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71" r:id="rId3"/>
    <p:sldId id="275" r:id="rId4"/>
    <p:sldId id="290" r:id="rId5"/>
    <p:sldId id="278" r:id="rId6"/>
    <p:sldId id="287" r:id="rId7"/>
    <p:sldId id="285" r:id="rId8"/>
    <p:sldId id="288" r:id="rId9"/>
    <p:sldId id="289" r:id="rId10"/>
    <p:sldId id="279"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DB0"/>
    <a:srgbClr val="75C3D0"/>
    <a:srgbClr val="016BAA"/>
    <a:srgbClr val="91C9C9"/>
    <a:srgbClr val="1FA9FF"/>
    <a:srgbClr val="86C6C9"/>
    <a:srgbClr val="3F6EAC"/>
    <a:srgbClr val="597EB2"/>
    <a:srgbClr val="1FA7FF"/>
    <a:srgbClr val="FFD1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7" autoAdjust="0"/>
    <p:restoredTop sz="64811" autoAdjust="0"/>
  </p:normalViewPr>
  <p:slideViewPr>
    <p:cSldViewPr snapToGrid="0" snapToObjects="1">
      <p:cViewPr varScale="1">
        <p:scale>
          <a:sx n="44" d="100"/>
          <a:sy n="44" d="100"/>
        </p:scale>
        <p:origin x="165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astasiatisiana:Desktop:OOC%202018:Tracking%20Commitments:Review_Commitment_Synthesi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0.128819627573318"/>
          <c:y val="4.4166196514695902E-2"/>
          <c:w val="0.871180372426682"/>
          <c:h val="0.911667606970608"/>
        </c:manualLayout>
      </c:layout>
      <c:barChart>
        <c:barDir val="bar"/>
        <c:grouping val="clustered"/>
        <c:varyColors val="0"/>
        <c:ser>
          <c:idx val="1"/>
          <c:order val="0"/>
          <c:invertIfNegative val="0"/>
          <c:dLbls>
            <c:dLbl>
              <c:idx val="0"/>
              <c:layout/>
              <c:tx>
                <c:rich>
                  <a:bodyPr/>
                  <a:lstStyle/>
                  <a:p>
                    <a:r>
                      <a:rPr lang="en-US" sz="2000" dirty="0"/>
                      <a:t>31</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Lst>
            </c:dLbl>
            <c:dLbl>
              <c:idx val="2"/>
              <c:layout/>
              <c:tx>
                <c:rich>
                  <a:bodyPr/>
                  <a:lstStyle/>
                  <a:p>
                    <a:r>
                      <a:rPr lang="en-US" sz="2000" dirty="0"/>
                      <a:t>126</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Lst>
            </c:dLbl>
            <c:dLbl>
              <c:idx val="3"/>
              <c:layout>
                <c:manualLayout>
                  <c:x val="2.4017021914934801E-2"/>
                  <c:y val="0"/>
                </c:manualLayout>
              </c:layout>
              <c:tx>
                <c:rich>
                  <a:bodyPr/>
                  <a:lstStyle/>
                  <a:p>
                    <a:r>
                      <a:rPr lang="en-US" sz="2000" dirty="0"/>
                      <a:t>433</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Sheet1!$A$2:$A$5</c:f>
              <c:numCache>
                <c:formatCode>General</c:formatCode>
                <c:ptCount val="4"/>
                <c:pt idx="0">
                  <c:v>2014</c:v>
                </c:pt>
                <c:pt idx="1">
                  <c:v>2015</c:v>
                </c:pt>
                <c:pt idx="2">
                  <c:v>2016</c:v>
                </c:pt>
                <c:pt idx="3">
                  <c:v>2017</c:v>
                </c:pt>
              </c:numCache>
            </c:numRef>
          </c:cat>
          <c:val>
            <c:numRef>
              <c:f>Sheet1!$B$2:$B$5</c:f>
              <c:numCache>
                <c:formatCode>General</c:formatCode>
                <c:ptCount val="4"/>
                <c:pt idx="0">
                  <c:v>31</c:v>
                </c:pt>
                <c:pt idx="1">
                  <c:v>73</c:v>
                </c:pt>
                <c:pt idx="2">
                  <c:v>126</c:v>
                </c:pt>
                <c:pt idx="3">
                  <c:v>433</c:v>
                </c:pt>
              </c:numCache>
            </c:numRef>
          </c:val>
          <c:extLst xmlns:c16r2="http://schemas.microsoft.com/office/drawing/2015/06/chart">
            <c:ext xmlns:c16="http://schemas.microsoft.com/office/drawing/2014/chart" uri="{C3380CC4-5D6E-409C-BE32-E72D297353CC}">
              <c16:uniqueId val="{00000000-6814-3F48-8EC2-12B381D06860}"/>
            </c:ext>
          </c:extLst>
        </c:ser>
        <c:dLbls>
          <c:showLegendKey val="0"/>
          <c:showVal val="1"/>
          <c:showCatName val="0"/>
          <c:showSerName val="0"/>
          <c:showPercent val="0"/>
          <c:showBubbleSize val="0"/>
        </c:dLbls>
        <c:gapWidth val="150"/>
        <c:axId val="1843554928"/>
        <c:axId val="1843567440"/>
      </c:barChart>
      <c:catAx>
        <c:axId val="1843554928"/>
        <c:scaling>
          <c:orientation val="minMax"/>
        </c:scaling>
        <c:delete val="0"/>
        <c:axPos val="l"/>
        <c:numFmt formatCode="General" sourceLinked="1"/>
        <c:majorTickMark val="none"/>
        <c:minorTickMark val="none"/>
        <c:tickLblPos val="nextTo"/>
        <c:txPr>
          <a:bodyPr/>
          <a:lstStyle/>
          <a:p>
            <a:pPr>
              <a:defRPr>
                <a:solidFill>
                  <a:srgbClr val="000000"/>
                </a:solidFill>
              </a:defRPr>
            </a:pPr>
            <a:endParaRPr lang="en-US"/>
          </a:p>
        </c:txPr>
        <c:crossAx val="1843567440"/>
        <c:crosses val="autoZero"/>
        <c:auto val="1"/>
        <c:lblAlgn val="ctr"/>
        <c:lblOffset val="100"/>
        <c:noMultiLvlLbl val="0"/>
      </c:catAx>
      <c:valAx>
        <c:axId val="1843567440"/>
        <c:scaling>
          <c:orientation val="minMax"/>
        </c:scaling>
        <c:delete val="1"/>
        <c:axPos val="b"/>
        <c:numFmt formatCode="General" sourceLinked="1"/>
        <c:majorTickMark val="none"/>
        <c:minorTickMark val="none"/>
        <c:tickLblPos val="nextTo"/>
        <c:crossAx val="18435549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Commitments</c:v>
                </c:pt>
              </c:strCache>
            </c:strRef>
          </c:tx>
          <c:spPr>
            <a:ln w="19050">
              <a:solidFill>
                <a:srgbClr val="016BAA"/>
              </a:solidFill>
            </a:ln>
          </c:spPr>
          <c:dPt>
            <c:idx val="0"/>
            <c:bubble3D val="0"/>
            <c:spPr>
              <a:solidFill>
                <a:srgbClr val="FFD502"/>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A7FA-487D-84A3-A44CF1AC33E0}"/>
              </c:ext>
            </c:extLst>
          </c:dPt>
          <c:dPt>
            <c:idx val="1"/>
            <c:bubble3D val="0"/>
            <c:spPr>
              <a:solidFill>
                <a:srgbClr val="FF4F02"/>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2-A7FA-487D-84A3-A44CF1AC33E0}"/>
              </c:ext>
            </c:extLst>
          </c:dPt>
          <c:dPt>
            <c:idx val="2"/>
            <c:bubble3D val="0"/>
            <c:spPr>
              <a:solidFill>
                <a:srgbClr val="7CC320"/>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A7FA-487D-84A3-A44CF1AC33E0}"/>
              </c:ext>
            </c:extLst>
          </c:dPt>
          <c:dPt>
            <c:idx val="3"/>
            <c:bubble3D val="0"/>
            <c:spPr>
              <a:solidFill>
                <a:srgbClr val="0075D5"/>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A7FA-487D-84A3-A44CF1AC33E0}"/>
              </c:ext>
            </c:extLst>
          </c:dPt>
          <c:dPt>
            <c:idx val="4"/>
            <c:bubble3D val="0"/>
            <c:spPr>
              <a:solidFill>
                <a:srgbClr val="FF971F"/>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4-A7FA-487D-84A3-A44CF1AC33E0}"/>
              </c:ext>
            </c:extLst>
          </c:dPt>
          <c:dPt>
            <c:idx val="5"/>
            <c:bubble3D val="0"/>
            <c:spPr>
              <a:solidFill>
                <a:srgbClr val="1FA7FF"/>
              </a:solidFill>
              <a:ln w="19050">
                <a:solidFill>
                  <a:srgbClr val="016BAA"/>
                </a:solid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6-A7FA-487D-84A3-A44CF1AC33E0}"/>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15:layout/>
              </c:ext>
            </c:extLst>
          </c:dLbls>
          <c:cat>
            <c:strRef>
              <c:f>Sheet1!$A$2:$A$7</c:f>
              <c:strCache>
                <c:ptCount val="6"/>
                <c:pt idx="0">
                  <c:v>Marine Protected Areas</c:v>
                </c:pt>
                <c:pt idx="1">
                  <c:v>Marine Pollution</c:v>
                </c:pt>
                <c:pt idx="2">
                  <c:v>Sustainable Fisheries</c:v>
                </c:pt>
                <c:pt idx="3">
                  <c:v>Climate Change</c:v>
                </c:pt>
                <c:pt idx="4">
                  <c:v>Maritime Security</c:v>
                </c:pt>
                <c:pt idx="5">
                  <c:v>Sustainable Blue Economy</c:v>
                </c:pt>
              </c:strCache>
            </c:strRef>
          </c:cat>
          <c:val>
            <c:numRef>
              <c:f>Sheet1!$B$2:$B$7</c:f>
              <c:numCache>
                <c:formatCode>General</c:formatCode>
                <c:ptCount val="6"/>
                <c:pt idx="0">
                  <c:v>62</c:v>
                </c:pt>
                <c:pt idx="1">
                  <c:v>63</c:v>
                </c:pt>
                <c:pt idx="2">
                  <c:v>48</c:v>
                </c:pt>
                <c:pt idx="3">
                  <c:v>39</c:v>
                </c:pt>
                <c:pt idx="4">
                  <c:v>45</c:v>
                </c:pt>
                <c:pt idx="5">
                  <c:v>48</c:v>
                </c:pt>
              </c:numCache>
            </c:numRef>
          </c:val>
          <c:extLst xmlns:c16r2="http://schemas.microsoft.com/office/drawing/2015/06/chart">
            <c:ext xmlns:c16="http://schemas.microsoft.com/office/drawing/2014/chart" uri="{C3380CC4-5D6E-409C-BE32-E72D297353CC}">
              <c16:uniqueId val="{00000000-A7FA-487D-84A3-A44CF1AC33E0}"/>
            </c:ext>
          </c:extLst>
        </c:ser>
        <c:dLbls>
          <c:showLegendKey val="0"/>
          <c:showVal val="0"/>
          <c:showCatName val="0"/>
          <c:showSerName val="0"/>
          <c:showPercent val="1"/>
          <c:showBubbleSize val="0"/>
          <c:showLeaderLines val="1"/>
        </c:dLbls>
        <c:firstSliceAng val="343"/>
        <c:holeSize val="61"/>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image" Target="../media/image3.jp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51CBDE-5F40-4A5E-ACF8-76D26595C846}" type="doc">
      <dgm:prSet loTypeId="urn:microsoft.com/office/officeart/2008/layout/BendingPictureCaptionList" loCatId="picture" qsTypeId="urn:microsoft.com/office/officeart/2005/8/quickstyle/simple1" qsCatId="simple" csTypeId="urn:microsoft.com/office/officeart/2005/8/colors/accent5_1" csCatId="accent5" phldr="1"/>
      <dgm:spPr/>
      <dgm:t>
        <a:bodyPr/>
        <a:lstStyle/>
        <a:p>
          <a:endParaRPr lang="en-ID"/>
        </a:p>
      </dgm:t>
    </dgm:pt>
    <dgm:pt modelId="{FAD9E533-48E0-4D73-806A-6B850E6F8855}">
      <dgm:prSet phldrT="[Text]"/>
      <dgm:spPr/>
      <dgm:t>
        <a:bodyPr/>
        <a:lstStyle/>
        <a:p>
          <a:r>
            <a:rPr lang="en-US" dirty="0"/>
            <a:t>Attended by: 6 Head of States, 29 </a:t>
          </a:r>
          <a:r>
            <a:rPr lang="en-US" dirty="0" err="1"/>
            <a:t>Ministrial</a:t>
          </a:r>
          <a:r>
            <a:rPr lang="en-US" dirty="0"/>
            <a:t>-level officials, foreign delegation of 99 countries, 44 international organization,  and other delegations from NGOs, Private Sectors,  Academicians, Philanthropist, Youth and Civil Societies</a:t>
          </a:r>
          <a:endParaRPr lang="en-ID" dirty="0"/>
        </a:p>
      </dgm:t>
    </dgm:pt>
    <dgm:pt modelId="{9EFF9C54-D3A2-4E54-A57D-E1A4C926C045}" type="parTrans" cxnId="{639FC284-82B8-4BA1-A591-EC02CE723115}">
      <dgm:prSet/>
      <dgm:spPr/>
      <dgm:t>
        <a:bodyPr/>
        <a:lstStyle/>
        <a:p>
          <a:endParaRPr lang="en-ID"/>
        </a:p>
      </dgm:t>
    </dgm:pt>
    <dgm:pt modelId="{1EDB96BB-90A6-4B19-90EC-335E18EB32B1}" type="sibTrans" cxnId="{639FC284-82B8-4BA1-A591-EC02CE723115}">
      <dgm:prSet/>
      <dgm:spPr/>
      <dgm:t>
        <a:bodyPr/>
        <a:lstStyle/>
        <a:p>
          <a:endParaRPr lang="en-ID"/>
        </a:p>
      </dgm:t>
    </dgm:pt>
    <dgm:pt modelId="{07D2BEE8-D91A-4D6B-90E7-C0D881C8B474}">
      <dgm:prSet phldrT="[Text]" custT="1"/>
      <dgm:spPr/>
      <dgm:t>
        <a:bodyPr/>
        <a:lstStyle/>
        <a:p>
          <a:r>
            <a:rPr lang="en-US" sz="1600" dirty="0"/>
            <a:t>Overall, the Our Ocean Conference attended by 3600 participants</a:t>
          </a:r>
          <a:r>
            <a:rPr lang="en-US" sz="1200" dirty="0"/>
            <a:t>. </a:t>
          </a:r>
          <a:endParaRPr lang="en-ID" sz="1200" dirty="0"/>
        </a:p>
      </dgm:t>
    </dgm:pt>
    <dgm:pt modelId="{89F6BD1F-5BCE-4F9B-8787-AE4F05367449}" type="parTrans" cxnId="{E8C45344-5CFC-47ED-9ADC-CAB31D76E4E7}">
      <dgm:prSet/>
      <dgm:spPr/>
      <dgm:t>
        <a:bodyPr/>
        <a:lstStyle/>
        <a:p>
          <a:endParaRPr lang="en-ID"/>
        </a:p>
      </dgm:t>
    </dgm:pt>
    <dgm:pt modelId="{9C33F267-A7F3-4FAE-A18C-12E1FC04A1D6}" type="sibTrans" cxnId="{E8C45344-5CFC-47ED-9ADC-CAB31D76E4E7}">
      <dgm:prSet/>
      <dgm:spPr/>
      <dgm:t>
        <a:bodyPr/>
        <a:lstStyle/>
        <a:p>
          <a:endParaRPr lang="en-ID"/>
        </a:p>
      </dgm:t>
    </dgm:pt>
    <dgm:pt modelId="{3C9748BC-2DC7-445D-A325-4EB13974906C}">
      <dgm:prSet phldrT="[Text]" custT="1"/>
      <dgm:spPr/>
      <dgm:t>
        <a:bodyPr/>
        <a:lstStyle/>
        <a:p>
          <a:r>
            <a:rPr lang="en-US" sz="1600" dirty="0"/>
            <a:t>Our Ocean Conference 2018 “</a:t>
          </a:r>
          <a:r>
            <a:rPr lang="en-US" sz="1600" i="1" dirty="0"/>
            <a:t>Our Ocean, Our Legacy,</a:t>
          </a:r>
          <a:r>
            <a:rPr lang="en-US" sz="1600" dirty="0"/>
            <a:t>” Bali, 29</a:t>
          </a:r>
          <a:r>
            <a:rPr lang="en-US" sz="1600" baseline="30000" dirty="0"/>
            <a:t>th</a:t>
          </a:r>
          <a:r>
            <a:rPr lang="en-US" sz="1600" dirty="0"/>
            <a:t>-30</a:t>
          </a:r>
          <a:r>
            <a:rPr lang="en-US" sz="1600" baseline="30000" dirty="0"/>
            <a:t>th</a:t>
          </a:r>
          <a:r>
            <a:rPr lang="en-US" sz="1600" dirty="0"/>
            <a:t>  October 2018</a:t>
          </a:r>
          <a:endParaRPr lang="en-ID" sz="1600" dirty="0"/>
        </a:p>
      </dgm:t>
    </dgm:pt>
    <dgm:pt modelId="{1579E9BC-A022-4593-A8BA-52C111423F5C}" type="parTrans" cxnId="{CB281421-2122-4776-AAB7-A244A0941280}">
      <dgm:prSet/>
      <dgm:spPr/>
      <dgm:t>
        <a:bodyPr/>
        <a:lstStyle/>
        <a:p>
          <a:endParaRPr lang="en-ID"/>
        </a:p>
      </dgm:t>
    </dgm:pt>
    <dgm:pt modelId="{1729566D-355E-421B-9E41-85E6B79363BF}" type="sibTrans" cxnId="{CB281421-2122-4776-AAB7-A244A0941280}">
      <dgm:prSet/>
      <dgm:spPr/>
      <dgm:t>
        <a:bodyPr/>
        <a:lstStyle/>
        <a:p>
          <a:endParaRPr lang="en-ID"/>
        </a:p>
      </dgm:t>
    </dgm:pt>
    <dgm:pt modelId="{8F40E147-1E68-4BA8-B2C3-3ACE405316AF}" type="pres">
      <dgm:prSet presAssocID="{6451CBDE-5F40-4A5E-ACF8-76D26595C846}" presName="Name0" presStyleCnt="0">
        <dgm:presLayoutVars>
          <dgm:dir/>
          <dgm:resizeHandles val="exact"/>
        </dgm:presLayoutVars>
      </dgm:prSet>
      <dgm:spPr/>
      <dgm:t>
        <a:bodyPr/>
        <a:lstStyle/>
        <a:p>
          <a:endParaRPr lang="en-US"/>
        </a:p>
      </dgm:t>
    </dgm:pt>
    <dgm:pt modelId="{03F2547C-0366-4686-B357-D9A3AAF97520}" type="pres">
      <dgm:prSet presAssocID="{3C9748BC-2DC7-445D-A325-4EB13974906C}" presName="composite" presStyleCnt="0"/>
      <dgm:spPr/>
    </dgm:pt>
    <dgm:pt modelId="{64E93144-27BC-4F97-A5BA-6F15D311A6F1}" type="pres">
      <dgm:prSet presAssocID="{3C9748BC-2DC7-445D-A325-4EB13974906C}" presName="rect1" presStyleLbl="bgImgPlace1" presStyleIdx="0" presStyleCnt="3"/>
      <dgm:spPr>
        <a:blipFill>
          <a:blip xmlns:r="http://schemas.openxmlformats.org/officeDocument/2006/relationships" r:embed="rId1"/>
          <a:srcRect/>
          <a:stretch>
            <a:fillRect l="-14000" r="-14000"/>
          </a:stretch>
        </a:blipFill>
      </dgm:spPr>
    </dgm:pt>
    <dgm:pt modelId="{0A406D38-7FC5-4B86-A987-C985D7180428}" type="pres">
      <dgm:prSet presAssocID="{3C9748BC-2DC7-445D-A325-4EB13974906C}" presName="wedgeRectCallout1" presStyleLbl="node1" presStyleIdx="0" presStyleCnt="3">
        <dgm:presLayoutVars>
          <dgm:bulletEnabled val="1"/>
        </dgm:presLayoutVars>
      </dgm:prSet>
      <dgm:spPr/>
      <dgm:t>
        <a:bodyPr/>
        <a:lstStyle/>
        <a:p>
          <a:endParaRPr lang="en-US"/>
        </a:p>
      </dgm:t>
    </dgm:pt>
    <dgm:pt modelId="{9BFDDA20-78CC-4059-9465-D3F04CC1240C}" type="pres">
      <dgm:prSet presAssocID="{1729566D-355E-421B-9E41-85E6B79363BF}" presName="sibTrans" presStyleCnt="0"/>
      <dgm:spPr/>
    </dgm:pt>
    <dgm:pt modelId="{96160738-290E-4857-BC85-3D895803AE42}" type="pres">
      <dgm:prSet presAssocID="{FAD9E533-48E0-4D73-806A-6B850E6F8855}" presName="composite" presStyleCnt="0"/>
      <dgm:spPr/>
    </dgm:pt>
    <dgm:pt modelId="{05917873-BB21-4BB1-99BB-3EF794FFE189}" type="pres">
      <dgm:prSet presAssocID="{FAD9E533-48E0-4D73-806A-6B850E6F8855}" presName="rect1" presStyleLbl="bgImgPlace1" presStyleIdx="1" presStyleCnt="3" custScaleY="102348"/>
      <dgm:spPr>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dgm:spPr>
    </dgm:pt>
    <dgm:pt modelId="{5D45B0AF-0EB0-4105-B2A7-0B2965FD3BD2}" type="pres">
      <dgm:prSet presAssocID="{FAD9E533-48E0-4D73-806A-6B850E6F8855}" presName="wedgeRectCallout1" presStyleLbl="node1" presStyleIdx="1" presStyleCnt="3">
        <dgm:presLayoutVars>
          <dgm:bulletEnabled val="1"/>
        </dgm:presLayoutVars>
      </dgm:prSet>
      <dgm:spPr/>
      <dgm:t>
        <a:bodyPr/>
        <a:lstStyle/>
        <a:p>
          <a:endParaRPr lang="en-US"/>
        </a:p>
      </dgm:t>
    </dgm:pt>
    <dgm:pt modelId="{A587AF88-5056-428F-9684-7A956DB2CAB1}" type="pres">
      <dgm:prSet presAssocID="{1EDB96BB-90A6-4B19-90EC-335E18EB32B1}" presName="sibTrans" presStyleCnt="0"/>
      <dgm:spPr/>
    </dgm:pt>
    <dgm:pt modelId="{417095CF-4921-48FA-9C0C-F82BB3CEBC7A}" type="pres">
      <dgm:prSet presAssocID="{07D2BEE8-D91A-4D6B-90E7-C0D881C8B474}" presName="composite" presStyleCnt="0"/>
      <dgm:spPr/>
    </dgm:pt>
    <dgm:pt modelId="{85C37345-1A4E-41EF-AFCF-FB56D65ED5FF}" type="pres">
      <dgm:prSet presAssocID="{07D2BEE8-D91A-4D6B-90E7-C0D881C8B474}" presName="rect1" presStyleLbl="bgImgPlace1" presStyleIdx="2" presStyleCnt="3"/>
      <dgm:spPr>
        <a:blipFill>
          <a:blip xmlns:r="http://schemas.openxmlformats.org/officeDocument/2006/relationships" r:embed="rId3"/>
          <a:srcRect/>
          <a:stretch>
            <a:fillRect l="-14000" r="-14000"/>
          </a:stretch>
        </a:blipFill>
      </dgm:spPr>
    </dgm:pt>
    <dgm:pt modelId="{5EFE91D6-F2CD-4D23-9916-69573CAA517E}" type="pres">
      <dgm:prSet presAssocID="{07D2BEE8-D91A-4D6B-90E7-C0D881C8B474}" presName="wedgeRectCallout1" presStyleLbl="node1" presStyleIdx="2" presStyleCnt="3">
        <dgm:presLayoutVars>
          <dgm:bulletEnabled val="1"/>
        </dgm:presLayoutVars>
      </dgm:prSet>
      <dgm:spPr/>
      <dgm:t>
        <a:bodyPr/>
        <a:lstStyle/>
        <a:p>
          <a:endParaRPr lang="en-US"/>
        </a:p>
      </dgm:t>
    </dgm:pt>
  </dgm:ptLst>
  <dgm:cxnLst>
    <dgm:cxn modelId="{08DD6CAF-98F1-49F9-B338-122F71941DC7}" type="presOf" srcId="{6451CBDE-5F40-4A5E-ACF8-76D26595C846}" destId="{8F40E147-1E68-4BA8-B2C3-3ACE405316AF}" srcOrd="0" destOrd="0" presId="urn:microsoft.com/office/officeart/2008/layout/BendingPictureCaptionList"/>
    <dgm:cxn modelId="{96312811-73F4-4027-BFB3-EEFAF03C9318}" type="presOf" srcId="{3C9748BC-2DC7-445D-A325-4EB13974906C}" destId="{0A406D38-7FC5-4B86-A987-C985D7180428}" srcOrd="0" destOrd="0" presId="urn:microsoft.com/office/officeart/2008/layout/BendingPictureCaptionList"/>
    <dgm:cxn modelId="{639FC284-82B8-4BA1-A591-EC02CE723115}" srcId="{6451CBDE-5F40-4A5E-ACF8-76D26595C846}" destId="{FAD9E533-48E0-4D73-806A-6B850E6F8855}" srcOrd="1" destOrd="0" parTransId="{9EFF9C54-D3A2-4E54-A57D-E1A4C926C045}" sibTransId="{1EDB96BB-90A6-4B19-90EC-335E18EB32B1}"/>
    <dgm:cxn modelId="{E97B4E2F-AAFF-4E7A-8E5B-297A8D48988C}" type="presOf" srcId="{FAD9E533-48E0-4D73-806A-6B850E6F8855}" destId="{5D45B0AF-0EB0-4105-B2A7-0B2965FD3BD2}" srcOrd="0" destOrd="0" presId="urn:microsoft.com/office/officeart/2008/layout/BendingPictureCaptionList"/>
    <dgm:cxn modelId="{E8C45344-5CFC-47ED-9ADC-CAB31D76E4E7}" srcId="{6451CBDE-5F40-4A5E-ACF8-76D26595C846}" destId="{07D2BEE8-D91A-4D6B-90E7-C0D881C8B474}" srcOrd="2" destOrd="0" parTransId="{89F6BD1F-5BCE-4F9B-8787-AE4F05367449}" sibTransId="{9C33F267-A7F3-4FAE-A18C-12E1FC04A1D6}"/>
    <dgm:cxn modelId="{CB281421-2122-4776-AAB7-A244A0941280}" srcId="{6451CBDE-5F40-4A5E-ACF8-76D26595C846}" destId="{3C9748BC-2DC7-445D-A325-4EB13974906C}" srcOrd="0" destOrd="0" parTransId="{1579E9BC-A022-4593-A8BA-52C111423F5C}" sibTransId="{1729566D-355E-421B-9E41-85E6B79363BF}"/>
    <dgm:cxn modelId="{5014FB45-5D40-45CB-9E14-E2359ADE18C2}" type="presOf" srcId="{07D2BEE8-D91A-4D6B-90E7-C0D881C8B474}" destId="{5EFE91D6-F2CD-4D23-9916-69573CAA517E}" srcOrd="0" destOrd="0" presId="urn:microsoft.com/office/officeart/2008/layout/BendingPictureCaptionList"/>
    <dgm:cxn modelId="{96DF8C16-CC0F-4945-A47B-894F8E3DC35C}" type="presParOf" srcId="{8F40E147-1E68-4BA8-B2C3-3ACE405316AF}" destId="{03F2547C-0366-4686-B357-D9A3AAF97520}" srcOrd="0" destOrd="0" presId="urn:microsoft.com/office/officeart/2008/layout/BendingPictureCaptionList"/>
    <dgm:cxn modelId="{FDB163DB-1A3A-4A40-9C9E-CC19D98A52D0}" type="presParOf" srcId="{03F2547C-0366-4686-B357-D9A3AAF97520}" destId="{64E93144-27BC-4F97-A5BA-6F15D311A6F1}" srcOrd="0" destOrd="0" presId="urn:microsoft.com/office/officeart/2008/layout/BendingPictureCaptionList"/>
    <dgm:cxn modelId="{FB1B70F5-6398-4611-9F4B-E40B50B9E2D3}" type="presParOf" srcId="{03F2547C-0366-4686-B357-D9A3AAF97520}" destId="{0A406D38-7FC5-4B86-A987-C985D7180428}" srcOrd="1" destOrd="0" presId="urn:microsoft.com/office/officeart/2008/layout/BendingPictureCaptionList"/>
    <dgm:cxn modelId="{32A8EEDD-2C77-4CCE-A1BD-F38704422A75}" type="presParOf" srcId="{8F40E147-1E68-4BA8-B2C3-3ACE405316AF}" destId="{9BFDDA20-78CC-4059-9465-D3F04CC1240C}" srcOrd="1" destOrd="0" presId="urn:microsoft.com/office/officeart/2008/layout/BendingPictureCaptionList"/>
    <dgm:cxn modelId="{D7FDA8F5-41EA-42D6-9BD9-1959ABBEE83A}" type="presParOf" srcId="{8F40E147-1E68-4BA8-B2C3-3ACE405316AF}" destId="{96160738-290E-4857-BC85-3D895803AE42}" srcOrd="2" destOrd="0" presId="urn:microsoft.com/office/officeart/2008/layout/BendingPictureCaptionList"/>
    <dgm:cxn modelId="{513D0C00-89E7-4977-8600-66F67BD730F7}" type="presParOf" srcId="{96160738-290E-4857-BC85-3D895803AE42}" destId="{05917873-BB21-4BB1-99BB-3EF794FFE189}" srcOrd="0" destOrd="0" presId="urn:microsoft.com/office/officeart/2008/layout/BendingPictureCaptionList"/>
    <dgm:cxn modelId="{1CD2266D-920A-42E9-BDAD-C51A817F2B10}" type="presParOf" srcId="{96160738-290E-4857-BC85-3D895803AE42}" destId="{5D45B0AF-0EB0-4105-B2A7-0B2965FD3BD2}" srcOrd="1" destOrd="0" presId="urn:microsoft.com/office/officeart/2008/layout/BendingPictureCaptionList"/>
    <dgm:cxn modelId="{19F6A067-ED9B-45E8-9737-4AC469BFC42F}" type="presParOf" srcId="{8F40E147-1E68-4BA8-B2C3-3ACE405316AF}" destId="{A587AF88-5056-428F-9684-7A956DB2CAB1}" srcOrd="3" destOrd="0" presId="urn:microsoft.com/office/officeart/2008/layout/BendingPictureCaptionList"/>
    <dgm:cxn modelId="{77C110EF-81B7-44D2-A26D-44BFD5F89ECA}" type="presParOf" srcId="{8F40E147-1E68-4BA8-B2C3-3ACE405316AF}" destId="{417095CF-4921-48FA-9C0C-F82BB3CEBC7A}" srcOrd="4" destOrd="0" presId="urn:microsoft.com/office/officeart/2008/layout/BendingPictureCaptionList"/>
    <dgm:cxn modelId="{95205339-F9EB-47E2-934A-A9C42662310B}" type="presParOf" srcId="{417095CF-4921-48FA-9C0C-F82BB3CEBC7A}" destId="{85C37345-1A4E-41EF-AFCF-FB56D65ED5FF}" srcOrd="0" destOrd="0" presId="urn:microsoft.com/office/officeart/2008/layout/BendingPictureCaptionList"/>
    <dgm:cxn modelId="{44B0B576-1A6D-431A-98CC-A2D86175AE70}" type="presParOf" srcId="{417095CF-4921-48FA-9C0C-F82BB3CEBC7A}" destId="{5EFE91D6-F2CD-4D23-9916-69573CAA517E}" srcOrd="1" destOrd="0" presId="urn:microsoft.com/office/officeart/2008/layout/BendingPictureCap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E57B13-A0CD-43D6-9814-F2304DF3F3C2}"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ID"/>
        </a:p>
      </dgm:t>
    </dgm:pt>
    <dgm:pt modelId="{60DA13CA-85AE-4AAB-BFFA-56A61B5DD273}">
      <dgm:prSet phldrT="[Text]"/>
      <dgm:spPr/>
      <dgm:t>
        <a:bodyPr/>
        <a:lstStyle/>
        <a:p>
          <a:r>
            <a:rPr lang="en-US" b="1" dirty="0"/>
            <a:t>CTI-CFF Commitment in OOC </a:t>
          </a:r>
          <a:r>
            <a:rPr lang="en-US" b="1" dirty="0" smtClean="0"/>
            <a:t>2018</a:t>
          </a:r>
          <a:endParaRPr lang="en-ID" b="1" dirty="0"/>
        </a:p>
      </dgm:t>
    </dgm:pt>
    <dgm:pt modelId="{A951E61D-0E63-45FF-9BF1-305942ADCD40}" type="parTrans" cxnId="{DB9DE063-1459-43EF-BC9F-404199855A55}">
      <dgm:prSet/>
      <dgm:spPr/>
      <dgm:t>
        <a:bodyPr/>
        <a:lstStyle/>
        <a:p>
          <a:endParaRPr lang="en-ID"/>
        </a:p>
      </dgm:t>
    </dgm:pt>
    <dgm:pt modelId="{B6E8909D-F652-4724-A223-6F81B441FC1E}" type="sibTrans" cxnId="{DB9DE063-1459-43EF-BC9F-404199855A55}">
      <dgm:prSet/>
      <dgm:spPr/>
      <dgm:t>
        <a:bodyPr/>
        <a:lstStyle/>
        <a:p>
          <a:endParaRPr lang="en-ID"/>
        </a:p>
      </dgm:t>
    </dgm:pt>
    <dgm:pt modelId="{CF81D9DA-60FF-4261-B37A-BC34298BB638}">
      <dgm:prSet phldrT="[Text]"/>
      <dgm:spPr/>
      <dgm:t>
        <a:bodyPr/>
        <a:lstStyle/>
        <a:p>
          <a:pPr algn="just"/>
          <a:r>
            <a:rPr lang="en-US" b="1" dirty="0"/>
            <a:t>The Coral Triangle Initiative on Coral reef Fisheries and Food security (CTI CFF)</a:t>
          </a:r>
          <a:r>
            <a:rPr lang="en-US" dirty="0"/>
            <a:t> announced its commitment of USD 1.3 million next year for work on preserving, managing and ensuring healthy marine and coastal ecosystem, in the face of climate change. This is a continued commitment since last past three years for more than USD 2 million. This will be accomplished by implementing and strengthening networks of marine protected areas and sustainable fisheries in addressing climate change. CTI-CFF will continue the implementation of the Guide for Vulnerability Assessment and Local Early Action Planning (LEAP Guide) and the CTI-CFF Region-wide Early Action Plan for Climate Change Adaptation (REAP-CCA).</a:t>
          </a:r>
          <a:endParaRPr lang="en-ID" dirty="0"/>
        </a:p>
      </dgm:t>
    </dgm:pt>
    <dgm:pt modelId="{AD36B2D1-B9B6-4EA4-B7FE-04B45124661C}" type="parTrans" cxnId="{EF0526BA-7A43-4734-A135-C1C7225409EA}">
      <dgm:prSet/>
      <dgm:spPr/>
      <dgm:t>
        <a:bodyPr/>
        <a:lstStyle/>
        <a:p>
          <a:endParaRPr lang="en-ID"/>
        </a:p>
      </dgm:t>
    </dgm:pt>
    <dgm:pt modelId="{70469988-0639-47C7-AC82-BB69D9C1128B}" type="sibTrans" cxnId="{EF0526BA-7A43-4734-A135-C1C7225409EA}">
      <dgm:prSet/>
      <dgm:spPr/>
      <dgm:t>
        <a:bodyPr/>
        <a:lstStyle/>
        <a:p>
          <a:endParaRPr lang="en-ID"/>
        </a:p>
      </dgm:t>
    </dgm:pt>
    <dgm:pt modelId="{74521B00-F77A-4A9F-845C-AC38EB9F7644}" type="pres">
      <dgm:prSet presAssocID="{1FE57B13-A0CD-43D6-9814-F2304DF3F3C2}" presName="linear" presStyleCnt="0">
        <dgm:presLayoutVars>
          <dgm:dir/>
          <dgm:animLvl val="lvl"/>
          <dgm:resizeHandles val="exact"/>
        </dgm:presLayoutVars>
      </dgm:prSet>
      <dgm:spPr/>
      <dgm:t>
        <a:bodyPr/>
        <a:lstStyle/>
        <a:p>
          <a:endParaRPr lang="en-US"/>
        </a:p>
      </dgm:t>
    </dgm:pt>
    <dgm:pt modelId="{356899A4-F679-4A7F-A64D-46C4F81F8564}" type="pres">
      <dgm:prSet presAssocID="{60DA13CA-85AE-4AAB-BFFA-56A61B5DD273}" presName="parentLin" presStyleCnt="0"/>
      <dgm:spPr/>
    </dgm:pt>
    <dgm:pt modelId="{7D0ABCD7-C33C-4213-9628-0CA3A507ABC5}" type="pres">
      <dgm:prSet presAssocID="{60DA13CA-85AE-4AAB-BFFA-56A61B5DD273}" presName="parentLeftMargin" presStyleLbl="node1" presStyleIdx="0" presStyleCnt="1"/>
      <dgm:spPr/>
      <dgm:t>
        <a:bodyPr/>
        <a:lstStyle/>
        <a:p>
          <a:endParaRPr lang="en-US"/>
        </a:p>
      </dgm:t>
    </dgm:pt>
    <dgm:pt modelId="{F1E8DC61-63C7-4FCD-AC74-97B9D799C2EC}" type="pres">
      <dgm:prSet presAssocID="{60DA13CA-85AE-4AAB-BFFA-56A61B5DD273}" presName="parentText" presStyleLbl="node1" presStyleIdx="0" presStyleCnt="1">
        <dgm:presLayoutVars>
          <dgm:chMax val="0"/>
          <dgm:bulletEnabled val="1"/>
        </dgm:presLayoutVars>
      </dgm:prSet>
      <dgm:spPr/>
      <dgm:t>
        <a:bodyPr/>
        <a:lstStyle/>
        <a:p>
          <a:endParaRPr lang="en-US"/>
        </a:p>
      </dgm:t>
    </dgm:pt>
    <dgm:pt modelId="{6B1F07E1-348A-4C22-B675-389A57296EAE}" type="pres">
      <dgm:prSet presAssocID="{60DA13CA-85AE-4AAB-BFFA-56A61B5DD273}" presName="negativeSpace" presStyleCnt="0"/>
      <dgm:spPr/>
    </dgm:pt>
    <dgm:pt modelId="{F1BB04CD-C685-43EF-8E10-A538D0DA6E3E}" type="pres">
      <dgm:prSet presAssocID="{60DA13CA-85AE-4AAB-BFFA-56A61B5DD273}" presName="childText" presStyleLbl="conFgAcc1" presStyleIdx="0" presStyleCnt="1">
        <dgm:presLayoutVars>
          <dgm:bulletEnabled val="1"/>
        </dgm:presLayoutVars>
      </dgm:prSet>
      <dgm:spPr/>
      <dgm:t>
        <a:bodyPr/>
        <a:lstStyle/>
        <a:p>
          <a:endParaRPr lang="en-US"/>
        </a:p>
      </dgm:t>
    </dgm:pt>
  </dgm:ptLst>
  <dgm:cxnLst>
    <dgm:cxn modelId="{2FB3C654-06D3-4058-9D46-149C66B0D2E9}" type="presOf" srcId="{1FE57B13-A0CD-43D6-9814-F2304DF3F3C2}" destId="{74521B00-F77A-4A9F-845C-AC38EB9F7644}" srcOrd="0" destOrd="0" presId="urn:microsoft.com/office/officeart/2005/8/layout/list1"/>
    <dgm:cxn modelId="{1B684DE3-9AA3-43C9-B59C-D75A1EC5F55C}" type="presOf" srcId="{60DA13CA-85AE-4AAB-BFFA-56A61B5DD273}" destId="{7D0ABCD7-C33C-4213-9628-0CA3A507ABC5}" srcOrd="0" destOrd="0" presId="urn:microsoft.com/office/officeart/2005/8/layout/list1"/>
    <dgm:cxn modelId="{DB9DE063-1459-43EF-BC9F-404199855A55}" srcId="{1FE57B13-A0CD-43D6-9814-F2304DF3F3C2}" destId="{60DA13CA-85AE-4AAB-BFFA-56A61B5DD273}" srcOrd="0" destOrd="0" parTransId="{A951E61D-0E63-45FF-9BF1-305942ADCD40}" sibTransId="{B6E8909D-F652-4724-A223-6F81B441FC1E}"/>
    <dgm:cxn modelId="{E5B87B5A-C954-4A1E-9109-6F2FEE04FF7E}" type="presOf" srcId="{CF81D9DA-60FF-4261-B37A-BC34298BB638}" destId="{F1BB04CD-C685-43EF-8E10-A538D0DA6E3E}" srcOrd="0" destOrd="0" presId="urn:microsoft.com/office/officeart/2005/8/layout/list1"/>
    <dgm:cxn modelId="{8160D1D4-5FB6-4706-839A-2B3A5CE644B5}" type="presOf" srcId="{60DA13CA-85AE-4AAB-BFFA-56A61B5DD273}" destId="{F1E8DC61-63C7-4FCD-AC74-97B9D799C2EC}" srcOrd="1" destOrd="0" presId="urn:microsoft.com/office/officeart/2005/8/layout/list1"/>
    <dgm:cxn modelId="{EF0526BA-7A43-4734-A135-C1C7225409EA}" srcId="{60DA13CA-85AE-4AAB-BFFA-56A61B5DD273}" destId="{CF81D9DA-60FF-4261-B37A-BC34298BB638}" srcOrd="0" destOrd="0" parTransId="{AD36B2D1-B9B6-4EA4-B7FE-04B45124661C}" sibTransId="{70469988-0639-47C7-AC82-BB69D9C1128B}"/>
    <dgm:cxn modelId="{186C9FB7-1EF6-403C-87A5-6CA2EB6BE2D1}" type="presParOf" srcId="{74521B00-F77A-4A9F-845C-AC38EB9F7644}" destId="{356899A4-F679-4A7F-A64D-46C4F81F8564}" srcOrd="0" destOrd="0" presId="urn:microsoft.com/office/officeart/2005/8/layout/list1"/>
    <dgm:cxn modelId="{221AAC2E-66CF-45DA-9704-CB95DBD396FC}" type="presParOf" srcId="{356899A4-F679-4A7F-A64D-46C4F81F8564}" destId="{7D0ABCD7-C33C-4213-9628-0CA3A507ABC5}" srcOrd="0" destOrd="0" presId="urn:microsoft.com/office/officeart/2005/8/layout/list1"/>
    <dgm:cxn modelId="{F06E9937-8A5F-4ACA-A225-C94614505A21}" type="presParOf" srcId="{356899A4-F679-4A7F-A64D-46C4F81F8564}" destId="{F1E8DC61-63C7-4FCD-AC74-97B9D799C2EC}" srcOrd="1" destOrd="0" presId="urn:microsoft.com/office/officeart/2005/8/layout/list1"/>
    <dgm:cxn modelId="{A6452236-F3C8-499A-99FC-91E666FA061D}" type="presParOf" srcId="{74521B00-F77A-4A9F-845C-AC38EB9F7644}" destId="{6B1F07E1-348A-4C22-B675-389A57296EAE}" srcOrd="1" destOrd="0" presId="urn:microsoft.com/office/officeart/2005/8/layout/list1"/>
    <dgm:cxn modelId="{E78FFA50-6C99-4BC4-8686-0A6C324CFC04}" type="presParOf" srcId="{74521B00-F77A-4A9F-845C-AC38EB9F7644}" destId="{F1BB04CD-C685-43EF-8E10-A538D0DA6E3E}"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E93144-27BC-4F97-A5BA-6F15D311A6F1}">
      <dsp:nvSpPr>
        <dsp:cNvPr id="0" name=""/>
        <dsp:cNvSpPr/>
      </dsp:nvSpPr>
      <dsp:spPr>
        <a:xfrm>
          <a:off x="0" y="1408855"/>
          <a:ext cx="3763347" cy="3010678"/>
        </a:xfrm>
        <a:prstGeom prst="rect">
          <a:avLst/>
        </a:prstGeom>
        <a:blipFill>
          <a:blip xmlns:r="http://schemas.openxmlformats.org/officeDocument/2006/relationships" r:embed="rId1"/>
          <a:srcRect/>
          <a:stretch>
            <a:fillRect l="-14000" r="-14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406D38-7FC5-4B86-A987-C985D7180428}">
      <dsp:nvSpPr>
        <dsp:cNvPr id="0" name=""/>
        <dsp:cNvSpPr/>
      </dsp:nvSpPr>
      <dsp:spPr>
        <a:xfrm>
          <a:off x="338701" y="4118465"/>
          <a:ext cx="3349379" cy="105373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Our Ocean Conference 2018 “</a:t>
          </a:r>
          <a:r>
            <a:rPr lang="en-US" sz="1600" i="1" kern="1200" dirty="0"/>
            <a:t>Our Ocean, Our Legacy,</a:t>
          </a:r>
          <a:r>
            <a:rPr lang="en-US" sz="1600" kern="1200" dirty="0"/>
            <a:t>” Bali, 29</a:t>
          </a:r>
          <a:r>
            <a:rPr lang="en-US" sz="1600" kern="1200" baseline="30000" dirty="0"/>
            <a:t>th</a:t>
          </a:r>
          <a:r>
            <a:rPr lang="en-US" sz="1600" kern="1200" dirty="0"/>
            <a:t>-30</a:t>
          </a:r>
          <a:r>
            <a:rPr lang="en-US" sz="1600" kern="1200" baseline="30000" dirty="0"/>
            <a:t>th</a:t>
          </a:r>
          <a:r>
            <a:rPr lang="en-US" sz="1600" kern="1200" dirty="0"/>
            <a:t>  October 2018</a:t>
          </a:r>
          <a:endParaRPr lang="en-ID" sz="1600" kern="1200" dirty="0"/>
        </a:p>
      </dsp:txBody>
      <dsp:txXfrm>
        <a:off x="338701" y="4118465"/>
        <a:ext cx="3349379" cy="1053737"/>
      </dsp:txXfrm>
    </dsp:sp>
    <dsp:sp modelId="{05917873-BB21-4BB1-99BB-3EF794FFE189}">
      <dsp:nvSpPr>
        <dsp:cNvPr id="0" name=""/>
        <dsp:cNvSpPr/>
      </dsp:nvSpPr>
      <dsp:spPr>
        <a:xfrm>
          <a:off x="4139682" y="1391182"/>
          <a:ext cx="3763347" cy="308136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45B0AF-0EB0-4105-B2A7-0B2965FD3BD2}">
      <dsp:nvSpPr>
        <dsp:cNvPr id="0" name=""/>
        <dsp:cNvSpPr/>
      </dsp:nvSpPr>
      <dsp:spPr>
        <a:xfrm>
          <a:off x="4478383" y="4136138"/>
          <a:ext cx="3349379" cy="105373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Attended by: 6 Head of States, 29 </a:t>
          </a:r>
          <a:r>
            <a:rPr lang="en-US" sz="1200" kern="1200" dirty="0" err="1"/>
            <a:t>Ministrial</a:t>
          </a:r>
          <a:r>
            <a:rPr lang="en-US" sz="1200" kern="1200" dirty="0"/>
            <a:t>-level officials, foreign delegation of 99 countries, 44 international organization,  and other delegations from NGOs, Private Sectors,  Academicians, Philanthropist, Youth and Civil Societies</a:t>
          </a:r>
          <a:endParaRPr lang="en-ID" sz="1200" kern="1200" dirty="0"/>
        </a:p>
      </dsp:txBody>
      <dsp:txXfrm>
        <a:off x="4478383" y="4136138"/>
        <a:ext cx="3349379" cy="1053737"/>
      </dsp:txXfrm>
    </dsp:sp>
    <dsp:sp modelId="{85C37345-1A4E-41EF-AFCF-FB56D65ED5FF}">
      <dsp:nvSpPr>
        <dsp:cNvPr id="0" name=""/>
        <dsp:cNvSpPr/>
      </dsp:nvSpPr>
      <dsp:spPr>
        <a:xfrm>
          <a:off x="8279364" y="1408855"/>
          <a:ext cx="3763347" cy="3010678"/>
        </a:xfrm>
        <a:prstGeom prst="rect">
          <a:avLst/>
        </a:prstGeom>
        <a:blipFill>
          <a:blip xmlns:r="http://schemas.openxmlformats.org/officeDocument/2006/relationships" r:embed="rId3"/>
          <a:srcRect/>
          <a:stretch>
            <a:fillRect l="-14000" r="-14000"/>
          </a:stretch>
        </a:blip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FE91D6-F2CD-4D23-9916-69573CAA517E}">
      <dsp:nvSpPr>
        <dsp:cNvPr id="0" name=""/>
        <dsp:cNvSpPr/>
      </dsp:nvSpPr>
      <dsp:spPr>
        <a:xfrm>
          <a:off x="8618065" y="4118465"/>
          <a:ext cx="3349379" cy="1053737"/>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Overall, the Our Ocean Conference attended by 3600 participants</a:t>
          </a:r>
          <a:r>
            <a:rPr lang="en-US" sz="1200" kern="1200" dirty="0"/>
            <a:t>. </a:t>
          </a:r>
          <a:endParaRPr lang="en-ID" sz="1200" kern="1200" dirty="0"/>
        </a:p>
      </dsp:txBody>
      <dsp:txXfrm>
        <a:off x="8618065" y="4118465"/>
        <a:ext cx="3349379" cy="1053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B04CD-C685-43EF-8E10-A538D0DA6E3E}">
      <dsp:nvSpPr>
        <dsp:cNvPr id="0" name=""/>
        <dsp:cNvSpPr/>
      </dsp:nvSpPr>
      <dsp:spPr>
        <a:xfrm>
          <a:off x="0" y="413208"/>
          <a:ext cx="10295466" cy="49612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99043" tIns="520700" rIns="799043" bIns="177800" numCol="1" spcCol="1270" anchor="t" anchorCtr="0">
          <a:noAutofit/>
        </a:bodyPr>
        <a:lstStyle/>
        <a:p>
          <a:pPr marL="228600" lvl="1" indent="-228600" algn="just" defTabSz="1111250">
            <a:lnSpc>
              <a:spcPct val="90000"/>
            </a:lnSpc>
            <a:spcBef>
              <a:spcPct val="0"/>
            </a:spcBef>
            <a:spcAft>
              <a:spcPct val="15000"/>
            </a:spcAft>
            <a:buChar char="••"/>
          </a:pPr>
          <a:r>
            <a:rPr lang="en-US" sz="2500" b="1" kern="1200" dirty="0"/>
            <a:t>The Coral Triangle Initiative on Coral reef Fisheries and Food security (CTI CFF)</a:t>
          </a:r>
          <a:r>
            <a:rPr lang="en-US" sz="2500" kern="1200" dirty="0"/>
            <a:t> announced its commitment of USD 1.3 million next year for work on preserving, managing and ensuring healthy marine and coastal ecosystem, in the face of climate change. This is a continued commitment since last past three years for more than USD 2 million. This will be accomplished by implementing and strengthening networks of marine protected areas and sustainable fisheries in addressing climate change. CTI-CFF will continue the implementation of the Guide for Vulnerability Assessment and Local Early Action Planning (LEAP Guide) and the CTI-CFF Region-wide Early Action Plan for Climate Change Adaptation (REAP-CCA).</a:t>
          </a:r>
          <a:endParaRPr lang="en-ID" sz="2500" kern="1200" dirty="0"/>
        </a:p>
      </dsp:txBody>
      <dsp:txXfrm>
        <a:off x="0" y="413208"/>
        <a:ext cx="10295466" cy="4961250"/>
      </dsp:txXfrm>
    </dsp:sp>
    <dsp:sp modelId="{F1E8DC61-63C7-4FCD-AC74-97B9D799C2EC}">
      <dsp:nvSpPr>
        <dsp:cNvPr id="0" name=""/>
        <dsp:cNvSpPr/>
      </dsp:nvSpPr>
      <dsp:spPr>
        <a:xfrm>
          <a:off x="514773" y="44208"/>
          <a:ext cx="7206826"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72401" tIns="0" rIns="272401" bIns="0" numCol="1" spcCol="1270" anchor="ctr" anchorCtr="0">
          <a:noAutofit/>
        </a:bodyPr>
        <a:lstStyle/>
        <a:p>
          <a:pPr lvl="0" algn="l" defTabSz="1111250">
            <a:lnSpc>
              <a:spcPct val="90000"/>
            </a:lnSpc>
            <a:spcBef>
              <a:spcPct val="0"/>
            </a:spcBef>
            <a:spcAft>
              <a:spcPct val="35000"/>
            </a:spcAft>
          </a:pPr>
          <a:r>
            <a:rPr lang="en-US" sz="2500" b="1" kern="1200" dirty="0"/>
            <a:t>CTI-CFF Commitment in OOC </a:t>
          </a:r>
          <a:r>
            <a:rPr lang="en-US" sz="2500" b="1" kern="1200" dirty="0" smtClean="0"/>
            <a:t>2018</a:t>
          </a:r>
          <a:endParaRPr lang="en-ID" sz="2500" b="1" kern="1200" dirty="0"/>
        </a:p>
      </dsp:txBody>
      <dsp:txXfrm>
        <a:off x="550799" y="80234"/>
        <a:ext cx="7134774" cy="66594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10BEE8-8ACA-4EC1-9E99-D8CF14F4B8A2}" type="datetimeFigureOut">
              <a:rPr lang="en-ID" smtClean="0"/>
              <a:t>12/13/2018</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562F1D-46AA-4694-AC8C-D644AEEEEAD4}" type="slidenum">
              <a:rPr lang="en-ID" smtClean="0"/>
              <a:t>‹#›</a:t>
            </a:fld>
            <a:endParaRPr lang="en-ID"/>
          </a:p>
        </p:txBody>
      </p:sp>
    </p:spTree>
    <p:extLst>
      <p:ext uri="{BB962C8B-B14F-4D97-AF65-F5344CB8AC3E}">
        <p14:creationId xmlns:p14="http://schemas.microsoft.com/office/powerpoint/2010/main" val="4268208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Distinguish</a:t>
            </a:r>
            <a:r>
              <a:rPr lang="en-US" baseline="0" dirty="0"/>
              <a:t> delegates, Ladies and Gentlemen,</a:t>
            </a:r>
          </a:p>
          <a:p>
            <a:endParaRPr lang="en-US" baseline="0" dirty="0"/>
          </a:p>
          <a:p>
            <a:r>
              <a:rPr lang="en-US" baseline="0" dirty="0"/>
              <a:t>Good afternoon.</a:t>
            </a:r>
          </a:p>
          <a:p>
            <a:endParaRPr lang="en-US" baseline="0" dirty="0"/>
          </a:p>
          <a:p>
            <a:r>
              <a:rPr lang="en-US" baseline="0" dirty="0"/>
              <a:t>Today I will share the outcomes of the 5</a:t>
            </a:r>
            <a:r>
              <a:rPr lang="en-US" baseline="30000" dirty="0"/>
              <a:t>th</a:t>
            </a:r>
            <a:r>
              <a:rPr lang="en-US" baseline="0" dirty="0"/>
              <a:t> Our Ocean Conference, which was held in Bali on 29</a:t>
            </a:r>
            <a:r>
              <a:rPr lang="en-US" baseline="30000" dirty="0"/>
              <a:t>th</a:t>
            </a:r>
            <a:r>
              <a:rPr lang="en-US" baseline="0" dirty="0"/>
              <a:t> to -30</a:t>
            </a:r>
            <a:r>
              <a:rPr lang="en-US" baseline="30000" dirty="0"/>
              <a:t>th</a:t>
            </a:r>
            <a:r>
              <a:rPr lang="en-US" baseline="0" dirty="0"/>
              <a:t> of October 2018.</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conference was special because it was co chaired by</a:t>
            </a:r>
            <a:r>
              <a:rPr lang="en-US" sz="1200" kern="1200" dirty="0">
                <a:solidFill>
                  <a:schemeClr val="tx1"/>
                </a:solidFill>
                <a:effectLst/>
                <a:latin typeface="+mn-lt"/>
                <a:ea typeface="+mn-ea"/>
                <a:cs typeface="+mn-cs"/>
              </a:rPr>
              <a:t> two female ministers: </a:t>
            </a:r>
            <a:r>
              <a:rPr lang="en-US" baseline="0" dirty="0"/>
              <a:t>Her </a:t>
            </a:r>
            <a:r>
              <a:rPr lang="en-US" baseline="0" dirty="0" err="1"/>
              <a:t>Exelency</a:t>
            </a:r>
            <a:r>
              <a:rPr lang="en-US" baseline="0" dirty="0"/>
              <a:t> </a:t>
            </a:r>
            <a:r>
              <a:rPr lang="en-US" baseline="0" dirty="0" err="1"/>
              <a:t>Retno</a:t>
            </a:r>
            <a:r>
              <a:rPr lang="en-US" baseline="0" dirty="0"/>
              <a:t> </a:t>
            </a:r>
            <a:r>
              <a:rPr lang="en-US" baseline="0" dirty="0" err="1"/>
              <a:t>Marsudi</a:t>
            </a:r>
            <a:r>
              <a:rPr lang="en-US" baseline="0" dirty="0"/>
              <a:t>, the Minister of Foreign Affairs and Her </a:t>
            </a:r>
            <a:r>
              <a:rPr lang="en-US" baseline="0" dirty="0" err="1"/>
              <a:t>Exelency</a:t>
            </a:r>
            <a:r>
              <a:rPr lang="en-US" baseline="0" dirty="0"/>
              <a:t> Susi </a:t>
            </a:r>
            <a:r>
              <a:rPr lang="en-US" baseline="0" dirty="0" err="1"/>
              <a:t>Pudjiastuti</a:t>
            </a:r>
            <a:r>
              <a:rPr lang="en-US" baseline="0" dirty="0"/>
              <a:t>, the Minister of Marine Affairs and Fisheries.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reflects Indonesia firm commitments not to only protecting the ocean and making it healthier, but also as a reflection of efforts for women empowerment. </a:t>
            </a:r>
          </a:p>
          <a:p>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1</a:t>
            </a:fld>
            <a:endParaRPr lang="en-ID"/>
          </a:p>
        </p:txBody>
      </p:sp>
    </p:spTree>
    <p:extLst>
      <p:ext uri="{BB962C8B-B14F-4D97-AF65-F5344CB8AC3E}">
        <p14:creationId xmlns:p14="http://schemas.microsoft.com/office/powerpoint/2010/main" val="169160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CTI-CFF also submitted 1 commitment</a:t>
            </a:r>
            <a:r>
              <a:rPr lang="en-US" baseline="0" dirty="0"/>
              <a:t> under Climate Related Impacts to the Ocean, which I believe will be elaborated more by Regional Secretariat.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trike="sngStrike" baseline="0" dirty="0"/>
              <a:t>It announced a commitment of </a:t>
            </a:r>
            <a:r>
              <a:rPr lang="en-US" strike="sngStrike" dirty="0"/>
              <a:t>1.3 million USD for next year to work on preserving, managing and ensuring healthy marine and coastal ecosystem, in the face of climate change. The work is a continued commitment since last past three years for more than USD 2 million and and will be accomplished by implementing and strengthening networks of marine protected areas and sustainable fisheries in addressing climate change. CTI-CFF will continue the implementation of the Guide for Vulnerability Assessment and Local Early Action Planning,</a:t>
            </a:r>
            <a:r>
              <a:rPr lang="en-US" strike="sngStrike" baseline="0" dirty="0"/>
              <a:t> the </a:t>
            </a:r>
            <a:r>
              <a:rPr lang="en-US" strike="sngStrike" dirty="0"/>
              <a:t>LEAP Guide and also</a:t>
            </a:r>
            <a:r>
              <a:rPr lang="en-US" strike="sngStrike" baseline="0" dirty="0"/>
              <a:t> </a:t>
            </a:r>
            <a:r>
              <a:rPr lang="en-US" strike="sngStrike" dirty="0"/>
              <a:t>the CTI-CFF Region-wide Early Action Plan for Climate Change Adaptation or</a:t>
            </a:r>
            <a:r>
              <a:rPr lang="en-US" strike="sngStrike" baseline="0" dirty="0"/>
              <a:t> </a:t>
            </a:r>
            <a:r>
              <a:rPr lang="en-US" strike="sngStrike" dirty="0"/>
              <a:t>REAP-CCA.</a:t>
            </a:r>
            <a:endParaRPr lang="en-ID" strike="sngStrike"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10</a:t>
            </a:fld>
            <a:endParaRPr lang="en-ID"/>
          </a:p>
        </p:txBody>
      </p:sp>
    </p:spTree>
    <p:extLst>
      <p:ext uri="{BB962C8B-B14F-4D97-AF65-F5344CB8AC3E}">
        <p14:creationId xmlns:p14="http://schemas.microsoft.com/office/powerpoint/2010/main" val="1053322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theme for Our Ocean 2018 is “Our Ocean, Our Legacy”. It reflects the choices to maintain the sustainability of our ocean as a heritage presented for our future generation.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conference was the first OOC held in Asia and it became the largest conference in terms of the number of delegates and participants.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Officially</a:t>
            </a:r>
            <a:r>
              <a:rPr lang="en-US" sz="1200" kern="1200" baseline="0" dirty="0">
                <a:solidFill>
                  <a:schemeClr val="tx1"/>
                </a:solidFill>
                <a:effectLst/>
                <a:latin typeface="+mn-lt"/>
                <a:ea typeface="+mn-ea"/>
                <a:cs typeface="+mn-cs"/>
              </a:rPr>
              <a:t> opened by HE Joko Widodo, The President of the Republic of Indonesia, the conference</a:t>
            </a:r>
            <a:r>
              <a:rPr lang="en-US" sz="1200" kern="1200" dirty="0">
                <a:solidFill>
                  <a:schemeClr val="tx1"/>
                </a:solidFill>
                <a:effectLst/>
                <a:latin typeface="+mn-lt"/>
                <a:ea typeface="+mn-ea"/>
                <a:cs typeface="+mn-cs"/>
              </a:rPr>
              <a:t> was attended by 3.600 participants, including 6 Head of States/Governments (Monaco, Palau, Federated States of Micronesia, Nauru, Panama, and Seychelles), 29 Ministers and Ministerial Level, and other foreign delegations from 99 countries.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conference was also attended by delegations and participants from 44 international organizations, NGOs, private sectors, academicians, philanthropists, youths and civil societies.</a:t>
            </a:r>
          </a:p>
          <a:p>
            <a:endParaRPr lang="en-ID" sz="1200" kern="1200" dirty="0">
              <a:solidFill>
                <a:schemeClr val="tx1"/>
              </a:solidFill>
              <a:effectLst/>
              <a:latin typeface="+mn-lt"/>
              <a:ea typeface="+mn-ea"/>
              <a:cs typeface="+mn-cs"/>
            </a:endParaRPr>
          </a:p>
          <a:p>
            <a:endParaRPr lang="en-ID" dirty="0"/>
          </a:p>
        </p:txBody>
      </p:sp>
      <p:sp>
        <p:nvSpPr>
          <p:cNvPr id="4" name="Slide Number Placeholder 3"/>
          <p:cNvSpPr>
            <a:spLocks noGrp="1"/>
          </p:cNvSpPr>
          <p:nvPr>
            <p:ph type="sldNum" sz="quarter" idx="5"/>
          </p:nvPr>
        </p:nvSpPr>
        <p:spPr/>
        <p:txBody>
          <a:bodyPr/>
          <a:lstStyle/>
          <a:p>
            <a:fld id="{0D562F1D-46AA-4694-AC8C-D644AEEEEAD4}" type="slidenum">
              <a:rPr lang="en-ID" smtClean="0"/>
              <a:t>2</a:t>
            </a:fld>
            <a:endParaRPr lang="en-ID"/>
          </a:p>
        </p:txBody>
      </p:sp>
    </p:spTree>
    <p:extLst>
      <p:ext uri="{BB962C8B-B14F-4D97-AF65-F5344CB8AC3E}">
        <p14:creationId xmlns:p14="http://schemas.microsoft.com/office/powerpoint/2010/main" val="3158884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plenary,</a:t>
            </a:r>
            <a:r>
              <a:rPr lang="en-US" baseline="0" dirty="0"/>
              <a:t> t</a:t>
            </a:r>
            <a:r>
              <a:rPr lang="en-US" dirty="0"/>
              <a:t>her</a:t>
            </a:r>
            <a:r>
              <a:rPr lang="en-US" baseline="0" dirty="0"/>
              <a:t>e were also 24 Side Events, 30 booths of exhibition and 60 ocean talks in OOC 2018.</a:t>
            </a:r>
          </a:p>
          <a:p>
            <a:endParaRPr lang="en-US" baseline="0" dirty="0"/>
          </a:p>
          <a:p>
            <a:r>
              <a:rPr lang="en-US" baseline="0" dirty="0"/>
              <a:t>CTI-CFF actively participated in 1 side event, 1 booth, </a:t>
            </a:r>
            <a:r>
              <a:rPr lang="en-US" sz="1200" b="0" kern="1200" baseline="0" dirty="0">
                <a:solidFill>
                  <a:schemeClr val="tx1"/>
                </a:solidFill>
              </a:rPr>
              <a:t>1 booth of exhibition and 2 ocean talks. </a:t>
            </a:r>
            <a:endParaRPr lang="en-US" sz="1200" b="0" kern="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3</a:t>
            </a:fld>
            <a:endParaRPr lang="en-ID"/>
          </a:p>
        </p:txBody>
      </p:sp>
    </p:spTree>
    <p:extLst>
      <p:ext uri="{BB962C8B-B14F-4D97-AF65-F5344CB8AC3E}">
        <p14:creationId xmlns:p14="http://schemas.microsoft.com/office/powerpoint/2010/main" val="225338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a:t>
            </a:r>
            <a:r>
              <a:rPr lang="x-none" dirty="0"/>
              <a:t>ther</a:t>
            </a:r>
            <a:r>
              <a:rPr lang="x-none" baseline="0" dirty="0"/>
              <a:t> ocean talks related to Coral Reefs are</a:t>
            </a:r>
            <a:r>
              <a:rPr lang="en-US" baseline="0" dirty="0"/>
              <a:t> included: </a:t>
            </a:r>
            <a:endParaRPr lang="x-none" baseline="0" dirty="0"/>
          </a:p>
          <a:p>
            <a:pPr marL="228600" indent="-228600">
              <a:buAutoNum type="arabicPeriod"/>
            </a:pPr>
            <a:r>
              <a:rPr lang="en-US" sz="1200" b="0" kern="1200" baseline="0" dirty="0">
                <a:solidFill>
                  <a:schemeClr val="tx1"/>
                </a:solidFill>
              </a:rPr>
              <a:t>   A presentation by </a:t>
            </a:r>
            <a:r>
              <a:rPr lang="x-none" sz="1200" b="0" kern="1200" baseline="0" dirty="0">
                <a:solidFill>
                  <a:schemeClr val="tx1"/>
                </a:solidFill>
              </a:rPr>
              <a:t>International Coral Reef Initiative</a:t>
            </a:r>
            <a:r>
              <a:rPr lang="en-US" sz="1200" b="0" kern="1200" baseline="0" dirty="0">
                <a:solidFill>
                  <a:schemeClr val="tx1"/>
                </a:solidFill>
              </a:rPr>
              <a:t> (ICRI)</a:t>
            </a:r>
            <a:r>
              <a:rPr lang="x-none" sz="1200" b="0" kern="1200" baseline="0" dirty="0">
                <a:solidFill>
                  <a:schemeClr val="tx1"/>
                </a:solidFill>
              </a:rPr>
              <a:t>;</a:t>
            </a:r>
          </a:p>
          <a:p>
            <a:pPr marL="342900" lvl="0" indent="-342900" algn="just">
              <a:buFontTx/>
              <a:buAutoNum type="arabicPeriod"/>
            </a:pPr>
            <a:r>
              <a:rPr lang="id-ID" sz="1200" dirty="0">
                <a:solidFill>
                  <a:srgbClr val="000000"/>
                </a:solidFill>
              </a:rPr>
              <a:t>Sustainable Coral Reef Management </a:t>
            </a:r>
            <a:r>
              <a:rPr lang="en-US" sz="1200" dirty="0">
                <a:solidFill>
                  <a:srgbClr val="000000"/>
                </a:solidFill>
              </a:rPr>
              <a:t>Hosted by </a:t>
            </a:r>
            <a:r>
              <a:rPr lang="id-ID" sz="1200" dirty="0">
                <a:solidFill>
                  <a:srgbClr val="000000"/>
                </a:solidFill>
              </a:rPr>
              <a:t>DG of Marine Spatial Management-MMAF and UNEP</a:t>
            </a:r>
            <a:endParaRPr lang="en-US" sz="1200" dirty="0">
              <a:solidFill>
                <a:srgbClr val="000000"/>
              </a:solidFill>
            </a:endParaRPr>
          </a:p>
          <a:p>
            <a:pPr marL="342900" indent="-342900" algn="just">
              <a:buFont typeface="+mj-lt"/>
              <a:buAutoNum type="arabicPeriod"/>
            </a:pPr>
            <a:r>
              <a:rPr lang="en-US" sz="1200" dirty="0">
                <a:solidFill>
                  <a:srgbClr val="000000"/>
                </a:solidFill>
              </a:rPr>
              <a:t>Unlocking the Value of Coastal Ecosystems for Future Generations Capturing Coral Reef &amp; Related Ecosystem Services hosted by CCRES</a:t>
            </a:r>
          </a:p>
          <a:p>
            <a:pPr marL="342900" indent="-342900" algn="just">
              <a:buFont typeface="+mj-lt"/>
              <a:buAutoNum type="arabicPeriod"/>
            </a:pPr>
            <a:r>
              <a:rPr lang="en-US" sz="1200" dirty="0">
                <a:solidFill>
                  <a:srgbClr val="000000"/>
                </a:solidFill>
              </a:rPr>
              <a:t>Stay Raja </a:t>
            </a:r>
            <a:r>
              <a:rPr lang="en-US" sz="1200" dirty="0" err="1">
                <a:solidFill>
                  <a:srgbClr val="000000"/>
                </a:solidFill>
              </a:rPr>
              <a:t>Ampat</a:t>
            </a:r>
            <a:r>
              <a:rPr lang="en-US" sz="1200" dirty="0">
                <a:solidFill>
                  <a:srgbClr val="000000"/>
                </a:solidFill>
              </a:rPr>
              <a:t>: award-winning community-initiative in the Heart of Coral Triangle</a:t>
            </a:r>
          </a:p>
          <a:p>
            <a:pPr marL="228600" indent="-228600">
              <a:buAutoNum type="arabicPeriod"/>
            </a:pPr>
            <a:endParaRPr lang="x-none" sz="1200" b="0" kern="1200" baseline="0" dirty="0">
              <a:solidFill>
                <a:schemeClr val="tx1"/>
              </a:solidFill>
            </a:endParaRPr>
          </a:p>
          <a:p>
            <a:pPr marL="228600" indent="-228600">
              <a:buAutoNum type="arabicPeriod"/>
            </a:pPr>
            <a:endParaRPr lang="en-US" sz="1200" b="0" kern="1200" dirty="0">
              <a:solidFill>
                <a:schemeClr val="tx1"/>
              </a:solidFill>
            </a:endParaRPr>
          </a:p>
          <a:p>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4</a:t>
            </a:fld>
            <a:endParaRPr lang="en-ID"/>
          </a:p>
        </p:txBody>
      </p:sp>
    </p:spTree>
    <p:extLst>
      <p:ext uri="{BB962C8B-B14F-4D97-AF65-F5344CB8AC3E}">
        <p14:creationId xmlns:p14="http://schemas.microsoft.com/office/powerpoint/2010/main" val="225338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introduced by the European Union in 2017, the</a:t>
            </a:r>
            <a:r>
              <a:rPr lang="en-US" sz="1200" kern="1200" baseline="0" dirty="0">
                <a:solidFill>
                  <a:schemeClr val="tx1"/>
                </a:solidFill>
                <a:effectLst/>
                <a:latin typeface="+mn-lt"/>
                <a:ea typeface="+mn-ea"/>
                <a:cs typeface="+mn-cs"/>
              </a:rPr>
              <a:t> 2018</a:t>
            </a:r>
            <a:r>
              <a:rPr lang="en-US" sz="1200" kern="1200" dirty="0">
                <a:solidFill>
                  <a:schemeClr val="tx1"/>
                </a:solidFill>
                <a:effectLst/>
                <a:latin typeface="+mn-lt"/>
                <a:ea typeface="+mn-ea"/>
                <a:cs typeface="+mn-cs"/>
              </a:rPr>
              <a:t> conference continues to focus on marine protected areas, sustainable fisheries, marine pollution, and climate change-related impacts to the oceans.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will also maintain the crosscutting themes of </a:t>
            </a:r>
            <a:r>
              <a:rPr lang="en-ID" sz="1200" kern="1200" dirty="0">
                <a:solidFill>
                  <a:schemeClr val="tx1"/>
                </a:solidFill>
                <a:effectLst/>
                <a:latin typeface="+mn-lt"/>
                <a:ea typeface="+mn-ea"/>
                <a:cs typeface="+mn-cs"/>
              </a:rPr>
              <a:t>s</a:t>
            </a:r>
            <a:r>
              <a:rPr lang="id-ID" sz="1200" kern="1200" dirty="0">
                <a:solidFill>
                  <a:schemeClr val="tx1"/>
                </a:solidFill>
                <a:effectLst/>
                <a:latin typeface="+mn-lt"/>
                <a:ea typeface="+mn-ea"/>
                <a:cs typeface="+mn-cs"/>
              </a:rPr>
              <a:t>ustainable </a:t>
            </a:r>
            <a:r>
              <a:rPr lang="en-ID" sz="1200" kern="1200" dirty="0">
                <a:solidFill>
                  <a:schemeClr val="tx1"/>
                </a:solidFill>
                <a:effectLst/>
                <a:latin typeface="+mn-lt"/>
                <a:ea typeface="+mn-ea"/>
                <a:cs typeface="+mn-cs"/>
              </a:rPr>
              <a:t>blue economy </a:t>
            </a:r>
            <a:r>
              <a:rPr lang="en-US" sz="1200" kern="1200" dirty="0">
                <a:solidFill>
                  <a:schemeClr val="tx1"/>
                </a:solidFill>
                <a:effectLst/>
                <a:latin typeface="+mn-lt"/>
                <a:ea typeface="+mn-ea"/>
                <a:cs typeface="+mn-cs"/>
              </a:rPr>
              <a:t>and </a:t>
            </a:r>
            <a:r>
              <a:rPr lang="en-ID" sz="1200" kern="1200" dirty="0">
                <a:solidFill>
                  <a:schemeClr val="tx1"/>
                </a:solidFill>
                <a:effectLst/>
                <a:latin typeface="+mn-lt"/>
                <a:ea typeface="+mn-ea"/>
                <a:cs typeface="+mn-cs"/>
              </a:rPr>
              <a:t>maritime security.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5</a:t>
            </a:fld>
            <a:endParaRPr lang="en-ID"/>
          </a:p>
        </p:txBody>
      </p:sp>
    </p:spTree>
    <p:extLst>
      <p:ext uri="{BB962C8B-B14F-4D97-AF65-F5344CB8AC3E}">
        <p14:creationId xmlns:p14="http://schemas.microsoft.com/office/powerpoint/2010/main" val="2673051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2"/>
            <a:ext cx="5486400" cy="3600449"/>
          </a:xfrm>
          <a:prstGeom prst="rect">
            <a:avLst/>
          </a:prstGeo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During 2014 to 2017, the Our Ocean Conference has gathered total of 663 commitments.</a:t>
            </a: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48697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a:t>
            </a:r>
            <a:r>
              <a:rPr lang="en-US" sz="1200" kern="1200" baseline="0" dirty="0">
                <a:solidFill>
                  <a:schemeClr val="tx1"/>
                </a:solidFill>
                <a:effectLst/>
                <a:latin typeface="+mn-lt"/>
                <a:ea typeface="+mn-ea"/>
                <a:cs typeface="+mn-cs"/>
              </a:rPr>
              <a:t> year, t</a:t>
            </a:r>
            <a:r>
              <a:rPr lang="en-US" sz="1200" kern="1200" dirty="0">
                <a:solidFill>
                  <a:schemeClr val="tx1"/>
                </a:solidFill>
                <a:effectLst/>
                <a:latin typeface="+mn-lt"/>
                <a:ea typeface="+mn-ea"/>
                <a:cs typeface="+mn-cs"/>
              </a:rPr>
              <a:t>he Our Ocean Conference has successfully gathered 305 new commitments valued at 10.7 Billion USD, and the establishment of 14 million km square of the new Marine Protected Areas.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detail, it gathered 62 commitments on Marine Protected Areas, 63 commitments on Marine Pollution, 48 commitments</a:t>
            </a:r>
            <a:r>
              <a:rPr lang="en-US" sz="1200" kern="1200" baseline="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Sustainable Fisheries, 39 commitments</a:t>
            </a:r>
            <a:r>
              <a:rPr lang="en-US" sz="1200" kern="1200" baseline="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Climate Related Impacts to the Ocean, 45 commitments</a:t>
            </a:r>
            <a:r>
              <a:rPr lang="en-US" sz="1200" kern="1200" baseline="0" dirty="0">
                <a:solidFill>
                  <a:schemeClr val="tx1"/>
                </a:solidFill>
                <a:effectLst/>
                <a:latin typeface="+mn-lt"/>
                <a:ea typeface="+mn-ea"/>
                <a:cs typeface="+mn-cs"/>
              </a:rPr>
              <a:t> on </a:t>
            </a:r>
            <a:r>
              <a:rPr lang="en-US" sz="1200" kern="1200" dirty="0">
                <a:solidFill>
                  <a:schemeClr val="tx1"/>
                </a:solidFill>
                <a:effectLst/>
                <a:latin typeface="+mn-lt"/>
                <a:ea typeface="+mn-ea"/>
                <a:cs typeface="+mn-cs"/>
              </a:rPr>
              <a:t>Maritime Security, 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48 commitments on Sustainable Blue Economy.</a:t>
            </a:r>
          </a:p>
          <a:p>
            <a:endParaRPr lang="en-US" dirty="0"/>
          </a:p>
        </p:txBody>
      </p:sp>
      <p:sp>
        <p:nvSpPr>
          <p:cNvPr id="4" name="Slide Number Placeholder 3"/>
          <p:cNvSpPr>
            <a:spLocks noGrp="1"/>
          </p:cNvSpPr>
          <p:nvPr>
            <p:ph type="sldNum" sz="quarter" idx="10"/>
          </p:nvPr>
        </p:nvSpPr>
        <p:spPr/>
        <p:txBody>
          <a:bodyPr/>
          <a:lstStyle/>
          <a:p>
            <a:fld id="{0D562F1D-46AA-4694-AC8C-D644AEEEEAD4}" type="slidenum">
              <a:rPr lang="en-ID" smtClean="0"/>
              <a:t>7</a:t>
            </a:fld>
            <a:endParaRPr lang="en-ID"/>
          </a:p>
        </p:txBody>
      </p:sp>
    </p:spTree>
    <p:extLst>
      <p:ext uri="{BB962C8B-B14F-4D97-AF65-F5344CB8AC3E}">
        <p14:creationId xmlns:p14="http://schemas.microsoft.com/office/powerpoint/2010/main" val="511523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2"/>
            <a:ext cx="5486400" cy="3600449"/>
          </a:xfrm>
          <a:prstGeom prst="rect">
            <a:avLst/>
          </a:prstGeom>
        </p:spPr>
        <p:txBody>
          <a:bodyPr/>
          <a:lstStyle/>
          <a:p>
            <a:r>
              <a:rPr lang="en-US" dirty="0"/>
              <a:t>Focus on coral reefs, the commitments on coral reefs submitted during the Our Ocean Conference come</a:t>
            </a:r>
            <a:r>
              <a:rPr lang="en-US" baseline="0" dirty="0"/>
              <a:t> from Canada; 3 European countries, which are Sweden, Germany, and France; 2 Asian Countries, which are Japan and Indonesia; Australia, and also New Caledonia.</a:t>
            </a:r>
          </a:p>
          <a:p>
            <a:endParaRPr lang="en-US" baseline="0" dirty="0"/>
          </a:p>
        </p:txBody>
      </p:sp>
    </p:spTree>
    <p:extLst>
      <p:ext uri="{BB962C8B-B14F-4D97-AF65-F5344CB8AC3E}">
        <p14:creationId xmlns:p14="http://schemas.microsoft.com/office/powerpoint/2010/main" val="2067803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2"/>
            <a:ext cx="5486400" cy="3600449"/>
          </a:xfrm>
          <a:prstGeom prst="rect">
            <a:avLst/>
          </a:prstGeom>
        </p:spPr>
        <p:txBody>
          <a:bodyPr/>
          <a:lstStyle/>
          <a:p>
            <a:r>
              <a:rPr lang="en-US" dirty="0"/>
              <a:t>In short,</a:t>
            </a:r>
            <a:r>
              <a:rPr lang="en-US" baseline="0" dirty="0"/>
              <a:t> the 5</a:t>
            </a:r>
            <a:r>
              <a:rPr lang="en-US" baseline="30000" dirty="0"/>
              <a:t>th</a:t>
            </a:r>
            <a:r>
              <a:rPr lang="en-US" baseline="0" dirty="0"/>
              <a:t> </a:t>
            </a:r>
            <a:r>
              <a:rPr lang="en-US" dirty="0"/>
              <a:t>Our Ocean Conference in Indonesia generates 8 % of commitments on Coral Reef.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total commitment</a:t>
            </a:r>
            <a:r>
              <a:rPr lang="en-US" baseline="0" dirty="0"/>
              <a:t> reach a</a:t>
            </a:r>
            <a:r>
              <a:rPr lang="en-US" dirty="0"/>
              <a:t>pproximately USD 444,7 million in monetary commitments</a:t>
            </a:r>
            <a:r>
              <a:rPr lang="en-US" baseline="0" dirty="0"/>
              <a:t> and a</a:t>
            </a:r>
            <a:r>
              <a:rPr lang="en-US" dirty="0"/>
              <a:t>pproximately 5,3 million km2 of Coral Area in</a:t>
            </a:r>
            <a:r>
              <a:rPr lang="en-US" baseline="0" dirty="0"/>
              <a:t> form of </a:t>
            </a:r>
            <a:r>
              <a:rPr lang="en-US" dirty="0"/>
              <a:t>Coral Sea Park, Coral Conservation, other</a:t>
            </a:r>
            <a:r>
              <a:rPr lang="en-US" baseline="0" dirty="0"/>
              <a:t> form of coral reefs protection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actions supporting several program partnership,</a:t>
            </a:r>
            <a:r>
              <a:rPr lang="en-US" baseline="0" dirty="0"/>
              <a:t> such as</a:t>
            </a:r>
            <a:r>
              <a:rPr lang="en-US" dirty="0"/>
              <a:t> Blue Action Fund, Global Coral Reef Monitoring Network (GCRMN), and International Coral Reef Initiative (ICRI)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a:t>
            </a:r>
            <a:r>
              <a:rPr lang="en-US" baseline="0" dirty="0"/>
              <a:t> if we grouped the commitments based on their e</a:t>
            </a:r>
            <a:r>
              <a:rPr lang="en-US" dirty="0"/>
              <a:t>ntity type,</a:t>
            </a:r>
            <a:r>
              <a:rPr lang="en-US" baseline="0" dirty="0"/>
              <a:t> we have 8</a:t>
            </a:r>
            <a:r>
              <a:rPr lang="en-US" dirty="0"/>
              <a:t> Governments (Canada, Germany, Sweden, France, Japan, Indonesia, Australia, New Caledonia), 1 Intergovernmental Organization (UNESCO World Heritage), 3 NGOs (Coral Triangle Center, Coral Vita, Wildlife Conservation Society), 1 Foundation (The Prince Albert II of Monaco Foundation), and Other Organization such</a:t>
            </a:r>
            <a:r>
              <a:rPr lang="en-US" baseline="0" dirty="0"/>
              <a:t> as </a:t>
            </a:r>
            <a:r>
              <a:rPr lang="en-US" dirty="0"/>
              <a:t>ICRI</a:t>
            </a:r>
            <a:r>
              <a:rPr lang="en-US" baseline="0" dirty="0"/>
              <a:t> and</a:t>
            </a:r>
            <a:r>
              <a:rPr lang="en-US" dirty="0"/>
              <a:t> CTI-CFF.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37691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91FCAA-24C6-CE41-BBD8-CF4BC11AF77C}"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296881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1FCAA-24C6-CE41-BBD8-CF4BC11AF77C}"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825274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1FCAA-24C6-CE41-BBD8-CF4BC11AF77C}"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194324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91FCAA-24C6-CE41-BBD8-CF4BC11AF77C}"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210066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91FCAA-24C6-CE41-BBD8-CF4BC11AF77C}" type="datetimeFigureOut">
              <a:rPr lang="en-US" smtClean="0"/>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129608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91FCAA-24C6-CE41-BBD8-CF4BC11AF77C}"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785658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91FCAA-24C6-CE41-BBD8-CF4BC11AF77C}" type="datetimeFigureOut">
              <a:rPr lang="en-US" smtClean="0"/>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1829838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1FCAA-24C6-CE41-BBD8-CF4BC11AF77C}" type="datetimeFigureOut">
              <a:rPr lang="en-US" smtClean="0"/>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2128987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91FCAA-24C6-CE41-BBD8-CF4BC11AF77C}" type="datetimeFigureOut">
              <a:rPr lang="en-US" smtClean="0"/>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517075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91FCAA-24C6-CE41-BBD8-CF4BC11AF77C}"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17641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91FCAA-24C6-CE41-BBD8-CF4BC11AF77C}" type="datetimeFigureOut">
              <a:rPr lang="en-US" smtClean="0"/>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C9BE8C-BE4E-3F44-9AD7-A3AE60376F22}" type="slidenum">
              <a:rPr lang="en-US" smtClean="0"/>
              <a:t>‹#›</a:t>
            </a:fld>
            <a:endParaRPr lang="en-US"/>
          </a:p>
        </p:txBody>
      </p:sp>
    </p:spTree>
    <p:extLst>
      <p:ext uri="{BB962C8B-B14F-4D97-AF65-F5344CB8AC3E}">
        <p14:creationId xmlns:p14="http://schemas.microsoft.com/office/powerpoint/2010/main" val="69685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91FCAA-24C6-CE41-BBD8-CF4BC11AF77C}" type="datetimeFigureOut">
              <a:rPr lang="en-US" smtClean="0"/>
              <a:t>12/13/2018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9BE8C-BE4E-3F44-9AD7-A3AE60376F22}" type="slidenum">
              <a:rPr lang="en-US" smtClean="0"/>
              <a:t>‹#›</a:t>
            </a:fld>
            <a:endParaRPr lang="en-US"/>
          </a:p>
        </p:txBody>
      </p:sp>
    </p:spTree>
    <p:extLst>
      <p:ext uri="{BB962C8B-B14F-4D97-AF65-F5344CB8AC3E}">
        <p14:creationId xmlns:p14="http://schemas.microsoft.com/office/powerpoint/2010/main" val="113949878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1.pn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3.wdp"/><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png"/><Relationship Id="rId7" Type="http://schemas.openxmlformats.org/officeDocument/2006/relationships/image" Target="../media/image12.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4.wdp"/><Relationship Id="rId5" Type="http://schemas.openxmlformats.org/officeDocument/2006/relationships/chart" Target="../charts/chart2.xml"/><Relationship Id="rId10" Type="http://schemas.openxmlformats.org/officeDocument/2006/relationships/image" Target="../media/image18.png"/><Relationship Id="rId4" Type="http://schemas.microsoft.com/office/2007/relationships/hdphoto" Target="../media/hdphoto3.wdp"/><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F65BF69-9C38-42B7-A3B4-60EB7B5B085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44359"/>
            <a:ext cx="12192000" cy="7346717"/>
          </a:xfrm>
          <a:prstGeom prst="rect">
            <a:avLst/>
          </a:prstGeom>
          <a:noFill/>
          <a:ln>
            <a:noFill/>
          </a:ln>
        </p:spPr>
      </p:pic>
      <p:sp>
        <p:nvSpPr>
          <p:cNvPr id="2" name="Title 1"/>
          <p:cNvSpPr>
            <a:spLocks noGrp="1"/>
          </p:cNvSpPr>
          <p:nvPr>
            <p:ph type="ctrTitle"/>
          </p:nvPr>
        </p:nvSpPr>
        <p:spPr>
          <a:xfrm>
            <a:off x="2506133" y="1751824"/>
            <a:ext cx="9154926" cy="2548214"/>
          </a:xfrm>
          <a:noFill/>
          <a:ln>
            <a:noFill/>
          </a:ln>
        </p:spPr>
        <p:style>
          <a:lnRef idx="0">
            <a:scrgbClr r="0" g="0" b="0"/>
          </a:lnRef>
          <a:fillRef idx="0">
            <a:scrgbClr r="0" g="0" b="0"/>
          </a:fillRef>
          <a:effectRef idx="0">
            <a:scrgbClr r="0" g="0" b="0"/>
          </a:effectRef>
          <a:fontRef idx="minor">
            <a:schemeClr val="dk1"/>
          </a:fontRef>
        </p:style>
        <p:txBody>
          <a:bodyPr>
            <a:noAutofit/>
          </a:bodyPr>
          <a:lstStyle/>
          <a:p>
            <a:pPr algn="r"/>
            <a:r>
              <a:rPr lang="en-US" dirty="0">
                <a:solidFill>
                  <a:schemeClr val="tx1"/>
                </a:solidFill>
                <a:latin typeface="Arial Black"/>
                <a:ea typeface="Arial Hebrew" charset="0"/>
                <a:cs typeface="Arial Black"/>
              </a:rPr>
              <a:t>Our Ocean Conference 2018 </a:t>
            </a:r>
            <a:endParaRPr lang="en-US" sz="4400" b="1" dirty="0">
              <a:solidFill>
                <a:schemeClr val="tx1"/>
              </a:solidFill>
              <a:latin typeface="Arial Black"/>
              <a:ea typeface="Arial Hebrew" charset="0"/>
              <a:cs typeface="Arial Black"/>
            </a:endParaRPr>
          </a:p>
        </p:txBody>
      </p:sp>
    </p:spTree>
    <p:extLst>
      <p:ext uri="{BB962C8B-B14F-4D97-AF65-F5344CB8AC3E}">
        <p14:creationId xmlns:p14="http://schemas.microsoft.com/office/powerpoint/2010/main" val="1090169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4D607875-6763-4611-891A-30866BBBE9E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saturation sat="60000"/>
                    </a14:imgEffect>
                  </a14:imgLayer>
                </a14:imgProps>
              </a:ext>
            </a:extLst>
          </a:blip>
          <a:srcRect b="10091"/>
          <a:stretch/>
        </p:blipFill>
        <p:spPr>
          <a:xfrm>
            <a:off x="0" y="0"/>
            <a:ext cx="12242966" cy="6858000"/>
          </a:xfrm>
          <a:prstGeom prst="rect">
            <a:avLst/>
          </a:prstGeom>
        </p:spPr>
      </p:pic>
      <p:graphicFrame>
        <p:nvGraphicFramePr>
          <p:cNvPr id="2" name="Diagram 1">
            <a:extLst>
              <a:ext uri="{FF2B5EF4-FFF2-40B4-BE49-F238E27FC236}">
                <a16:creationId xmlns:a16="http://schemas.microsoft.com/office/drawing/2014/main" xmlns="" id="{26909E44-32EC-415F-B090-70D384D9DC13}"/>
              </a:ext>
            </a:extLst>
          </p:cNvPr>
          <p:cNvGraphicFramePr/>
          <p:nvPr>
            <p:extLst>
              <p:ext uri="{D42A27DB-BD31-4B8C-83A1-F6EECF244321}">
                <p14:modId xmlns:p14="http://schemas.microsoft.com/office/powerpoint/2010/main" val="4043381611"/>
              </p:ext>
            </p:extLst>
          </p:nvPr>
        </p:nvGraphicFramePr>
        <p:xfrm>
          <a:off x="812801" y="719666"/>
          <a:ext cx="10295466"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35632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descr="A person holding a sign&#10;&#10;Description automatically generated">
            <a:extLst>
              <a:ext uri="{FF2B5EF4-FFF2-40B4-BE49-F238E27FC236}">
                <a16:creationId xmlns:a16="http://schemas.microsoft.com/office/drawing/2014/main" xmlns="" id="{99E0D444-3440-4ADB-9676-654B7943CB88}"/>
              </a:ext>
            </a:extLst>
          </p:cNvPr>
          <p:cNvPicPr>
            <a:picLocks noGrp="1" noChangeAspect="1"/>
          </p:cNvPicPr>
          <p:nvPr>
            <p:ph idx="1"/>
          </p:nvPr>
        </p:nvPicPr>
        <p:blipFill rotWithShape="1">
          <a:blip r:embed="rId2"/>
          <a:srcRect t="16075" b="1447"/>
          <a:stretch/>
        </p:blipFill>
        <p:spPr>
          <a:xfrm>
            <a:off x="0" y="0"/>
            <a:ext cx="12192000" cy="6858000"/>
          </a:xfrm>
        </p:spPr>
      </p:pic>
      <p:sp>
        <p:nvSpPr>
          <p:cNvPr id="6" name="Rectangle: Rounded Corners 5">
            <a:extLst>
              <a:ext uri="{FF2B5EF4-FFF2-40B4-BE49-F238E27FC236}">
                <a16:creationId xmlns:a16="http://schemas.microsoft.com/office/drawing/2014/main" xmlns="" id="{E691761E-B6DB-4CFD-B1FD-03BAD05AE5B2}"/>
              </a:ext>
            </a:extLst>
          </p:cNvPr>
          <p:cNvSpPr/>
          <p:nvPr/>
        </p:nvSpPr>
        <p:spPr>
          <a:xfrm>
            <a:off x="3179676" y="2672916"/>
            <a:ext cx="5832648" cy="1512168"/>
          </a:xfrm>
          <a:prstGeom prst="roundRect">
            <a:avLst/>
          </a:prstGeom>
          <a:solidFill>
            <a:srgbClr val="016BAA">
              <a:alpha val="88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7200" noProof="1">
                <a:solidFill>
                  <a:srgbClr val="75C3D0"/>
                </a:solidFill>
              </a:rPr>
              <a:t>THANK YOU</a:t>
            </a:r>
          </a:p>
        </p:txBody>
      </p:sp>
    </p:spTree>
    <p:extLst>
      <p:ext uri="{BB962C8B-B14F-4D97-AF65-F5344CB8AC3E}">
        <p14:creationId xmlns:p14="http://schemas.microsoft.com/office/powerpoint/2010/main" val="1289716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ree, outdoor&#10;&#10;Description automatically generated">
            <a:extLst>
              <a:ext uri="{FF2B5EF4-FFF2-40B4-BE49-F238E27FC236}">
                <a16:creationId xmlns:a16="http://schemas.microsoft.com/office/drawing/2014/main" xmlns="" id="{13154EBF-F6DD-4EA4-A741-40FB65320B4B}"/>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b="9775"/>
          <a:stretch/>
        </p:blipFill>
        <p:spPr>
          <a:xfrm>
            <a:off x="0" y="0"/>
            <a:ext cx="12192000" cy="6858000"/>
          </a:xfrm>
          <a:prstGeom prst="rect">
            <a:avLst/>
          </a:prstGeom>
        </p:spPr>
      </p:pic>
      <p:graphicFrame>
        <p:nvGraphicFramePr>
          <p:cNvPr id="4" name="Diagram 3">
            <a:extLst>
              <a:ext uri="{FF2B5EF4-FFF2-40B4-BE49-F238E27FC236}">
                <a16:creationId xmlns:a16="http://schemas.microsoft.com/office/drawing/2014/main" xmlns="" id="{40F496FC-E6F2-4501-8BF1-0DC8661784C3}"/>
              </a:ext>
            </a:extLst>
          </p:cNvPr>
          <p:cNvGraphicFramePr/>
          <p:nvPr>
            <p:extLst>
              <p:ext uri="{D42A27DB-BD31-4B8C-83A1-F6EECF244321}">
                <p14:modId xmlns:p14="http://schemas.microsoft.com/office/powerpoint/2010/main" val="4067480243"/>
              </p:ext>
            </p:extLst>
          </p:nvPr>
        </p:nvGraphicFramePr>
        <p:xfrm>
          <a:off x="74645" y="-758756"/>
          <a:ext cx="12042712" cy="65810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xmlns="" id="{2D6EEF9C-E4C7-456D-8264-2966DAF8AB18}"/>
              </a:ext>
            </a:extLst>
          </p:cNvPr>
          <p:cNvSpPr txBox="1"/>
          <p:nvPr/>
        </p:nvSpPr>
        <p:spPr>
          <a:xfrm>
            <a:off x="4488426" y="4994380"/>
            <a:ext cx="3215148" cy="1191816"/>
          </a:xfrm>
          <a:prstGeom prst="roundRect">
            <a:avLst/>
          </a:prstGeom>
          <a:solidFill>
            <a:srgbClr val="016BAA"/>
          </a:solidFill>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200" b="1" dirty="0">
                <a:solidFill>
                  <a:srgbClr val="75C3D0"/>
                </a:solidFill>
              </a:rPr>
              <a:t>GENERAL OVERVIEW</a:t>
            </a:r>
            <a:endParaRPr lang="en-ID" sz="3200" b="1" dirty="0">
              <a:solidFill>
                <a:srgbClr val="75C3D0"/>
              </a:solidFill>
            </a:endParaRPr>
          </a:p>
        </p:txBody>
      </p:sp>
    </p:spTree>
    <p:extLst>
      <p:ext uri="{BB962C8B-B14F-4D97-AF65-F5344CB8AC3E}">
        <p14:creationId xmlns:p14="http://schemas.microsoft.com/office/powerpoint/2010/main" val="249084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front of a crowd&#10;&#10;Description automatically generated">
            <a:extLst>
              <a:ext uri="{FF2B5EF4-FFF2-40B4-BE49-F238E27FC236}">
                <a16:creationId xmlns:a16="http://schemas.microsoft.com/office/drawing/2014/main" xmlns="" id="{42A15099-F6CA-49EF-9BFF-558457B02C2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t="7623" r="7621"/>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2D6EEF9C-E4C7-456D-8264-2966DAF8AB18}"/>
              </a:ext>
            </a:extLst>
          </p:cNvPr>
          <p:cNvSpPr txBox="1"/>
          <p:nvPr/>
        </p:nvSpPr>
        <p:spPr>
          <a:xfrm>
            <a:off x="3140072" y="170108"/>
            <a:ext cx="5895392" cy="716423"/>
          </a:xfrm>
          <a:prstGeom prst="roundRect">
            <a:avLst/>
          </a:prstGeom>
          <a:solidFill>
            <a:srgbClr val="016BAA"/>
          </a:solidFill>
          <a:ln>
            <a:solidFill>
              <a:srgbClr val="016BAA"/>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fontScale="92500"/>
          </a:bodyPr>
          <a:lstStyle/>
          <a:p>
            <a:pPr algn="ctr">
              <a:lnSpc>
                <a:spcPct val="90000"/>
              </a:lnSpc>
              <a:spcBef>
                <a:spcPct val="0"/>
              </a:spcBef>
              <a:spcAft>
                <a:spcPts val="600"/>
              </a:spcAft>
            </a:pPr>
            <a:r>
              <a:rPr lang="en-US" sz="4000" b="1" dirty="0">
                <a:solidFill>
                  <a:srgbClr val="75C3D0"/>
                </a:solidFill>
                <a:ea typeface="+mj-ea"/>
                <a:cs typeface="+mj-cs"/>
              </a:rPr>
              <a:t>Side Events and Ocean Talks</a:t>
            </a:r>
          </a:p>
        </p:txBody>
      </p:sp>
      <p:grpSp>
        <p:nvGrpSpPr>
          <p:cNvPr id="5" name="Group 4">
            <a:extLst>
              <a:ext uri="{FF2B5EF4-FFF2-40B4-BE49-F238E27FC236}">
                <a16:creationId xmlns:a16="http://schemas.microsoft.com/office/drawing/2014/main" xmlns="" id="{D019D985-6D2B-4761-91FD-F8F948868008}"/>
              </a:ext>
            </a:extLst>
          </p:cNvPr>
          <p:cNvGrpSpPr/>
          <p:nvPr/>
        </p:nvGrpSpPr>
        <p:grpSpPr>
          <a:xfrm>
            <a:off x="704199" y="1056640"/>
            <a:ext cx="10895134" cy="5631251"/>
            <a:chOff x="704199" y="1056640"/>
            <a:chExt cx="10895134" cy="5631251"/>
          </a:xfrm>
        </p:grpSpPr>
        <p:sp>
          <p:nvSpPr>
            <p:cNvPr id="9" name="Rectangle: Rounded Corners 8">
              <a:extLst>
                <a:ext uri="{FF2B5EF4-FFF2-40B4-BE49-F238E27FC236}">
                  <a16:creationId xmlns:a16="http://schemas.microsoft.com/office/drawing/2014/main" xmlns="" id="{EE35CFA0-86BC-4031-83BF-3A74F6B8DCF5}"/>
                </a:ext>
              </a:extLst>
            </p:cNvPr>
            <p:cNvSpPr/>
            <p:nvPr/>
          </p:nvSpPr>
          <p:spPr>
            <a:xfrm>
              <a:off x="704199" y="1056640"/>
              <a:ext cx="3918067" cy="3519532"/>
            </a:xfrm>
            <a:prstGeom prst="roundRect">
              <a:avLst>
                <a:gd name="adj" fmla="val 10000"/>
              </a:avLst>
            </a:prstGeom>
            <a:blipFill dpi="0" rotWithShape="1">
              <a:blip r:embed="rId5">
                <a:extLst>
                  <a:ext uri="{28A0092B-C50C-407E-A947-70E740481C1C}">
                    <a14:useLocalDpi xmlns:a14="http://schemas.microsoft.com/office/drawing/2010/main" val="0"/>
                  </a:ext>
                </a:extLst>
              </a:blip>
              <a:srcRect/>
              <a:stretch>
                <a:fillRect l="-47682" t="147" r="-30318" b="-147"/>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0" name="Freeform: Shape 9">
              <a:extLst>
                <a:ext uri="{FF2B5EF4-FFF2-40B4-BE49-F238E27FC236}">
                  <a16:creationId xmlns:a16="http://schemas.microsoft.com/office/drawing/2014/main" xmlns="" id="{2C71795A-E72B-4E6E-9A50-31BC546FEC52}"/>
                </a:ext>
              </a:extLst>
            </p:cNvPr>
            <p:cNvSpPr/>
            <p:nvPr/>
          </p:nvSpPr>
          <p:spPr>
            <a:xfrm>
              <a:off x="1066800" y="3386667"/>
              <a:ext cx="4724400" cy="3301224"/>
            </a:xfrm>
            <a:custGeom>
              <a:avLst/>
              <a:gdLst>
                <a:gd name="connsiteX0" fmla="*/ 0 w 3918067"/>
                <a:gd name="connsiteY0" fmla="*/ 351953 h 3519532"/>
                <a:gd name="connsiteX1" fmla="*/ 351953 w 3918067"/>
                <a:gd name="connsiteY1" fmla="*/ 0 h 3519532"/>
                <a:gd name="connsiteX2" fmla="*/ 3566114 w 3918067"/>
                <a:gd name="connsiteY2" fmla="*/ 0 h 3519532"/>
                <a:gd name="connsiteX3" fmla="*/ 3918067 w 3918067"/>
                <a:gd name="connsiteY3" fmla="*/ 351953 h 3519532"/>
                <a:gd name="connsiteX4" fmla="*/ 3918067 w 3918067"/>
                <a:gd name="connsiteY4" fmla="*/ 3167579 h 3519532"/>
                <a:gd name="connsiteX5" fmla="*/ 3566114 w 3918067"/>
                <a:gd name="connsiteY5" fmla="*/ 3519532 h 3519532"/>
                <a:gd name="connsiteX6" fmla="*/ 351953 w 3918067"/>
                <a:gd name="connsiteY6" fmla="*/ 3519532 h 3519532"/>
                <a:gd name="connsiteX7" fmla="*/ 0 w 3918067"/>
                <a:gd name="connsiteY7" fmla="*/ 3167579 h 3519532"/>
                <a:gd name="connsiteX8" fmla="*/ 0 w 3918067"/>
                <a:gd name="connsiteY8" fmla="*/ 351953 h 35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067" h="3519532">
                  <a:moveTo>
                    <a:pt x="0" y="351953"/>
                  </a:moveTo>
                  <a:cubicBezTo>
                    <a:pt x="0" y="157575"/>
                    <a:pt x="157575" y="0"/>
                    <a:pt x="351953" y="0"/>
                  </a:cubicBezTo>
                  <a:lnTo>
                    <a:pt x="3566114" y="0"/>
                  </a:lnTo>
                  <a:cubicBezTo>
                    <a:pt x="3760492" y="0"/>
                    <a:pt x="3918067" y="157575"/>
                    <a:pt x="3918067" y="351953"/>
                  </a:cubicBezTo>
                  <a:lnTo>
                    <a:pt x="3918067" y="3167579"/>
                  </a:lnTo>
                  <a:cubicBezTo>
                    <a:pt x="3918067" y="3361957"/>
                    <a:pt x="3760492" y="3519532"/>
                    <a:pt x="3566114" y="3519532"/>
                  </a:cubicBezTo>
                  <a:lnTo>
                    <a:pt x="351953" y="3519532"/>
                  </a:lnTo>
                  <a:cubicBezTo>
                    <a:pt x="157575" y="3519532"/>
                    <a:pt x="0" y="3361957"/>
                    <a:pt x="0" y="3167579"/>
                  </a:cubicBezTo>
                  <a:lnTo>
                    <a:pt x="0" y="351953"/>
                  </a:lnTo>
                  <a:close/>
                </a:path>
              </a:pathLst>
            </a:custGeom>
            <a:solidFill>
              <a:srgbClr val="016BAA"/>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0714" tIns="190714" rIns="190714" bIns="190714" numCol="1" spcCol="1270" anchor="t" anchorCtr="0">
              <a:noAutofit/>
            </a:bodyPr>
            <a:lstStyle/>
            <a:p>
              <a:pPr marL="0" lvl="0" indent="0" algn="l" defTabSz="1022350">
                <a:lnSpc>
                  <a:spcPct val="90000"/>
                </a:lnSpc>
                <a:spcBef>
                  <a:spcPct val="0"/>
                </a:spcBef>
                <a:spcAft>
                  <a:spcPct val="35000"/>
                </a:spcAft>
                <a:buNone/>
              </a:pPr>
              <a:r>
                <a:rPr lang="en-US" sz="2400" b="1" kern="1200" dirty="0">
                  <a:solidFill>
                    <a:srgbClr val="75C3D0"/>
                  </a:solidFill>
                </a:rPr>
                <a:t>Side Event:</a:t>
              </a:r>
              <a:endParaRPr lang="en-ID" sz="2400" b="1" kern="1200" dirty="0">
                <a:solidFill>
                  <a:srgbClr val="75C3D0"/>
                </a:solidFill>
              </a:endParaRPr>
            </a:p>
            <a:p>
              <a:pPr marL="171450" lvl="1" indent="-171450" algn="l" defTabSz="800100">
                <a:lnSpc>
                  <a:spcPct val="90000"/>
                </a:lnSpc>
                <a:spcBef>
                  <a:spcPct val="0"/>
                </a:spcBef>
                <a:spcAft>
                  <a:spcPct val="15000"/>
                </a:spcAft>
                <a:buChar char="•"/>
              </a:pPr>
              <a:r>
                <a:rPr lang="en-US" sz="2000" b="1" kern="1200" dirty="0">
                  <a:solidFill>
                    <a:schemeClr val="tx1"/>
                  </a:solidFill>
                </a:rPr>
                <a:t>24 Side Events in OOC 2018</a:t>
              </a:r>
              <a:endParaRPr lang="en-ID" sz="2000" b="1" kern="1200" dirty="0">
                <a:solidFill>
                  <a:schemeClr val="tx1"/>
                </a:solidFill>
              </a:endParaRPr>
            </a:p>
            <a:p>
              <a:pPr marL="171450" lvl="1" indent="-171450" algn="l" defTabSz="800100">
                <a:lnSpc>
                  <a:spcPct val="90000"/>
                </a:lnSpc>
                <a:spcBef>
                  <a:spcPct val="0"/>
                </a:spcBef>
                <a:spcAft>
                  <a:spcPct val="15000"/>
                </a:spcAft>
                <a:buChar char="•"/>
              </a:pPr>
              <a:r>
                <a:rPr lang="en-US" sz="2000" b="1" kern="1200" dirty="0">
                  <a:solidFill>
                    <a:schemeClr val="tx1"/>
                  </a:solidFill>
                </a:rPr>
                <a:t>CTI-CFF Side Event:</a:t>
              </a:r>
            </a:p>
            <a:p>
              <a:pPr marL="0" lvl="1" algn="l" defTabSz="800100">
                <a:lnSpc>
                  <a:spcPct val="90000"/>
                </a:lnSpc>
                <a:spcBef>
                  <a:spcPct val="0"/>
                </a:spcBef>
                <a:spcAft>
                  <a:spcPct val="15000"/>
                </a:spcAft>
              </a:pPr>
              <a:r>
                <a:rPr lang="en-US" sz="2000" b="1" kern="1200" dirty="0">
                  <a:solidFill>
                    <a:schemeClr val="tx1"/>
                  </a:solidFill>
                </a:rPr>
                <a:t>“Legacy for Strategic Direction for Coral Triangle: Developing Regional Plan of Actions of CTI-CFF by CTI-CFF” </a:t>
              </a:r>
              <a:endParaRPr lang="en-ID" sz="2000" b="1" kern="1200" dirty="0">
                <a:solidFill>
                  <a:schemeClr val="tx1"/>
                </a:solidFill>
              </a:endParaRPr>
            </a:p>
          </p:txBody>
        </p:sp>
        <p:sp>
          <p:nvSpPr>
            <p:cNvPr id="12" name="Rectangle: Rounded Corners 11">
              <a:extLst>
                <a:ext uri="{FF2B5EF4-FFF2-40B4-BE49-F238E27FC236}">
                  <a16:creationId xmlns:a16="http://schemas.microsoft.com/office/drawing/2014/main" xmlns="" id="{26ABBF70-A422-49CD-A6A3-4997B1A07D96}"/>
                </a:ext>
              </a:extLst>
            </p:cNvPr>
            <p:cNvSpPr/>
            <p:nvPr/>
          </p:nvSpPr>
          <p:spPr>
            <a:xfrm>
              <a:off x="6778572" y="1056640"/>
              <a:ext cx="3918067" cy="3519532"/>
            </a:xfrm>
            <a:prstGeom prst="roundRect">
              <a:avLst>
                <a:gd name="adj" fmla="val 10000"/>
              </a:avLst>
            </a:prstGeom>
            <a:blipFill>
              <a:blip r:embed="rId6">
                <a:extLst>
                  <a:ext uri="{28A0092B-C50C-407E-A947-70E740481C1C}">
                    <a14:useLocalDpi xmlns:a14="http://schemas.microsoft.com/office/drawing/2010/main" val="0"/>
                  </a:ext>
                </a:extLst>
              </a:blip>
              <a:srcRect/>
              <a:stretch>
                <a:fillRect t="-17000" b="-17000"/>
              </a:stretch>
            </a:blipFill>
          </p:spPr>
          <p:style>
            <a:lnRef idx="2">
              <a:schemeClr val="dk2">
                <a:shade val="80000"/>
                <a:hueOff val="0"/>
                <a:satOff val="0"/>
                <a:lumOff val="0"/>
                <a:alphaOff val="0"/>
              </a:schemeClr>
            </a:lnRef>
            <a:fillRef idx="1">
              <a:scrgbClr r="0" g="0" b="0"/>
            </a:fillRef>
            <a:effectRef idx="0">
              <a:schemeClr val="dk2">
                <a:tint val="40000"/>
                <a:hueOff val="0"/>
                <a:satOff val="0"/>
                <a:lumOff val="0"/>
                <a:alphaOff val="0"/>
              </a:schemeClr>
            </a:effectRef>
            <a:fontRef idx="minor">
              <a:schemeClr val="lt1">
                <a:hueOff val="0"/>
                <a:satOff val="0"/>
                <a:lumOff val="0"/>
                <a:alphaOff val="0"/>
              </a:schemeClr>
            </a:fontRef>
          </p:style>
        </p:sp>
        <p:sp>
          <p:nvSpPr>
            <p:cNvPr id="13" name="Freeform: Shape 12">
              <a:extLst>
                <a:ext uri="{FF2B5EF4-FFF2-40B4-BE49-F238E27FC236}">
                  <a16:creationId xmlns:a16="http://schemas.microsoft.com/office/drawing/2014/main" xmlns="" id="{F9B778CD-2CDA-4666-B4EC-590675BD68C1}"/>
                </a:ext>
              </a:extLst>
            </p:cNvPr>
            <p:cNvSpPr/>
            <p:nvPr/>
          </p:nvSpPr>
          <p:spPr>
            <a:xfrm>
              <a:off x="6778573" y="3386667"/>
              <a:ext cx="4820760" cy="3301224"/>
            </a:xfrm>
            <a:custGeom>
              <a:avLst/>
              <a:gdLst>
                <a:gd name="connsiteX0" fmla="*/ 0 w 3918067"/>
                <a:gd name="connsiteY0" fmla="*/ 351953 h 3519532"/>
                <a:gd name="connsiteX1" fmla="*/ 351953 w 3918067"/>
                <a:gd name="connsiteY1" fmla="*/ 0 h 3519532"/>
                <a:gd name="connsiteX2" fmla="*/ 3566114 w 3918067"/>
                <a:gd name="connsiteY2" fmla="*/ 0 h 3519532"/>
                <a:gd name="connsiteX3" fmla="*/ 3918067 w 3918067"/>
                <a:gd name="connsiteY3" fmla="*/ 351953 h 3519532"/>
                <a:gd name="connsiteX4" fmla="*/ 3918067 w 3918067"/>
                <a:gd name="connsiteY4" fmla="*/ 3167579 h 3519532"/>
                <a:gd name="connsiteX5" fmla="*/ 3566114 w 3918067"/>
                <a:gd name="connsiteY5" fmla="*/ 3519532 h 3519532"/>
                <a:gd name="connsiteX6" fmla="*/ 351953 w 3918067"/>
                <a:gd name="connsiteY6" fmla="*/ 3519532 h 3519532"/>
                <a:gd name="connsiteX7" fmla="*/ 0 w 3918067"/>
                <a:gd name="connsiteY7" fmla="*/ 3167579 h 3519532"/>
                <a:gd name="connsiteX8" fmla="*/ 0 w 3918067"/>
                <a:gd name="connsiteY8" fmla="*/ 351953 h 351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067" h="3519532">
                  <a:moveTo>
                    <a:pt x="0" y="351953"/>
                  </a:moveTo>
                  <a:cubicBezTo>
                    <a:pt x="0" y="157575"/>
                    <a:pt x="157575" y="0"/>
                    <a:pt x="351953" y="0"/>
                  </a:cubicBezTo>
                  <a:lnTo>
                    <a:pt x="3566114" y="0"/>
                  </a:lnTo>
                  <a:cubicBezTo>
                    <a:pt x="3760492" y="0"/>
                    <a:pt x="3918067" y="157575"/>
                    <a:pt x="3918067" y="351953"/>
                  </a:cubicBezTo>
                  <a:lnTo>
                    <a:pt x="3918067" y="3167579"/>
                  </a:lnTo>
                  <a:cubicBezTo>
                    <a:pt x="3918067" y="3361957"/>
                    <a:pt x="3760492" y="3519532"/>
                    <a:pt x="3566114" y="3519532"/>
                  </a:cubicBezTo>
                  <a:lnTo>
                    <a:pt x="351953" y="3519532"/>
                  </a:lnTo>
                  <a:cubicBezTo>
                    <a:pt x="157575" y="3519532"/>
                    <a:pt x="0" y="3361957"/>
                    <a:pt x="0" y="3167579"/>
                  </a:cubicBezTo>
                  <a:lnTo>
                    <a:pt x="0" y="351953"/>
                  </a:lnTo>
                  <a:close/>
                </a:path>
              </a:pathLst>
            </a:custGeom>
            <a:solidFill>
              <a:srgbClr val="016BAA"/>
            </a:solidFill>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90714" tIns="190714" rIns="190714" bIns="190714" numCol="1" spcCol="1270" anchor="t" anchorCtr="0">
              <a:noAutofit/>
            </a:bodyPr>
            <a:lstStyle/>
            <a:p>
              <a:pPr marL="0" lvl="0" indent="0" algn="l" defTabSz="1022350">
                <a:lnSpc>
                  <a:spcPct val="90000"/>
                </a:lnSpc>
                <a:spcBef>
                  <a:spcPct val="0"/>
                </a:spcBef>
                <a:spcAft>
                  <a:spcPct val="35000"/>
                </a:spcAft>
                <a:buNone/>
              </a:pPr>
              <a:r>
                <a:rPr lang="en-US" sz="2300" b="1" kern="1200" dirty="0">
                  <a:solidFill>
                    <a:srgbClr val="75C3D0"/>
                  </a:solidFill>
                </a:rPr>
                <a:t>Exhibitions and Ocean Talks:</a:t>
              </a:r>
              <a:endParaRPr lang="en-ID" sz="2300" kern="1200" dirty="0">
                <a:solidFill>
                  <a:srgbClr val="75C3D0"/>
                </a:solidFill>
              </a:endParaRPr>
            </a:p>
            <a:p>
              <a:pPr marL="171450" lvl="1" indent="-171450" algn="l" defTabSz="800100">
                <a:lnSpc>
                  <a:spcPct val="90000"/>
                </a:lnSpc>
                <a:spcBef>
                  <a:spcPct val="0"/>
                </a:spcBef>
                <a:spcAft>
                  <a:spcPct val="15000"/>
                </a:spcAft>
                <a:buChar char="•"/>
              </a:pPr>
              <a:r>
                <a:rPr lang="en-US" sz="2000" b="1" kern="1200" dirty="0">
                  <a:solidFill>
                    <a:srgbClr val="FFFFFF"/>
                  </a:solidFill>
                </a:rPr>
                <a:t>30 exhibitors (1 for CTI-CFF)</a:t>
              </a:r>
              <a:endParaRPr lang="en-ID" sz="2000" kern="1200" dirty="0">
                <a:solidFill>
                  <a:srgbClr val="FFFFFF"/>
                </a:solidFill>
              </a:endParaRPr>
            </a:p>
            <a:p>
              <a:pPr marL="171450" lvl="1" indent="-171450" algn="l" defTabSz="800100">
                <a:lnSpc>
                  <a:spcPct val="90000"/>
                </a:lnSpc>
                <a:spcBef>
                  <a:spcPct val="0"/>
                </a:spcBef>
                <a:spcAft>
                  <a:spcPct val="15000"/>
                </a:spcAft>
                <a:buChar char="•"/>
              </a:pPr>
              <a:r>
                <a:rPr lang="en-US" sz="2000" b="1" kern="1200" dirty="0">
                  <a:solidFill>
                    <a:srgbClr val="FFFFFF"/>
                  </a:solidFill>
                </a:rPr>
                <a:t>60 Ocean Talks (2 for CTI-CFF):</a:t>
              </a:r>
              <a:endParaRPr lang="en-ID" sz="2000" kern="1200" dirty="0">
                <a:solidFill>
                  <a:srgbClr val="FFFFFF"/>
                </a:solidFill>
              </a:endParaRPr>
            </a:p>
            <a:p>
              <a:pPr marL="0" lvl="1" algn="just" defTabSz="800100">
                <a:lnSpc>
                  <a:spcPct val="90000"/>
                </a:lnSpc>
                <a:spcBef>
                  <a:spcPct val="0"/>
                </a:spcBef>
                <a:spcAft>
                  <a:spcPct val="15000"/>
                </a:spcAft>
              </a:pPr>
              <a:r>
                <a:rPr lang="id-ID" sz="2000" b="1" kern="1200" dirty="0">
                  <a:solidFill>
                    <a:srgbClr val="FFFFFF"/>
                  </a:solidFill>
                </a:rPr>
                <a:t>1. Strategic Direction for Coral Triangle: Update and Way Forward for Regional Plan of Action;</a:t>
              </a:r>
            </a:p>
            <a:p>
              <a:pPr marL="0" lvl="1" algn="just" defTabSz="800100">
                <a:lnSpc>
                  <a:spcPct val="90000"/>
                </a:lnSpc>
                <a:spcBef>
                  <a:spcPct val="0"/>
                </a:spcBef>
                <a:spcAft>
                  <a:spcPct val="15000"/>
                </a:spcAft>
              </a:pPr>
              <a:r>
                <a:rPr lang="id-ID" sz="2000" b="1" kern="1200" dirty="0">
                  <a:solidFill>
                    <a:srgbClr val="FFFFFF"/>
                  </a:solidFill>
                </a:rPr>
                <a:t>2. Legacy For Coral Triangle – Towards International Recognition for Marine Megabiodiversity Area.</a:t>
              </a:r>
              <a:endParaRPr lang="en-ID" sz="2000" kern="1200" dirty="0">
                <a:solidFill>
                  <a:srgbClr val="FFFFFF"/>
                </a:solidFill>
              </a:endParaRPr>
            </a:p>
          </p:txBody>
        </p:sp>
      </p:grpSp>
    </p:spTree>
    <p:extLst>
      <p:ext uri="{BB962C8B-B14F-4D97-AF65-F5344CB8AC3E}">
        <p14:creationId xmlns:p14="http://schemas.microsoft.com/office/powerpoint/2010/main" val="3992378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front of a crowd&#10;&#10;Description automatically generated">
            <a:extLst>
              <a:ext uri="{FF2B5EF4-FFF2-40B4-BE49-F238E27FC236}">
                <a16:creationId xmlns:a16="http://schemas.microsoft.com/office/drawing/2014/main" xmlns="" id="{42A15099-F6CA-49EF-9BFF-558457B02C21}"/>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t="7623" r="7621"/>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2D6EEF9C-E4C7-456D-8264-2966DAF8AB18}"/>
              </a:ext>
            </a:extLst>
          </p:cNvPr>
          <p:cNvSpPr txBox="1"/>
          <p:nvPr/>
        </p:nvSpPr>
        <p:spPr>
          <a:xfrm>
            <a:off x="3140072" y="170108"/>
            <a:ext cx="5895392" cy="716423"/>
          </a:xfrm>
          <a:prstGeom prst="roundRect">
            <a:avLst/>
          </a:prstGeom>
          <a:solidFill>
            <a:srgbClr val="016BAA"/>
          </a:solidFill>
          <a:ln>
            <a:solidFill>
              <a:srgbClr val="016BAA"/>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p>
            <a:pPr algn="ctr">
              <a:lnSpc>
                <a:spcPct val="90000"/>
              </a:lnSpc>
              <a:spcBef>
                <a:spcPct val="0"/>
              </a:spcBef>
              <a:spcAft>
                <a:spcPts val="600"/>
              </a:spcAft>
            </a:pPr>
            <a:r>
              <a:rPr lang="en-US" sz="4000" b="1" dirty="0">
                <a:solidFill>
                  <a:srgbClr val="75C3D0"/>
                </a:solidFill>
                <a:ea typeface="+mj-ea"/>
                <a:cs typeface="+mj-cs"/>
              </a:rPr>
              <a:t>Ocean Talks on Coral Reefs</a:t>
            </a:r>
          </a:p>
        </p:txBody>
      </p:sp>
      <p:pic>
        <p:nvPicPr>
          <p:cNvPr id="2" name="Picture 1"/>
          <p:cNvPicPr>
            <a:picLocks noChangeAspect="1"/>
          </p:cNvPicPr>
          <p:nvPr/>
        </p:nvPicPr>
        <p:blipFill>
          <a:blip r:embed="rId5"/>
          <a:stretch>
            <a:fillRect/>
          </a:stretch>
        </p:blipFill>
        <p:spPr>
          <a:xfrm>
            <a:off x="456138" y="886531"/>
            <a:ext cx="4843995" cy="3042002"/>
          </a:xfrm>
          <a:prstGeom prst="rect">
            <a:avLst/>
          </a:prstGeom>
        </p:spPr>
      </p:pic>
      <p:pic>
        <p:nvPicPr>
          <p:cNvPr id="3" name="Picture 2"/>
          <p:cNvPicPr>
            <a:picLocks noChangeAspect="1"/>
          </p:cNvPicPr>
          <p:nvPr/>
        </p:nvPicPr>
        <p:blipFill>
          <a:blip r:embed="rId6"/>
          <a:stretch>
            <a:fillRect/>
          </a:stretch>
        </p:blipFill>
        <p:spPr>
          <a:xfrm>
            <a:off x="456138" y="3928534"/>
            <a:ext cx="4843995" cy="2929466"/>
          </a:xfrm>
          <a:prstGeom prst="rect">
            <a:avLst/>
          </a:prstGeom>
        </p:spPr>
      </p:pic>
      <p:sp>
        <p:nvSpPr>
          <p:cNvPr id="11" name="Rounded Rectangle 10"/>
          <p:cNvSpPr/>
          <p:nvPr/>
        </p:nvSpPr>
        <p:spPr>
          <a:xfrm>
            <a:off x="6041221" y="1134533"/>
            <a:ext cx="5862912" cy="514773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342900" lvl="0" indent="-342900" algn="just">
              <a:buAutoNum type="arabicPeriod"/>
            </a:pPr>
            <a:r>
              <a:rPr lang="en-US" sz="2000" dirty="0">
                <a:solidFill>
                  <a:srgbClr val="000000"/>
                </a:solidFill>
              </a:rPr>
              <a:t>Presentation by The International Coral Reef Initiative (ICRI)</a:t>
            </a:r>
          </a:p>
          <a:p>
            <a:pPr marL="342900" lvl="0" indent="-342900" algn="just">
              <a:buAutoNum type="arabicPeriod"/>
            </a:pPr>
            <a:endParaRPr lang="en-US" sz="2000" dirty="0">
              <a:solidFill>
                <a:srgbClr val="000000"/>
              </a:solidFill>
            </a:endParaRPr>
          </a:p>
          <a:p>
            <a:pPr marL="342900" lvl="0" indent="-342900" algn="just">
              <a:buAutoNum type="arabicPeriod"/>
            </a:pPr>
            <a:r>
              <a:rPr lang="id-ID" sz="2000" dirty="0" err="1">
                <a:solidFill>
                  <a:srgbClr val="000000"/>
                </a:solidFill>
              </a:rPr>
              <a:t>Sustainable</a:t>
            </a:r>
            <a:r>
              <a:rPr lang="id-ID" sz="2000" dirty="0">
                <a:solidFill>
                  <a:srgbClr val="000000"/>
                </a:solidFill>
              </a:rPr>
              <a:t> Coral Reef Management </a:t>
            </a:r>
            <a:r>
              <a:rPr lang="en-US" sz="2000" dirty="0">
                <a:solidFill>
                  <a:srgbClr val="000000"/>
                </a:solidFill>
              </a:rPr>
              <a:t>Hosted by </a:t>
            </a:r>
            <a:r>
              <a:rPr lang="id-ID" sz="2000" dirty="0">
                <a:solidFill>
                  <a:srgbClr val="000000"/>
                </a:solidFill>
              </a:rPr>
              <a:t>DG of Marine Spatial Management-MMAF and UNEP</a:t>
            </a:r>
          </a:p>
          <a:p>
            <a:pPr marL="342900" lvl="0" indent="-342900" algn="just">
              <a:buFontTx/>
              <a:buAutoNum type="arabicPeriod"/>
            </a:pPr>
            <a:endParaRPr lang="en-US" sz="2000" dirty="0">
              <a:solidFill>
                <a:srgbClr val="000000"/>
              </a:solidFill>
            </a:endParaRPr>
          </a:p>
          <a:p>
            <a:pPr marL="342900" indent="-342900" algn="just">
              <a:buFont typeface="+mj-lt"/>
              <a:buAutoNum type="arabicPeriod"/>
            </a:pPr>
            <a:r>
              <a:rPr lang="en-US" sz="2000" dirty="0">
                <a:solidFill>
                  <a:srgbClr val="000000"/>
                </a:solidFill>
              </a:rPr>
              <a:t>Unlocking the Value of Coastal Ecosystems for Future Generations by Capturing Coral Reef &amp; Related Ecosystem Services (CCRES)</a:t>
            </a:r>
          </a:p>
          <a:p>
            <a:pPr marL="342900" indent="-342900" algn="just">
              <a:buFont typeface="+mj-lt"/>
              <a:buAutoNum type="arabicPeriod"/>
            </a:pPr>
            <a:endParaRPr lang="en-US" sz="2000" dirty="0">
              <a:solidFill>
                <a:srgbClr val="000000"/>
              </a:solidFill>
            </a:endParaRPr>
          </a:p>
          <a:p>
            <a:pPr marL="342900" indent="-342900" algn="just">
              <a:buFont typeface="+mj-lt"/>
              <a:buAutoNum type="arabicPeriod"/>
            </a:pPr>
            <a:r>
              <a:rPr lang="en-US" sz="2000" dirty="0">
                <a:solidFill>
                  <a:srgbClr val="000000"/>
                </a:solidFill>
              </a:rPr>
              <a:t>Stay Raja </a:t>
            </a:r>
            <a:r>
              <a:rPr lang="en-US" sz="2000" dirty="0" err="1">
                <a:solidFill>
                  <a:srgbClr val="000000"/>
                </a:solidFill>
              </a:rPr>
              <a:t>Ampat</a:t>
            </a:r>
            <a:r>
              <a:rPr lang="en-US" sz="2000" dirty="0">
                <a:solidFill>
                  <a:srgbClr val="000000"/>
                </a:solidFill>
              </a:rPr>
              <a:t>: Award-Winning Community-Initiative in the Heart of Coral Triangle</a:t>
            </a:r>
          </a:p>
          <a:p>
            <a:pPr marL="342900" lvl="0" indent="-342900" algn="just">
              <a:buAutoNum type="arabicPeriod"/>
            </a:pPr>
            <a:endParaRPr lang="en-US" sz="2000" b="1" dirty="0">
              <a:solidFill>
                <a:srgbClr val="000000"/>
              </a:solidFill>
            </a:endParaRPr>
          </a:p>
        </p:txBody>
      </p:sp>
    </p:spTree>
    <p:extLst>
      <p:ext uri="{BB962C8B-B14F-4D97-AF65-F5344CB8AC3E}">
        <p14:creationId xmlns:p14="http://schemas.microsoft.com/office/powerpoint/2010/main" val="316688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F00D564F-4A44-4DFB-8373-8B9ECAF20A81}"/>
              </a:ext>
            </a:extLst>
          </p:cNvPr>
          <p:cNvSpPr/>
          <p:nvPr/>
        </p:nvSpPr>
        <p:spPr>
          <a:xfrm>
            <a:off x="2311650" y="4954906"/>
            <a:ext cx="1855786" cy="1826894"/>
          </a:xfrm>
          <a:prstGeom prst="ellipse">
            <a:avLst/>
          </a:prstGeom>
          <a:blipFill dpi="0" rotWithShape="1">
            <a:blip r:embed="rId3">
              <a:extLst>
                <a:ext uri="{28A0092B-C50C-407E-A947-70E740481C1C}">
                  <a14:useLocalDpi xmlns:a14="http://schemas.microsoft.com/office/drawing/2010/main" val="0"/>
                </a:ext>
              </a:extLst>
            </a:blip>
            <a:srcRect/>
            <a:stretch>
              <a:fillRect t="-232" b="-766"/>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0" name="Rectangle: Rounded Corners 9">
            <a:extLst>
              <a:ext uri="{FF2B5EF4-FFF2-40B4-BE49-F238E27FC236}">
                <a16:creationId xmlns:a16="http://schemas.microsoft.com/office/drawing/2014/main" xmlns="" id="{5685E721-76D7-4A63-B5D7-25758661ACEE}"/>
              </a:ext>
            </a:extLst>
          </p:cNvPr>
          <p:cNvSpPr/>
          <p:nvPr/>
        </p:nvSpPr>
        <p:spPr>
          <a:xfrm>
            <a:off x="2311650" y="6121812"/>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Climate Related Impacts to The Ocean</a:t>
            </a:r>
            <a:endParaRPr lang="en-ID" sz="1400" b="1" kern="1200" dirty="0">
              <a:solidFill>
                <a:srgbClr val="016BAA"/>
              </a:solidFill>
            </a:endParaRPr>
          </a:p>
        </p:txBody>
      </p:sp>
      <p:sp>
        <p:nvSpPr>
          <p:cNvPr id="11" name="Oval 10">
            <a:extLst>
              <a:ext uri="{FF2B5EF4-FFF2-40B4-BE49-F238E27FC236}">
                <a16:creationId xmlns:a16="http://schemas.microsoft.com/office/drawing/2014/main" xmlns="" id="{78CCA3F3-91FB-42E8-A26E-DAB4978D4A93}"/>
              </a:ext>
            </a:extLst>
          </p:cNvPr>
          <p:cNvSpPr/>
          <p:nvPr/>
        </p:nvSpPr>
        <p:spPr>
          <a:xfrm>
            <a:off x="3347127" y="3136572"/>
            <a:ext cx="1855786" cy="1826894"/>
          </a:xfrm>
          <a:prstGeom prst="ellipse">
            <a:avLst/>
          </a:prstGeom>
          <a:blipFill dpi="0" rotWithShape="1">
            <a:blip r:embed="rId4">
              <a:extLst>
                <a:ext uri="{28A0092B-C50C-407E-A947-70E740481C1C}">
                  <a14:useLocalDpi xmlns:a14="http://schemas.microsoft.com/office/drawing/2010/main" val="0"/>
                </a:ext>
              </a:extLst>
            </a:blip>
            <a:srcRect/>
            <a:stretch>
              <a:fillRect t="-292" b="-708"/>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2" name="Rectangle: Rounded Corners 11">
            <a:extLst>
              <a:ext uri="{FF2B5EF4-FFF2-40B4-BE49-F238E27FC236}">
                <a16:creationId xmlns:a16="http://schemas.microsoft.com/office/drawing/2014/main" xmlns="" id="{EEAA9406-616A-4A18-94C1-7F58FAD83F2A}"/>
              </a:ext>
            </a:extLst>
          </p:cNvPr>
          <p:cNvSpPr/>
          <p:nvPr/>
        </p:nvSpPr>
        <p:spPr>
          <a:xfrm>
            <a:off x="1491341" y="3747124"/>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Maritime Security</a:t>
            </a:r>
            <a:endParaRPr lang="en-ID" sz="1400" b="1" kern="1200" dirty="0">
              <a:solidFill>
                <a:srgbClr val="016BAA"/>
              </a:solidFill>
            </a:endParaRPr>
          </a:p>
        </p:txBody>
      </p:sp>
      <p:sp>
        <p:nvSpPr>
          <p:cNvPr id="16" name="Rectangle: Rounded Corners 15">
            <a:extLst>
              <a:ext uri="{FF2B5EF4-FFF2-40B4-BE49-F238E27FC236}">
                <a16:creationId xmlns:a16="http://schemas.microsoft.com/office/drawing/2014/main" xmlns="" id="{AB3FE79D-B2E6-4A1F-AE03-AE81756633BD}"/>
              </a:ext>
            </a:extLst>
          </p:cNvPr>
          <p:cNvSpPr/>
          <p:nvPr/>
        </p:nvSpPr>
        <p:spPr>
          <a:xfrm>
            <a:off x="8024564" y="6191355"/>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Sustainable Fisheries</a:t>
            </a:r>
            <a:endParaRPr lang="en-ID" sz="1400" b="1" kern="1200" dirty="0">
              <a:solidFill>
                <a:srgbClr val="016BAA"/>
              </a:solidFill>
            </a:endParaRPr>
          </a:p>
        </p:txBody>
      </p:sp>
      <p:sp>
        <p:nvSpPr>
          <p:cNvPr id="18" name="Rectangle: Rounded Corners 17">
            <a:extLst>
              <a:ext uri="{FF2B5EF4-FFF2-40B4-BE49-F238E27FC236}">
                <a16:creationId xmlns:a16="http://schemas.microsoft.com/office/drawing/2014/main" xmlns="" id="{D7FA12F0-16E0-4954-8CA6-AF01E29BBAF4}"/>
              </a:ext>
            </a:extLst>
          </p:cNvPr>
          <p:cNvSpPr/>
          <p:nvPr/>
        </p:nvSpPr>
        <p:spPr>
          <a:xfrm>
            <a:off x="2311650" y="1505173"/>
            <a:ext cx="1855786" cy="381751"/>
          </a:xfrm>
          <a:prstGeom prst="roundRect">
            <a:avLst/>
          </a:prstGeom>
          <a:solidFill>
            <a:srgbClr val="75C3D0"/>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Sustainable Blue Economy</a:t>
            </a:r>
            <a:endParaRPr lang="en-ID" sz="1400" b="1" kern="1200" dirty="0">
              <a:solidFill>
                <a:srgbClr val="016BAA"/>
              </a:solidFill>
            </a:endParaRPr>
          </a:p>
        </p:txBody>
      </p:sp>
      <p:sp>
        <p:nvSpPr>
          <p:cNvPr id="6" name="TextBox 5">
            <a:extLst>
              <a:ext uri="{FF2B5EF4-FFF2-40B4-BE49-F238E27FC236}">
                <a16:creationId xmlns:a16="http://schemas.microsoft.com/office/drawing/2014/main" xmlns="" id="{2D6EEF9C-E4C7-456D-8264-2966DAF8AB18}"/>
              </a:ext>
            </a:extLst>
          </p:cNvPr>
          <p:cNvSpPr txBox="1"/>
          <p:nvPr/>
        </p:nvSpPr>
        <p:spPr>
          <a:xfrm>
            <a:off x="4488425" y="419438"/>
            <a:ext cx="3215148" cy="646986"/>
          </a:xfrm>
          <a:prstGeom prst="roundRect">
            <a:avLst/>
          </a:prstGeom>
          <a:solidFill>
            <a:srgbClr val="016BAA"/>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b="1" dirty="0">
                <a:solidFill>
                  <a:srgbClr val="75C3D0"/>
                </a:solidFill>
              </a:rPr>
              <a:t>COMMITMENTS</a:t>
            </a:r>
            <a:endParaRPr lang="en-ID" sz="3200" b="1" dirty="0">
              <a:solidFill>
                <a:srgbClr val="75C3D0"/>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00" y="0"/>
            <a:ext cx="12198900" cy="6858000"/>
          </a:xfrm>
          <a:prstGeom prst="rect">
            <a:avLst/>
          </a:prstGeom>
        </p:spPr>
      </p:pic>
    </p:spTree>
    <p:extLst>
      <p:ext uri="{BB962C8B-B14F-4D97-AF65-F5344CB8AC3E}">
        <p14:creationId xmlns:p14="http://schemas.microsoft.com/office/powerpoint/2010/main" val="1200014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 y="0"/>
            <a:ext cx="12219093" cy="6858000"/>
          </a:xfrm>
          <a:prstGeom prst="rect">
            <a:avLst/>
          </a:prstGeom>
        </p:spPr>
      </p:pic>
      <p:graphicFrame>
        <p:nvGraphicFramePr>
          <p:cNvPr id="4" name="Content Placeholder 7"/>
          <p:cNvGraphicFramePr>
            <a:graphicFrameLocks noGrp="1"/>
          </p:cNvGraphicFramePr>
          <p:nvPr>
            <p:ph idx="1"/>
            <p:extLst>
              <p:ext uri="{D42A27DB-BD31-4B8C-83A1-F6EECF244321}">
                <p14:modId xmlns:p14="http://schemas.microsoft.com/office/powerpoint/2010/main" val="4290250954"/>
              </p:ext>
            </p:extLst>
          </p:nvPr>
        </p:nvGraphicFramePr>
        <p:xfrm>
          <a:off x="755279" y="1238576"/>
          <a:ext cx="7172871" cy="3738153"/>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315013" y="147682"/>
            <a:ext cx="9076321" cy="584776"/>
          </a:xfrm>
          <a:prstGeom prst="rect">
            <a:avLst/>
          </a:prstGeom>
          <a:noFill/>
        </p:spPr>
        <p:txBody>
          <a:bodyPr wrap="square" rtlCol="0">
            <a:spAutoFit/>
          </a:bodyPr>
          <a:lstStyle/>
          <a:p>
            <a:r>
              <a:rPr lang="en-US" sz="3200" b="1" dirty="0">
                <a:solidFill>
                  <a:srgbClr val="000000"/>
                </a:solidFill>
              </a:rPr>
              <a:t>Our Ocean Commitments 2014-2017</a:t>
            </a:r>
          </a:p>
        </p:txBody>
      </p:sp>
      <p:sp>
        <p:nvSpPr>
          <p:cNvPr id="3" name="TextBox 2"/>
          <p:cNvSpPr txBox="1"/>
          <p:nvPr/>
        </p:nvSpPr>
        <p:spPr>
          <a:xfrm>
            <a:off x="6112933" y="2370688"/>
            <a:ext cx="5300134" cy="2308324"/>
          </a:xfrm>
          <a:prstGeom prst="rect">
            <a:avLst/>
          </a:prstGeom>
          <a:noFill/>
        </p:spPr>
        <p:txBody>
          <a:bodyPr wrap="square" rtlCol="0">
            <a:spAutoFit/>
          </a:bodyPr>
          <a:lstStyle/>
          <a:p>
            <a:pPr algn="just"/>
            <a:r>
              <a:rPr lang="en-US" sz="3600" dirty="0">
                <a:solidFill>
                  <a:srgbClr val="000000"/>
                </a:solidFill>
              </a:rPr>
              <a:t>During 2014 to 2017, the Our Ocean Conference has gathered total of 663 commitments.</a:t>
            </a:r>
          </a:p>
        </p:txBody>
      </p:sp>
    </p:spTree>
    <p:extLst>
      <p:ext uri="{BB962C8B-B14F-4D97-AF65-F5344CB8AC3E}">
        <p14:creationId xmlns:p14="http://schemas.microsoft.com/office/powerpoint/2010/main" val="52015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xmlns="" id="{4D607875-6763-4611-891A-30866BBBE9E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25000"/>
                    </a14:imgEffect>
                    <a14:imgEffect>
                      <a14:saturation sat="66000"/>
                    </a14:imgEffect>
                  </a14:imgLayer>
                </a14:imgProps>
              </a:ext>
            </a:extLst>
          </a:blip>
          <a:srcRect b="10091"/>
          <a:stretch/>
        </p:blipFill>
        <p:spPr>
          <a:xfrm>
            <a:off x="0" y="0"/>
            <a:ext cx="12242966" cy="6858000"/>
          </a:xfrm>
          <a:prstGeom prst="rect">
            <a:avLst/>
          </a:prstGeom>
        </p:spPr>
      </p:pic>
      <p:graphicFrame>
        <p:nvGraphicFramePr>
          <p:cNvPr id="7" name="Chart 6">
            <a:extLst>
              <a:ext uri="{FF2B5EF4-FFF2-40B4-BE49-F238E27FC236}">
                <a16:creationId xmlns:a16="http://schemas.microsoft.com/office/drawing/2014/main" xmlns="" id="{C794F76B-102D-4B5A-9D8B-584E92968E5F}"/>
              </a:ext>
            </a:extLst>
          </p:cNvPr>
          <p:cNvGraphicFramePr/>
          <p:nvPr>
            <p:extLst>
              <p:ext uri="{D42A27DB-BD31-4B8C-83A1-F6EECF244321}">
                <p14:modId xmlns:p14="http://schemas.microsoft.com/office/powerpoint/2010/main" val="888815233"/>
              </p:ext>
            </p:extLst>
          </p:nvPr>
        </p:nvGraphicFramePr>
        <p:xfrm>
          <a:off x="2578849" y="1016556"/>
          <a:ext cx="7034301" cy="5461139"/>
        </p:xfrm>
        <a:graphic>
          <a:graphicData uri="http://schemas.openxmlformats.org/drawingml/2006/chart">
            <c:chart xmlns:c="http://schemas.openxmlformats.org/drawingml/2006/chart" xmlns:r="http://schemas.openxmlformats.org/officeDocument/2006/relationships" r:id="rId5"/>
          </a:graphicData>
        </a:graphic>
      </p:graphicFrame>
      <p:sp>
        <p:nvSpPr>
          <p:cNvPr id="9" name="Oval 8">
            <a:extLst>
              <a:ext uri="{FF2B5EF4-FFF2-40B4-BE49-F238E27FC236}">
                <a16:creationId xmlns:a16="http://schemas.microsoft.com/office/drawing/2014/main" xmlns="" id="{F00D564F-4A44-4DFB-8373-8B9ECAF20A81}"/>
              </a:ext>
            </a:extLst>
          </p:cNvPr>
          <p:cNvSpPr/>
          <p:nvPr/>
        </p:nvSpPr>
        <p:spPr>
          <a:xfrm>
            <a:off x="2311650" y="4954906"/>
            <a:ext cx="1855786" cy="1826894"/>
          </a:xfrm>
          <a:prstGeom prst="ellipse">
            <a:avLst/>
          </a:prstGeom>
          <a:blipFill dpi="0" rotWithShape="1">
            <a:blip r:embed="rId6">
              <a:extLst>
                <a:ext uri="{28A0092B-C50C-407E-A947-70E740481C1C}">
                  <a14:useLocalDpi xmlns:a14="http://schemas.microsoft.com/office/drawing/2010/main" val="0"/>
                </a:ext>
              </a:extLst>
            </a:blip>
            <a:srcRect/>
            <a:stretch>
              <a:fillRect t="-232" b="-766"/>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0" name="Rectangle: Rounded Corners 9">
            <a:extLst>
              <a:ext uri="{FF2B5EF4-FFF2-40B4-BE49-F238E27FC236}">
                <a16:creationId xmlns:a16="http://schemas.microsoft.com/office/drawing/2014/main" xmlns="" id="{5685E721-76D7-4A63-B5D7-25758661ACEE}"/>
              </a:ext>
            </a:extLst>
          </p:cNvPr>
          <p:cNvSpPr/>
          <p:nvPr/>
        </p:nvSpPr>
        <p:spPr>
          <a:xfrm>
            <a:off x="2311650" y="6121812"/>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Climate Related Impacts to The Ocean</a:t>
            </a:r>
            <a:endParaRPr lang="en-ID" sz="1400" b="1" kern="1200" dirty="0">
              <a:solidFill>
                <a:srgbClr val="016BAA"/>
              </a:solidFill>
            </a:endParaRPr>
          </a:p>
        </p:txBody>
      </p:sp>
      <p:sp>
        <p:nvSpPr>
          <p:cNvPr id="11" name="Oval 10">
            <a:extLst>
              <a:ext uri="{FF2B5EF4-FFF2-40B4-BE49-F238E27FC236}">
                <a16:creationId xmlns:a16="http://schemas.microsoft.com/office/drawing/2014/main" xmlns="" id="{78CCA3F3-91FB-42E8-A26E-DAB4978D4A93}"/>
              </a:ext>
            </a:extLst>
          </p:cNvPr>
          <p:cNvSpPr/>
          <p:nvPr/>
        </p:nvSpPr>
        <p:spPr>
          <a:xfrm>
            <a:off x="1491341" y="2511748"/>
            <a:ext cx="1855786" cy="1826894"/>
          </a:xfrm>
          <a:prstGeom prst="ellipse">
            <a:avLst/>
          </a:prstGeom>
          <a:blipFill dpi="0" rotWithShape="1">
            <a:blip r:embed="rId7">
              <a:extLst>
                <a:ext uri="{28A0092B-C50C-407E-A947-70E740481C1C}">
                  <a14:useLocalDpi xmlns:a14="http://schemas.microsoft.com/office/drawing/2010/main" val="0"/>
                </a:ext>
              </a:extLst>
            </a:blip>
            <a:srcRect/>
            <a:stretch>
              <a:fillRect t="-292" b="-708"/>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2" name="Rectangle: Rounded Corners 11">
            <a:extLst>
              <a:ext uri="{FF2B5EF4-FFF2-40B4-BE49-F238E27FC236}">
                <a16:creationId xmlns:a16="http://schemas.microsoft.com/office/drawing/2014/main" xmlns="" id="{EEAA9406-616A-4A18-94C1-7F58FAD83F2A}"/>
              </a:ext>
            </a:extLst>
          </p:cNvPr>
          <p:cNvSpPr/>
          <p:nvPr/>
        </p:nvSpPr>
        <p:spPr>
          <a:xfrm>
            <a:off x="1491341" y="3747124"/>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Maritime Security</a:t>
            </a:r>
            <a:endParaRPr lang="en-ID" sz="1400" b="1" kern="1200" dirty="0">
              <a:solidFill>
                <a:srgbClr val="016BAA"/>
              </a:solidFill>
            </a:endParaRPr>
          </a:p>
        </p:txBody>
      </p:sp>
      <p:sp>
        <p:nvSpPr>
          <p:cNvPr id="13" name="Oval 12">
            <a:extLst>
              <a:ext uri="{FF2B5EF4-FFF2-40B4-BE49-F238E27FC236}">
                <a16:creationId xmlns:a16="http://schemas.microsoft.com/office/drawing/2014/main" xmlns="" id="{AC208F28-B5B4-4AC7-9AA4-195D779A7C37}"/>
              </a:ext>
            </a:extLst>
          </p:cNvPr>
          <p:cNvSpPr/>
          <p:nvPr/>
        </p:nvSpPr>
        <p:spPr>
          <a:xfrm>
            <a:off x="8844874" y="2511748"/>
            <a:ext cx="1855786" cy="1826893"/>
          </a:xfrm>
          <a:prstGeom prst="ellipse">
            <a:avLst/>
          </a:prstGeom>
          <a:blipFill dpi="0" rotWithShape="1">
            <a:blip r:embed="rId8">
              <a:extLst>
                <a:ext uri="{28A0092B-C50C-407E-A947-70E740481C1C}">
                  <a14:useLocalDpi xmlns:a14="http://schemas.microsoft.com/office/drawing/2010/main" val="0"/>
                </a:ext>
              </a:extLst>
            </a:blip>
            <a:srcRect/>
            <a:stretch>
              <a:fillRect t="-292" b="-708"/>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4" name="Rectangle: Rounded Corners 13">
            <a:extLst>
              <a:ext uri="{FF2B5EF4-FFF2-40B4-BE49-F238E27FC236}">
                <a16:creationId xmlns:a16="http://schemas.microsoft.com/office/drawing/2014/main" xmlns="" id="{2A747F21-F84B-4EF1-AD49-8F50A7A0FA4B}"/>
              </a:ext>
            </a:extLst>
          </p:cNvPr>
          <p:cNvSpPr/>
          <p:nvPr/>
        </p:nvSpPr>
        <p:spPr>
          <a:xfrm>
            <a:off x="8844874" y="3747126"/>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Marine Pollution</a:t>
            </a:r>
            <a:endParaRPr lang="en-ID" sz="1400" b="1" kern="1200" dirty="0">
              <a:solidFill>
                <a:srgbClr val="016BAA"/>
              </a:solidFill>
            </a:endParaRPr>
          </a:p>
        </p:txBody>
      </p:sp>
      <p:sp>
        <p:nvSpPr>
          <p:cNvPr id="15" name="Oval 14">
            <a:extLst>
              <a:ext uri="{FF2B5EF4-FFF2-40B4-BE49-F238E27FC236}">
                <a16:creationId xmlns:a16="http://schemas.microsoft.com/office/drawing/2014/main" xmlns="" id="{18C94A5F-B0AC-44CF-A4B1-8E0511EBC9F7}"/>
              </a:ext>
            </a:extLst>
          </p:cNvPr>
          <p:cNvSpPr/>
          <p:nvPr/>
        </p:nvSpPr>
        <p:spPr>
          <a:xfrm>
            <a:off x="8024564" y="4963466"/>
            <a:ext cx="1855786" cy="1818334"/>
          </a:xfrm>
          <a:prstGeom prst="ellipse">
            <a:avLst/>
          </a:prstGeom>
          <a:blipFill dpi="0" rotWithShape="1">
            <a:blip r:embed="rId9">
              <a:extLst>
                <a:ext uri="{28A0092B-C50C-407E-A947-70E740481C1C}">
                  <a14:useLocalDpi xmlns:a14="http://schemas.microsoft.com/office/drawing/2010/main" val="0"/>
                </a:ext>
              </a:extLst>
            </a:blip>
            <a:srcRect/>
            <a:stretch>
              <a:fillRect t="-704" b="-770"/>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6" name="Rectangle: Rounded Corners 15">
            <a:extLst>
              <a:ext uri="{FF2B5EF4-FFF2-40B4-BE49-F238E27FC236}">
                <a16:creationId xmlns:a16="http://schemas.microsoft.com/office/drawing/2014/main" xmlns="" id="{AB3FE79D-B2E6-4A1F-AE03-AE81756633BD}"/>
              </a:ext>
            </a:extLst>
          </p:cNvPr>
          <p:cNvSpPr/>
          <p:nvPr/>
        </p:nvSpPr>
        <p:spPr>
          <a:xfrm>
            <a:off x="8024564" y="6191355"/>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Sustainable Fisheries</a:t>
            </a:r>
            <a:endParaRPr lang="en-ID" sz="1400" b="1" kern="1200" dirty="0">
              <a:solidFill>
                <a:srgbClr val="016BAA"/>
              </a:solidFill>
            </a:endParaRPr>
          </a:p>
        </p:txBody>
      </p:sp>
      <p:sp>
        <p:nvSpPr>
          <p:cNvPr id="17" name="Oval 16">
            <a:extLst>
              <a:ext uri="{FF2B5EF4-FFF2-40B4-BE49-F238E27FC236}">
                <a16:creationId xmlns:a16="http://schemas.microsoft.com/office/drawing/2014/main" xmlns="" id="{7FB69365-0E4E-4B4B-B622-7946A1208D41}"/>
              </a:ext>
            </a:extLst>
          </p:cNvPr>
          <p:cNvSpPr/>
          <p:nvPr/>
        </p:nvSpPr>
        <p:spPr>
          <a:xfrm>
            <a:off x="2311650" y="276227"/>
            <a:ext cx="1855786" cy="1826894"/>
          </a:xfrm>
          <a:prstGeom prst="ellipse">
            <a:avLst/>
          </a:prstGeom>
          <a:blipFill dpi="0" rotWithShape="1">
            <a:blip r:embed="rId10">
              <a:extLst>
                <a:ext uri="{BEBA8EAE-BF5A-486C-A8C5-ECC9F3942E4B}">
                  <a14:imgProps xmlns:a14="http://schemas.microsoft.com/office/drawing/2010/main">
                    <a14:imgLayer r:embed="rId11">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t="-644" b="-354"/>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18" name="Rectangle: Rounded Corners 17">
            <a:extLst>
              <a:ext uri="{FF2B5EF4-FFF2-40B4-BE49-F238E27FC236}">
                <a16:creationId xmlns:a16="http://schemas.microsoft.com/office/drawing/2014/main" xmlns="" id="{D7FA12F0-16E0-4954-8CA6-AF01E29BBAF4}"/>
              </a:ext>
            </a:extLst>
          </p:cNvPr>
          <p:cNvSpPr/>
          <p:nvPr/>
        </p:nvSpPr>
        <p:spPr>
          <a:xfrm>
            <a:off x="2311650" y="1505173"/>
            <a:ext cx="1855786" cy="381751"/>
          </a:xfrm>
          <a:prstGeom prst="roundRect">
            <a:avLst/>
          </a:prstGeom>
          <a:solidFill>
            <a:srgbClr val="75C3D0"/>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Sustainable Blue Economy</a:t>
            </a:r>
            <a:endParaRPr lang="en-ID" sz="1400" b="1" kern="1200" dirty="0">
              <a:solidFill>
                <a:srgbClr val="016BAA"/>
              </a:solidFill>
            </a:endParaRPr>
          </a:p>
        </p:txBody>
      </p:sp>
      <p:sp>
        <p:nvSpPr>
          <p:cNvPr id="6" name="TextBox 5">
            <a:extLst>
              <a:ext uri="{FF2B5EF4-FFF2-40B4-BE49-F238E27FC236}">
                <a16:creationId xmlns:a16="http://schemas.microsoft.com/office/drawing/2014/main" xmlns="" id="{2D6EEF9C-E4C7-456D-8264-2966DAF8AB18}"/>
              </a:ext>
            </a:extLst>
          </p:cNvPr>
          <p:cNvSpPr txBox="1"/>
          <p:nvPr/>
        </p:nvSpPr>
        <p:spPr>
          <a:xfrm>
            <a:off x="4488425" y="-37762"/>
            <a:ext cx="3215148" cy="1191816"/>
          </a:xfrm>
          <a:prstGeom prst="roundRect">
            <a:avLst/>
          </a:prstGeom>
          <a:solidFill>
            <a:srgbClr val="016BAA"/>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a:ln w="18415" cmpd="sng">
                  <a:solidFill>
                    <a:srgbClr val="FFFFFF"/>
                  </a:solidFill>
                  <a:prstDash val="solid"/>
                </a:ln>
                <a:solidFill>
                  <a:schemeClr val="tx1"/>
                </a:solidFill>
                <a:effectLst>
                  <a:outerShdw blurRad="63500" dir="3600000" algn="tl" rotWithShape="0">
                    <a:srgbClr val="000000">
                      <a:alpha val="70000"/>
                    </a:srgbClr>
                  </a:outerShdw>
                </a:effectLst>
              </a:rPr>
              <a:t>COMMITMENTS OOC 2018</a:t>
            </a:r>
            <a:endParaRPr lang="en-ID" sz="3200" dirty="0">
              <a:ln w="18415" cmpd="sng">
                <a:solidFill>
                  <a:srgbClr val="FFFFFF"/>
                </a:solidFill>
                <a:prstDash val="solid"/>
              </a:ln>
              <a:solidFill>
                <a:schemeClr val="tx1"/>
              </a:solidFill>
              <a:effectLst>
                <a:outerShdw blurRad="63500" dir="3600000" algn="tl" rotWithShape="0">
                  <a:srgbClr val="000000">
                    <a:alpha val="70000"/>
                  </a:srgbClr>
                </a:outerShdw>
              </a:effectLst>
            </a:endParaRPr>
          </a:p>
        </p:txBody>
      </p:sp>
      <p:sp>
        <p:nvSpPr>
          <p:cNvPr id="5" name="Oval 4">
            <a:extLst>
              <a:ext uri="{FF2B5EF4-FFF2-40B4-BE49-F238E27FC236}">
                <a16:creationId xmlns:a16="http://schemas.microsoft.com/office/drawing/2014/main" xmlns="" id="{BF2C0751-5302-4940-ABB6-B611AF87AB0C}"/>
              </a:ext>
            </a:extLst>
          </p:cNvPr>
          <p:cNvSpPr/>
          <p:nvPr/>
        </p:nvSpPr>
        <p:spPr>
          <a:xfrm>
            <a:off x="8024564" y="276227"/>
            <a:ext cx="1855786" cy="1826894"/>
          </a:xfrm>
          <a:prstGeom prst="ellipse">
            <a:avLst/>
          </a:prstGeom>
          <a:blipFill dpi="0" rotWithShape="1">
            <a:blip r:embed="rId12">
              <a:extLst>
                <a:ext uri="{28A0092B-C50C-407E-A947-70E740481C1C}">
                  <a14:useLocalDpi xmlns:a14="http://schemas.microsoft.com/office/drawing/2010/main" val="0"/>
                </a:ext>
              </a:extLst>
            </a:blip>
            <a:srcRect/>
            <a:stretch>
              <a:fillRect t="-644" b="-354"/>
            </a:stretch>
          </a:blipFill>
          <a:ln w="19050">
            <a:solidFill>
              <a:srgbClr val="016BAA"/>
            </a:solidFill>
          </a:ln>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dk1">
              <a:hueOff val="0"/>
              <a:satOff val="0"/>
              <a:lumOff val="0"/>
              <a:alphaOff val="0"/>
            </a:schemeClr>
          </a:lnRef>
          <a:fillRef idx="3">
            <a:scrgbClr r="0" g="0" b="0"/>
          </a:fillRef>
          <a:effectRef idx="0">
            <a:schemeClr val="accent5">
              <a:tint val="55000"/>
              <a:hueOff val="0"/>
              <a:satOff val="0"/>
              <a:lumOff val="0"/>
              <a:alphaOff val="0"/>
            </a:schemeClr>
          </a:effectRef>
          <a:fontRef idx="minor">
            <a:schemeClr val="dk1">
              <a:hueOff val="0"/>
              <a:satOff val="0"/>
              <a:lumOff val="0"/>
              <a:alphaOff val="0"/>
            </a:schemeClr>
          </a:fontRef>
        </p:style>
      </p:sp>
      <p:sp>
        <p:nvSpPr>
          <p:cNvPr id="8" name="Rectangle: Rounded Corners 7">
            <a:extLst>
              <a:ext uri="{FF2B5EF4-FFF2-40B4-BE49-F238E27FC236}">
                <a16:creationId xmlns:a16="http://schemas.microsoft.com/office/drawing/2014/main" xmlns="" id="{1647EDE4-16AD-4125-B2E7-C6E624B01D6F}"/>
              </a:ext>
            </a:extLst>
          </p:cNvPr>
          <p:cNvSpPr/>
          <p:nvPr/>
        </p:nvSpPr>
        <p:spPr>
          <a:xfrm>
            <a:off x="8024564" y="1505173"/>
            <a:ext cx="1855786" cy="381751"/>
          </a:xfrm>
          <a:prstGeom prst="roundRect">
            <a:avLst/>
          </a:prstGeom>
          <a:solidFill>
            <a:srgbClr val="91C9C9"/>
          </a:solidFill>
          <a:ln>
            <a:no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400" b="1" kern="1200" dirty="0">
                <a:solidFill>
                  <a:srgbClr val="016BAA"/>
                </a:solidFill>
              </a:rPr>
              <a:t>Marine Protected Areas</a:t>
            </a:r>
            <a:endParaRPr lang="en-ID" sz="1400" b="1" kern="1200" dirty="0">
              <a:solidFill>
                <a:srgbClr val="016BAA"/>
              </a:solidFill>
            </a:endParaRPr>
          </a:p>
        </p:txBody>
      </p:sp>
      <p:sp>
        <p:nvSpPr>
          <p:cNvPr id="2" name="Oval 1">
            <a:extLst>
              <a:ext uri="{FF2B5EF4-FFF2-40B4-BE49-F238E27FC236}">
                <a16:creationId xmlns:a16="http://schemas.microsoft.com/office/drawing/2014/main" xmlns="" id="{514378D5-586A-44A7-9BFE-72838F1B5E39}"/>
              </a:ext>
            </a:extLst>
          </p:cNvPr>
          <p:cNvSpPr>
            <a:spLocks noChangeAspect="1"/>
          </p:cNvSpPr>
          <p:nvPr/>
        </p:nvSpPr>
        <p:spPr>
          <a:xfrm>
            <a:off x="4719734" y="2369820"/>
            <a:ext cx="2744056" cy="2750820"/>
          </a:xfrm>
          <a:prstGeom prst="ellipse">
            <a:avLst/>
          </a:prstGeom>
          <a:noFill/>
          <a:ln w="19050" cap="flat" cmpd="sng" algn="ctr">
            <a:solidFill>
              <a:srgbClr val="016BAA"/>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2250" b="1" dirty="0">
                <a:solidFill>
                  <a:srgbClr val="91C9C9"/>
                </a:solidFill>
              </a:rPr>
              <a:t>305 New Commitments</a:t>
            </a:r>
          </a:p>
          <a:p>
            <a:pPr algn="ctr"/>
            <a:r>
              <a:rPr lang="en-US" sz="2250" b="1" dirty="0">
                <a:solidFill>
                  <a:srgbClr val="91C9C9"/>
                </a:solidFill>
              </a:rPr>
              <a:t>$10.7 Bill USD</a:t>
            </a:r>
          </a:p>
          <a:p>
            <a:pPr algn="ctr"/>
            <a:r>
              <a:rPr lang="en-US" sz="2250" b="1" dirty="0">
                <a:solidFill>
                  <a:srgbClr val="91C9C9"/>
                </a:solidFill>
              </a:rPr>
              <a:t>14M Km</a:t>
            </a:r>
            <a:r>
              <a:rPr lang="en-US" sz="2250" b="1" baseline="30000" dirty="0">
                <a:solidFill>
                  <a:srgbClr val="91C9C9"/>
                </a:solidFill>
              </a:rPr>
              <a:t>2 </a:t>
            </a:r>
            <a:r>
              <a:rPr lang="en-US" sz="2250" b="1" dirty="0">
                <a:solidFill>
                  <a:srgbClr val="91C9C9"/>
                </a:solidFill>
              </a:rPr>
              <a:t> MPA</a:t>
            </a:r>
            <a:r>
              <a:rPr lang="en-US" dirty="0"/>
              <a:t> </a:t>
            </a:r>
            <a:endParaRPr lang="en-ID" dirty="0"/>
          </a:p>
        </p:txBody>
      </p:sp>
    </p:spTree>
    <p:extLst>
      <p:ext uri="{BB962C8B-B14F-4D97-AF65-F5344CB8AC3E}">
        <p14:creationId xmlns:p14="http://schemas.microsoft.com/office/powerpoint/2010/main" val="475217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 y="0"/>
            <a:ext cx="12219093" cy="6858000"/>
          </a:xfrm>
          <a:prstGeom prst="rect">
            <a:avLst/>
          </a:prstGeom>
        </p:spPr>
      </p:pic>
      <p:sp>
        <p:nvSpPr>
          <p:cNvPr id="6" name="Oval 5"/>
          <p:cNvSpPr/>
          <p:nvPr/>
        </p:nvSpPr>
        <p:spPr>
          <a:xfrm>
            <a:off x="1240365" y="1698348"/>
            <a:ext cx="1063169" cy="827021"/>
          </a:xfrm>
          <a:prstGeom prst="ellipse">
            <a:avLst/>
          </a:prstGeom>
          <a:gradFill>
            <a:gsLst>
              <a:gs pos="0">
                <a:schemeClr val="accent1">
                  <a:tint val="100000"/>
                  <a:shade val="100000"/>
                  <a:satMod val="130000"/>
                  <a:alpha val="16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10123331" y="2805965"/>
            <a:ext cx="832488" cy="663339"/>
          </a:xfrm>
          <a:prstGeom prst="ellipse">
            <a:avLst/>
          </a:prstGeom>
          <a:gradFill>
            <a:gsLst>
              <a:gs pos="0">
                <a:schemeClr val="accent1">
                  <a:tint val="100000"/>
                  <a:shade val="100000"/>
                  <a:satMod val="130000"/>
                </a:schemeClr>
              </a:gs>
              <a:gs pos="100000">
                <a:schemeClr val="accent1">
                  <a:tint val="50000"/>
                  <a:shade val="100000"/>
                  <a:satMod val="350000"/>
                  <a:alpha val="2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9603642" y="3754618"/>
            <a:ext cx="751684" cy="602012"/>
          </a:xfrm>
          <a:prstGeom prst="ellipse">
            <a:avLst/>
          </a:prstGeom>
          <a:gradFill>
            <a:gsLst>
              <a:gs pos="0">
                <a:schemeClr val="accent1">
                  <a:tint val="100000"/>
                  <a:shade val="100000"/>
                  <a:satMod val="130000"/>
                  <a:alpha val="1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0123331" y="4478367"/>
            <a:ext cx="832488" cy="663339"/>
          </a:xfrm>
          <a:prstGeom prst="ellipse">
            <a:avLst/>
          </a:prstGeom>
          <a:gradFill>
            <a:gsLst>
              <a:gs pos="0">
                <a:schemeClr val="accent1">
                  <a:tint val="100000"/>
                  <a:shade val="100000"/>
                  <a:satMod val="130000"/>
                </a:schemeClr>
              </a:gs>
              <a:gs pos="100000">
                <a:schemeClr val="accent1">
                  <a:tint val="50000"/>
                  <a:shade val="100000"/>
                  <a:satMod val="350000"/>
                  <a:alpha val="2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414293" y="2148161"/>
            <a:ext cx="950619" cy="754414"/>
          </a:xfrm>
          <a:prstGeom prst="ellipse">
            <a:avLst/>
          </a:prstGeom>
          <a:gradFill>
            <a:gsLst>
              <a:gs pos="0">
                <a:schemeClr val="accent1">
                  <a:tint val="100000"/>
                  <a:shade val="100000"/>
                  <a:satMod val="130000"/>
                  <a:alpha val="1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1246142" y="4208024"/>
            <a:ext cx="751684" cy="602012"/>
          </a:xfrm>
          <a:prstGeom prst="ellipse">
            <a:avLst/>
          </a:prstGeom>
          <a:gradFill>
            <a:gsLst>
              <a:gs pos="0">
                <a:schemeClr val="accent1">
                  <a:tint val="100000"/>
                  <a:shade val="100000"/>
                  <a:satMod val="130000"/>
                  <a:alpha val="17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37819" y="1"/>
            <a:ext cx="11860007" cy="830997"/>
          </a:xfrm>
          <a:prstGeom prst="rect">
            <a:avLst/>
          </a:prstGeom>
          <a:noFill/>
        </p:spPr>
        <p:txBody>
          <a:bodyPr wrap="square" rtlCol="0">
            <a:spAutoFit/>
          </a:bodyPr>
          <a:lstStyle/>
          <a:p>
            <a:pPr algn="ctr"/>
            <a:r>
              <a:rPr lang="en-US" sz="2400" dirty="0">
                <a:solidFill>
                  <a:schemeClr val="bg1"/>
                </a:solidFill>
              </a:rPr>
              <a:t>OUR OCEAN CONFERENCE 2018 COMMITMENTS ON CORAL REEF</a:t>
            </a:r>
          </a:p>
          <a:p>
            <a:pPr algn="ctr"/>
            <a:r>
              <a:rPr lang="en-US" sz="2400" dirty="0">
                <a:solidFill>
                  <a:schemeClr val="bg1"/>
                </a:solidFill>
              </a:rPr>
              <a:t>GEOGRAPHIC SCOPE</a:t>
            </a:r>
          </a:p>
        </p:txBody>
      </p:sp>
      <p:sp>
        <p:nvSpPr>
          <p:cNvPr id="14" name="TextBox 13"/>
          <p:cNvSpPr txBox="1"/>
          <p:nvPr/>
        </p:nvSpPr>
        <p:spPr>
          <a:xfrm>
            <a:off x="-27092" y="5928429"/>
            <a:ext cx="12219093" cy="646331"/>
          </a:xfrm>
          <a:prstGeom prst="rect">
            <a:avLst/>
          </a:prstGeom>
          <a:solidFill>
            <a:schemeClr val="bg1"/>
          </a:solidFill>
        </p:spPr>
        <p:txBody>
          <a:bodyPr wrap="square" rtlCol="0">
            <a:spAutoFit/>
          </a:bodyPr>
          <a:lstStyle/>
          <a:p>
            <a:r>
              <a:rPr lang="en-US" dirty="0"/>
              <a:t>COUNTRIES : </a:t>
            </a:r>
          </a:p>
          <a:p>
            <a:r>
              <a:rPr lang="en-US" dirty="0"/>
              <a:t>CANADA </a:t>
            </a:r>
            <a:r>
              <a:rPr lang="mr-IN" dirty="0"/>
              <a:t>–</a:t>
            </a:r>
            <a:r>
              <a:rPr lang="en-US" dirty="0"/>
              <a:t> EUROPE (SWEDEN, GERMANY, FRANCE) </a:t>
            </a:r>
            <a:r>
              <a:rPr lang="mr-IN" dirty="0"/>
              <a:t>–</a:t>
            </a:r>
            <a:r>
              <a:rPr lang="en-US" dirty="0"/>
              <a:t> ASIA (JAPAN, INDONESIA) </a:t>
            </a:r>
            <a:r>
              <a:rPr lang="mr-IN" dirty="0"/>
              <a:t>–</a:t>
            </a:r>
            <a:r>
              <a:rPr lang="en-US" dirty="0"/>
              <a:t> AUSTRALIA </a:t>
            </a:r>
            <a:r>
              <a:rPr lang="mr-IN" dirty="0"/>
              <a:t>–</a:t>
            </a:r>
            <a:r>
              <a:rPr lang="en-US" dirty="0"/>
              <a:t> NEW CALEDONIA </a:t>
            </a:r>
          </a:p>
        </p:txBody>
      </p:sp>
      <p:pic>
        <p:nvPicPr>
          <p:cNvPr id="5" name="Picture 4" descr="world-map-clickable.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9" y="923112"/>
            <a:ext cx="12220179" cy="5020488"/>
          </a:xfrm>
          <a:prstGeom prst="rect">
            <a:avLst/>
          </a:prstGeom>
        </p:spPr>
      </p:pic>
    </p:spTree>
    <p:extLst>
      <p:ext uri="{BB962C8B-B14F-4D97-AF65-F5344CB8AC3E}">
        <p14:creationId xmlns:p14="http://schemas.microsoft.com/office/powerpoint/2010/main" val="291662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3" y="0"/>
            <a:ext cx="12219093" cy="6858000"/>
          </a:xfrm>
          <a:prstGeom prst="rect">
            <a:avLst/>
          </a:prstGeom>
        </p:spPr>
      </p:pic>
      <p:sp>
        <p:nvSpPr>
          <p:cNvPr id="2" name="TextBox 1"/>
          <p:cNvSpPr txBox="1"/>
          <p:nvPr/>
        </p:nvSpPr>
        <p:spPr>
          <a:xfrm>
            <a:off x="541868" y="581899"/>
            <a:ext cx="11104220" cy="5509200"/>
          </a:xfrm>
          <a:prstGeom prst="rect">
            <a:avLst/>
          </a:prstGeom>
          <a:noFill/>
        </p:spPr>
        <p:txBody>
          <a:bodyPr wrap="square" rtlCol="0">
            <a:spAutoFit/>
          </a:bodyPr>
          <a:lstStyle/>
          <a:p>
            <a:pPr algn="just"/>
            <a:endParaRPr lang="en-US" sz="2400" dirty="0">
              <a:solidFill>
                <a:srgbClr val="000000"/>
              </a:solidFill>
            </a:endParaRPr>
          </a:p>
          <a:p>
            <a:pPr algn="just"/>
            <a:r>
              <a:rPr lang="en-US" sz="2400" dirty="0">
                <a:solidFill>
                  <a:srgbClr val="000000"/>
                </a:solidFill>
              </a:rPr>
              <a:t>The fifth Our Ocean Conference in Indonesia generates 8 % of commitments on Coral Reef  : </a:t>
            </a:r>
          </a:p>
          <a:p>
            <a:pPr algn="just"/>
            <a:r>
              <a:rPr lang="en-US" sz="2400" dirty="0">
                <a:solidFill>
                  <a:srgbClr val="000000"/>
                </a:solidFill>
              </a:rPr>
              <a:t> </a:t>
            </a:r>
          </a:p>
          <a:p>
            <a:pPr marL="285750" lvl="0" indent="-285750" algn="just">
              <a:buFont typeface="Wingdings" charset="2"/>
              <a:buChar char="§"/>
            </a:pPr>
            <a:r>
              <a:rPr lang="en-US" sz="2400" dirty="0">
                <a:solidFill>
                  <a:srgbClr val="000000"/>
                </a:solidFill>
              </a:rPr>
              <a:t>Approximately USD 444,7 million monetary commitments for Coral Reef</a:t>
            </a:r>
          </a:p>
          <a:p>
            <a:pPr marL="285750" lvl="0" indent="-285750" algn="just">
              <a:buFont typeface="Wingdings" charset="2"/>
              <a:buChar char="§"/>
            </a:pPr>
            <a:r>
              <a:rPr lang="en-US" sz="2400" dirty="0">
                <a:solidFill>
                  <a:srgbClr val="000000"/>
                </a:solidFill>
              </a:rPr>
              <a:t>Approximately 5,3 million km2 of Coral Area (Coral Sea Park, Coral Conservation, </a:t>
            </a:r>
            <a:r>
              <a:rPr lang="en-US" sz="2400" dirty="0" err="1">
                <a:solidFill>
                  <a:srgbClr val="000000"/>
                </a:solidFill>
              </a:rPr>
              <a:t>etc</a:t>
            </a:r>
            <a:r>
              <a:rPr lang="en-US" sz="2400" dirty="0">
                <a:solidFill>
                  <a:srgbClr val="000000"/>
                </a:solidFill>
              </a:rPr>
              <a:t>) </a:t>
            </a:r>
          </a:p>
          <a:p>
            <a:pPr marL="285750" indent="-285750" algn="just">
              <a:buFont typeface="Wingdings" charset="2"/>
              <a:buChar char="§"/>
            </a:pPr>
            <a:r>
              <a:rPr lang="en-US" sz="2400" dirty="0">
                <a:solidFill>
                  <a:srgbClr val="000000"/>
                </a:solidFill>
              </a:rPr>
              <a:t>The actions supporting several program partnership : Blue Action Fund, Global Coral Reef Monitoring Network (GCRMN), International Coral Reef Initiative (ICRI)</a:t>
            </a:r>
          </a:p>
          <a:p>
            <a:pPr marL="285750" indent="-285750" algn="just">
              <a:buFont typeface="Wingdings" charset="2"/>
              <a:buChar char="§"/>
            </a:pPr>
            <a:r>
              <a:rPr lang="en-US" sz="2400" dirty="0">
                <a:solidFill>
                  <a:srgbClr val="000000"/>
                </a:solidFill>
              </a:rPr>
              <a:t>Entity type : Governments (Canada, Germany, Sweden, France, Japan, Indonesia, Australia, New Caledonia), Intergovernmental Organization (UNESCO World Heritage), NGO (Coral Triangle Center, Coral Vita, Wildlife Conservation Society), Foundation (The Prince Albert II of Monaco Foundation), and Other Organization (ICRI, CTI-CFF)</a:t>
            </a:r>
          </a:p>
          <a:p>
            <a:pPr algn="just"/>
            <a:endParaRPr lang="en-US" sz="2400" dirty="0">
              <a:solidFill>
                <a:srgbClr val="000000"/>
              </a:solidFill>
            </a:endParaRPr>
          </a:p>
          <a:p>
            <a:pPr algn="just"/>
            <a:endParaRPr lang="en-US" sz="1600" dirty="0"/>
          </a:p>
        </p:txBody>
      </p:sp>
    </p:spTree>
    <p:extLst>
      <p:ext uri="{BB962C8B-B14F-4D97-AF65-F5344CB8AC3E}">
        <p14:creationId xmlns:p14="http://schemas.microsoft.com/office/powerpoint/2010/main" val="32410341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1889</TotalTime>
  <Words>1168</Words>
  <Application>Microsoft Office PowerPoint</Application>
  <PresentationFormat>Widescreen</PresentationFormat>
  <Paragraphs>110</Paragraphs>
  <Slides>11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 Black</vt:lpstr>
      <vt:lpstr>Arial Hebrew</vt:lpstr>
      <vt:lpstr>Calibri</vt:lpstr>
      <vt:lpstr>Calibri Light</vt:lpstr>
      <vt:lpstr>Mangal</vt:lpstr>
      <vt:lpstr>Wingdings</vt:lpstr>
      <vt:lpstr>Office Theme</vt:lpstr>
      <vt:lpstr>Our Ocean Conference 2018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Ocean Conference 2018</dc:title>
  <dc:creator>marcus daniel</dc:creator>
  <cp:lastModifiedBy>NCC-CTI Indonesia</cp:lastModifiedBy>
  <cp:revision>49</cp:revision>
  <dcterms:created xsi:type="dcterms:W3CDTF">2018-12-07T01:29:09Z</dcterms:created>
  <dcterms:modified xsi:type="dcterms:W3CDTF">2018-12-13T04:09:56Z</dcterms:modified>
</cp:coreProperties>
</file>