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8" r:id="rId2"/>
    <p:sldId id="257" r:id="rId3"/>
    <p:sldId id="353" r:id="rId4"/>
    <p:sldId id="354" r:id="rId5"/>
    <p:sldId id="351" r:id="rId6"/>
    <p:sldId id="342" r:id="rId7"/>
    <p:sldId id="355" r:id="rId8"/>
    <p:sldId id="356" r:id="rId9"/>
    <p:sldId id="343" r:id="rId10"/>
    <p:sldId id="344" r:id="rId11"/>
    <p:sldId id="345" r:id="rId12"/>
    <p:sldId id="346" r:id="rId13"/>
    <p:sldId id="347" r:id="rId14"/>
    <p:sldId id="352" r:id="rId15"/>
    <p:sldId id="357" r:id="rId16"/>
    <p:sldId id="279" r:id="rId17"/>
    <p:sldId id="339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4"/>
    <p:restoredTop sz="92655"/>
  </p:normalViewPr>
  <p:slideViewPr>
    <p:cSldViewPr snapToGrid="0">
      <p:cViewPr>
        <p:scale>
          <a:sx n="80" d="100"/>
          <a:sy n="80" d="100"/>
        </p:scale>
        <p:origin x="-9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6C24E-CD90-C447-A519-1633E1601389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03245-63FA-C644-9358-8B17D4C2D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1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453615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1. Seascape; 2. EAFM; 3. MPA; 4. CCA, 5. EAFM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jpeg"/><Relationship Id="rId9" Type="http://schemas.openxmlformats.org/officeDocument/2006/relationships/image" Target="../media/image14.jpe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jpe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9617" y="488075"/>
            <a:ext cx="9946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>
                <a:solidFill>
                  <a:srgbClr val="028184"/>
                </a:solidFill>
                <a:latin typeface="+mj-lt"/>
              </a:rPr>
              <a:t>COUNTRY REPORT</a:t>
            </a:r>
            <a:r>
              <a:rPr lang="en-GB" sz="4400" b="1" dirty="0">
                <a:solidFill>
                  <a:srgbClr val="028184"/>
                </a:solidFill>
                <a:latin typeface="+mj-lt"/>
              </a:rPr>
              <a:t> </a:t>
            </a:r>
            <a:r>
              <a:rPr lang="en-GB" sz="4400" b="1" dirty="0" smtClean="0">
                <a:solidFill>
                  <a:srgbClr val="028184"/>
                </a:solidFill>
                <a:latin typeface="+mj-lt"/>
              </a:rPr>
              <a:t>OF </a:t>
            </a:r>
            <a:r>
              <a:rPr lang="en-GB" sz="4400" b="1" dirty="0">
                <a:solidFill>
                  <a:srgbClr val="028184"/>
                </a:solidFill>
                <a:latin typeface="+mj-lt"/>
              </a:rPr>
              <a:t>INDONESIA</a:t>
            </a:r>
            <a:endParaRPr lang="en-US" sz="4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9571" y="2156091"/>
            <a:ext cx="51724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Dr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Suseno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Sukoyono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Head of Indonesia Delegation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Ministry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of Marine Affairs and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Fisheries, Republic of Indonesia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2" name="Picture 11" descr="bendera indones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83654" y="500043"/>
            <a:ext cx="1498638" cy="99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66274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419870" y="339458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2800" b="1" dirty="0">
                <a:latin typeface="+mj-lt"/>
              </a:rPr>
              <a:t>Progress Towards NPOA</a:t>
            </a:r>
          </a:p>
        </p:txBody>
      </p:sp>
      <p:sp>
        <p:nvSpPr>
          <p:cNvPr id="3" name="Rectangle 2"/>
          <p:cNvSpPr/>
          <p:nvPr/>
        </p:nvSpPr>
        <p:spPr>
          <a:xfrm>
            <a:off x="5677668" y="909457"/>
            <a:ext cx="6239947" cy="2031323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 hangingPunct="1">
              <a:buFont typeface="Arial" pitchFamily="34" charset="0"/>
              <a:buChar char="•"/>
              <a:defRPr sz="1800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Ministerial MAF Decree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No. 107/KEPMEN-KP/2015</a:t>
            </a:r>
          </a:p>
          <a:p>
            <a:pPr marL="238125" hangingPunct="1">
              <a:defRPr sz="1800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Fisheries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Management Plan for Tuna, Skipjack Tuna, and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Mackarel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Tuna 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238125" hangingPunct="1">
              <a:defRPr sz="1800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228600" indent="-228600" hangingPunct="1">
              <a:buFont typeface="Arial" pitchFamily="34" charset="0"/>
              <a:buChar char="•"/>
              <a:defRPr sz="1800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Collaborative Management National and Local</a:t>
            </a:r>
          </a:p>
          <a:p>
            <a:pPr marL="238125" hangingPunct="1">
              <a:defRPr sz="1800"/>
            </a:pPr>
            <a:r>
              <a:rPr lang="en-US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eef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fisheries management in NTB Province  by  involving national and local stakeholder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(2015)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873" y="163381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b="1" dirty="0" smtClean="0">
                <a:latin typeface="+mj-lt"/>
              </a:rPr>
              <a:t>Goal </a:t>
            </a:r>
            <a:r>
              <a:rPr lang="en-US" b="1" dirty="0">
                <a:latin typeface="+mj-lt"/>
              </a:rPr>
              <a:t>1: Priority Seascapes Designated and Effectively </a:t>
            </a:r>
            <a:r>
              <a:rPr lang="en-US" b="1" dirty="0" smtClean="0">
                <a:latin typeface="+mj-lt"/>
              </a:rPr>
              <a:t>Managed</a:t>
            </a:r>
            <a:endParaRPr lang="en-US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872" y="2450498"/>
            <a:ext cx="4682213" cy="923328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rgbClr val="FFFF00"/>
                </a:solidFill>
                <a:latin typeface="+mj-lt"/>
              </a:rPr>
              <a:t>Goal 2: Ecosystem approach to management of fisheries and other marine resources is fully applied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871" y="353868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>
                <a:latin typeface="+mj-lt"/>
              </a:rPr>
              <a:t>Goal 3: Marine Protected Areas (MPAs) established and effectively managed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870" y="434987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4: Climate Change Adaptation Measures Achieved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870" y="502256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5:Threatened Species Status Improving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7668" y="3812724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New regulation on local government authority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77668" y="4837903"/>
            <a:ext cx="6239947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Collaborative management create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more comprehensive management and well structured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77668" y="6142681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Establishment management authority in all National FMAs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1950" y="315893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ACHIEVEMENT (INDONESIA CONTRIBUTION)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1950" y="3406419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CHALLENGES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1952" y="4507445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LESSON LEARNED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1950" y="5655701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NEXT STEP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97711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419870" y="339458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2800" b="1" dirty="0">
                <a:latin typeface="+mj-lt"/>
              </a:rPr>
              <a:t>Progress Towards NPOA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8829" y="532723"/>
            <a:ext cx="6239947" cy="2585321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342900" indent="-279400">
              <a:buFont typeface="Arial" charset="0"/>
              <a:buChar char="•"/>
              <a:defRPr sz="1800">
                <a:solidFill>
                  <a:srgbClr val="FF2600"/>
                </a:solidFill>
              </a:defRPr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Ministerial MAF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Decree No. 13/2014 </a:t>
            </a:r>
          </a:p>
          <a:p>
            <a:pPr marL="349250">
              <a:defRPr sz="1800">
                <a:solidFill>
                  <a:srgbClr val="FF2600"/>
                </a:solidFill>
              </a:defRP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MPA Management through MPAs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network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349250" indent="-285750">
              <a:buFont typeface="Arial" charset="0"/>
              <a:buChar char="•"/>
              <a:defRPr sz="1800">
                <a:solidFill>
                  <a:srgbClr val="FF2600"/>
                </a:solidFill>
              </a:defRPr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Ministerial MAF Decree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No. 21/2015 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49250">
              <a:defRPr sz="1800">
                <a:solidFill>
                  <a:srgbClr val="FF2600"/>
                </a:solidFill>
              </a:defRP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Public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involvement in MPA management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349250" indent="-285750">
              <a:buFont typeface="Arial" charset="0"/>
              <a:buChar char="•"/>
              <a:defRPr sz="1800">
                <a:solidFill>
                  <a:srgbClr val="FF2600"/>
                </a:solidFill>
              </a:defRPr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Management Effectiveness Evaluation Tools (E-KKP3K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9250">
              <a:defRPr sz="1800">
                <a:solidFill>
                  <a:srgbClr val="FF2600"/>
                </a:solidFill>
              </a:defRP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Tool to evaluate MPA management is available</a:t>
            </a:r>
          </a:p>
          <a:p>
            <a:pPr marL="349250" indent="-285750">
              <a:buFont typeface="Arial" charset="0"/>
              <a:buChar char="•"/>
              <a:defRPr sz="1800">
                <a:solidFill>
                  <a:srgbClr val="FF2600"/>
                </a:solidFill>
              </a:defRPr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Technical Guidelines</a:t>
            </a:r>
          </a:p>
          <a:p>
            <a:pPr marL="349250">
              <a:defRPr sz="1800">
                <a:solidFill>
                  <a:srgbClr val="FF2600"/>
                </a:solidFill>
              </a:defRP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MPA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planning and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management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873" y="163381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b="1" dirty="0" smtClean="0">
                <a:latin typeface="+mj-lt"/>
              </a:rPr>
              <a:t>Goal </a:t>
            </a:r>
            <a:r>
              <a:rPr lang="en-US" b="1" dirty="0">
                <a:latin typeface="+mj-lt"/>
              </a:rPr>
              <a:t>1: Priority Seascapes Designated and Effectively </a:t>
            </a:r>
            <a:r>
              <a:rPr lang="en-US" b="1" dirty="0" smtClean="0">
                <a:latin typeface="+mj-lt"/>
              </a:rPr>
              <a:t>Managed</a:t>
            </a:r>
            <a:endParaRPr lang="en-US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872" y="2450498"/>
            <a:ext cx="4682213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Goal 2: Ecosystem approach to management of fisheries and other marine resources is fully applied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871" y="3538687"/>
            <a:ext cx="4682213" cy="646329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>
                <a:solidFill>
                  <a:srgbClr val="FFFF00"/>
                </a:solidFill>
                <a:latin typeface="+mj-lt"/>
              </a:rPr>
              <a:t>Goal 3: Marine Protected Areas (MPAs) established and effectively managed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870" y="434987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4: Climate Change Adaptation Measures Achieved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870" y="502256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5:Threatened Species Status Improving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7385" y="4455677"/>
            <a:ext cx="6239947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Community participation has vital roles in MPA management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77385" y="3709200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Enforcement on zoning compliance and destructive fishing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77672" y="5369308"/>
            <a:ext cx="6239947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Increase public private people partnership in MPA management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41194" y="3283858"/>
            <a:ext cx="627613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CHALLENGES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1953" y="4232713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LESSON LEARNED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7966" y="5050991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NEXT STEP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1953" y="224588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ACHIEVEMENT (INDONESIA CONTRIBUTION)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5582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419870" y="339458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2800" b="1" dirty="0">
                <a:latin typeface="+mj-lt"/>
              </a:rPr>
              <a:t>Progress Towards NPOA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8829" y="640541"/>
            <a:ext cx="6239947" cy="313931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74320" indent="-274320" hangingPunct="1">
              <a:buFont typeface="Arial" pitchFamily="34" charset="0"/>
              <a:buChar char="•"/>
              <a:defRPr/>
            </a:pPr>
            <a:r>
              <a:rPr lang="en-US" b="1" dirty="0">
                <a:latin typeface="+mj-lt"/>
              </a:rPr>
              <a:t>Act No. 32/2009  </a:t>
            </a:r>
            <a:endParaRPr lang="en-US" b="1" dirty="0" smtClean="0">
              <a:latin typeface="+mj-lt"/>
            </a:endParaRPr>
          </a:p>
          <a:p>
            <a:pPr marL="238125" hangingPunct="1">
              <a:defRPr/>
            </a:pPr>
            <a:r>
              <a:rPr lang="en-US" dirty="0" smtClean="0">
                <a:latin typeface="+mj-lt"/>
              </a:rPr>
              <a:t> Obligations </a:t>
            </a:r>
            <a:r>
              <a:rPr lang="en-US" dirty="0">
                <a:latin typeface="+mj-lt"/>
              </a:rPr>
              <a:t>related to climate change adaptation </a:t>
            </a:r>
            <a:endParaRPr lang="id-ID" dirty="0">
              <a:latin typeface="+mj-lt"/>
            </a:endParaRPr>
          </a:p>
          <a:p>
            <a:pPr marL="274320" indent="-274320" hangingPunct="1">
              <a:buFont typeface="Arial" pitchFamily="34" charset="0"/>
              <a:buChar char="•"/>
              <a:defRPr/>
            </a:pPr>
            <a:r>
              <a:rPr lang="en-US" b="1" dirty="0">
                <a:latin typeface="+mj-lt"/>
              </a:rPr>
              <a:t>National Action Plan of Climate Change Adaptation (RAN API)</a:t>
            </a:r>
          </a:p>
          <a:p>
            <a:pPr marL="274320" indent="-274320" hangingPunct="1"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Early Warning System</a:t>
            </a:r>
          </a:p>
          <a:p>
            <a:pPr marL="238125" hangingPunct="1">
              <a:defRPr/>
            </a:pPr>
            <a:r>
              <a:rPr lang="en-US" dirty="0" smtClean="0">
                <a:latin typeface="+mj-lt"/>
              </a:rPr>
              <a:t>Established in Malang, </a:t>
            </a:r>
            <a:r>
              <a:rPr lang="en-US" dirty="0" err="1" smtClean="0">
                <a:latin typeface="+mj-lt"/>
              </a:rPr>
              <a:t>Morotai</a:t>
            </a:r>
            <a:r>
              <a:rPr lang="en-US" dirty="0" smtClean="0">
                <a:latin typeface="+mj-lt"/>
              </a:rPr>
              <a:t> and Mentawai</a:t>
            </a:r>
          </a:p>
          <a:p>
            <a:pPr marL="274320" indent="-274320" hangingPunct="1">
              <a:buFont typeface="Arial" pitchFamily="34" charset="0"/>
              <a:buChar char="•"/>
              <a:defRPr/>
            </a:pPr>
            <a:r>
              <a:rPr lang="id-ID" b="1" dirty="0">
                <a:latin typeface="+mj-lt"/>
              </a:rPr>
              <a:t>Indonesia </a:t>
            </a:r>
            <a:r>
              <a:rPr lang="id-ID" b="1" dirty="0" err="1">
                <a:latin typeface="+mj-lt"/>
              </a:rPr>
              <a:t>Coastal</a:t>
            </a:r>
            <a:r>
              <a:rPr lang="id-ID" b="1" dirty="0">
                <a:latin typeface="+mj-lt"/>
              </a:rPr>
              <a:t> </a:t>
            </a:r>
            <a:r>
              <a:rPr lang="id-ID" b="1" dirty="0" err="1">
                <a:latin typeface="+mj-lt"/>
              </a:rPr>
              <a:t>Education</a:t>
            </a:r>
            <a:r>
              <a:rPr lang="id-ID" b="1" dirty="0">
                <a:latin typeface="+mj-lt"/>
              </a:rPr>
              <a:t> (Sekolah Pantai Indonesia</a:t>
            </a:r>
            <a:r>
              <a:rPr lang="id-ID" b="1" dirty="0" smtClean="0">
                <a:latin typeface="+mj-lt"/>
              </a:rPr>
              <a:t>)</a:t>
            </a:r>
          </a:p>
          <a:p>
            <a:pPr marL="238125" hangingPunct="1">
              <a:defRPr/>
            </a:pPr>
            <a:r>
              <a:rPr lang="id-ID" dirty="0" err="1" smtClean="0">
                <a:latin typeface="+mj-lt"/>
              </a:rPr>
              <a:t>Curiculum</a:t>
            </a:r>
            <a:r>
              <a:rPr lang="id-ID" dirty="0" smtClean="0">
                <a:latin typeface="+mj-lt"/>
              </a:rPr>
              <a:t> material </a:t>
            </a:r>
            <a:r>
              <a:rPr lang="id-ID" dirty="0" err="1" smtClean="0">
                <a:latin typeface="+mj-lt"/>
              </a:rPr>
              <a:t>on</a:t>
            </a:r>
            <a:r>
              <a:rPr lang="id-ID" dirty="0" smtClean="0">
                <a:latin typeface="+mj-lt"/>
              </a:rPr>
              <a:t> CCA</a:t>
            </a:r>
            <a:endParaRPr lang="id-ID" dirty="0">
              <a:latin typeface="+mj-lt"/>
            </a:endParaRPr>
          </a:p>
          <a:p>
            <a:pPr marL="274320" indent="-274320" hangingPunct="1">
              <a:buFont typeface="Arial" pitchFamily="34" charset="0"/>
              <a:buChar char="•"/>
              <a:defRPr/>
            </a:pPr>
            <a:r>
              <a:rPr lang="en-US" b="1" dirty="0" smtClean="0">
                <a:latin typeface="+mj-lt"/>
              </a:rPr>
              <a:t>Coastal </a:t>
            </a:r>
            <a:r>
              <a:rPr lang="en-US" b="1" dirty="0">
                <a:latin typeface="+mj-lt"/>
              </a:rPr>
              <a:t>Resilient Village (</a:t>
            </a:r>
            <a:r>
              <a:rPr lang="en-US" b="1" dirty="0" smtClean="0">
                <a:latin typeface="+mj-lt"/>
              </a:rPr>
              <a:t>PDPT)</a:t>
            </a:r>
          </a:p>
          <a:p>
            <a:pPr marL="238125" hangingPunct="1">
              <a:defRPr/>
            </a:pPr>
            <a:r>
              <a:rPr lang="en-US" dirty="0" smtClean="0">
                <a:latin typeface="+mj-lt"/>
              </a:rPr>
              <a:t>66 </a:t>
            </a:r>
            <a:r>
              <a:rPr lang="en-US" dirty="0">
                <a:latin typeface="+mj-lt"/>
              </a:rPr>
              <a:t>villages in 22 </a:t>
            </a:r>
            <a:r>
              <a:rPr lang="en-US" dirty="0" smtClean="0">
                <a:latin typeface="+mj-lt"/>
              </a:rPr>
              <a:t>regencies/municipalities</a:t>
            </a:r>
            <a:endParaRPr lang="id-ID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873" y="163381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b="1" dirty="0" smtClean="0">
                <a:latin typeface="+mj-lt"/>
              </a:rPr>
              <a:t>Goal </a:t>
            </a:r>
            <a:r>
              <a:rPr lang="en-US" b="1" dirty="0">
                <a:latin typeface="+mj-lt"/>
              </a:rPr>
              <a:t>1: Priority Seascapes Designated and Effectively </a:t>
            </a:r>
            <a:r>
              <a:rPr lang="en-US" b="1" dirty="0" smtClean="0">
                <a:latin typeface="+mj-lt"/>
              </a:rPr>
              <a:t>Managed</a:t>
            </a:r>
            <a:endParaRPr lang="en-US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872" y="2450498"/>
            <a:ext cx="4682213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Goal 2: Ecosystem approach to management of fisheries and other marine resources is fully applied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871" y="353868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>
                <a:latin typeface="+mj-lt"/>
              </a:rPr>
              <a:t>Goal 3: Marine Protected Areas (MPAs) established and effectively managed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870" y="4349877"/>
            <a:ext cx="4682213" cy="646329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rgbClr val="FFFF00"/>
                </a:solidFill>
                <a:latin typeface="+mj-lt"/>
              </a:rPr>
              <a:t>Goal 4: Climate Change Adaptation Measures Achieved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870" y="502256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5:Threatened Species Status Improving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7381" y="5229050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Early education on CCA is very important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77381" y="4344074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Sharing data and information among stakeholder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77668" y="6142681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lang="en-US" dirty="0" smtClean="0">
                <a:latin typeface="+mj-lt"/>
              </a:rPr>
              <a:t>Establish National Center of Excellence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1190" y="3918732"/>
            <a:ext cx="627613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CHALLENGES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1949" y="4867587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LESSON LEARNED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7966" y="5816442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NEXT STEP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1953" y="224588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ACHIEVEMENT (INDONESIA CONTRIBUTION)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430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419870" y="339458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2800" b="1" dirty="0">
                <a:latin typeface="+mj-lt"/>
              </a:rPr>
              <a:t>Progress Towards NPOA</a:t>
            </a:r>
          </a:p>
        </p:txBody>
      </p:sp>
      <p:sp>
        <p:nvSpPr>
          <p:cNvPr id="3" name="Rectangle 2"/>
          <p:cNvSpPr/>
          <p:nvPr/>
        </p:nvSpPr>
        <p:spPr>
          <a:xfrm>
            <a:off x="5583401" y="512437"/>
            <a:ext cx="6239947" cy="304698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Ministerial Decree on Threatened Species Protection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Hammerhead Sharks, Whale Sharks, and Manta Ray</a:t>
            </a:r>
          </a:p>
          <a:p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National Plan of Action 2016-2020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301625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To protect Sharks, Sea Turtles, and Dugong</a:t>
            </a:r>
          </a:p>
          <a:p>
            <a:pPr marL="301625"/>
            <a:endParaRPr lang="id-ID" sz="16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id-ID" sz="1600" b="1" dirty="0" smtClean="0">
                <a:solidFill>
                  <a:schemeClr val="tx1"/>
                </a:solidFill>
                <a:latin typeface="+mj-lt"/>
              </a:rPr>
              <a:t>Data </a:t>
            </a:r>
            <a:r>
              <a:rPr lang="id-ID" sz="1600" b="1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id-ID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b="1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id-ID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b="1" dirty="0" err="1" smtClean="0">
                <a:solidFill>
                  <a:schemeClr val="tx1"/>
                </a:solidFill>
                <a:latin typeface="+mj-lt"/>
              </a:rPr>
              <a:t>consolidation</a:t>
            </a:r>
            <a:r>
              <a:rPr lang="id-ID" sz="16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id-ID" sz="1600" dirty="0">
              <a:solidFill>
                <a:schemeClr val="tx1"/>
              </a:solidFill>
              <a:latin typeface="+mj-lt"/>
            </a:endParaRPr>
          </a:p>
          <a:p>
            <a:pPr marL="301625"/>
            <a:r>
              <a:rPr lang="id-ID" sz="1600" dirty="0" smtClean="0">
                <a:solidFill>
                  <a:schemeClr val="tx1"/>
                </a:solidFill>
                <a:latin typeface="+mj-lt"/>
              </a:rPr>
              <a:t>Sharks, Sea Turtles and Dugong</a:t>
            </a:r>
          </a:p>
          <a:p>
            <a:pPr marL="301625"/>
            <a:endParaRPr lang="id-ID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charset="0"/>
              <a:buChar char="•"/>
            </a:pPr>
            <a:r>
              <a:rPr lang="id-ID" sz="1600" b="1" dirty="0" err="1" smtClean="0">
                <a:solidFill>
                  <a:schemeClr val="tx1"/>
                </a:solidFill>
                <a:latin typeface="+mj-lt"/>
              </a:rPr>
              <a:t>Technical</a:t>
            </a:r>
            <a:r>
              <a:rPr lang="id-ID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b="1" dirty="0" err="1" smtClean="0">
                <a:solidFill>
                  <a:schemeClr val="tx1"/>
                </a:solidFill>
                <a:latin typeface="+mj-lt"/>
              </a:rPr>
              <a:t>Guideline</a:t>
            </a:r>
            <a:endParaRPr lang="id-ID" sz="1600" b="1" dirty="0" smtClean="0">
              <a:solidFill>
                <a:schemeClr val="tx1"/>
              </a:solidFill>
              <a:latin typeface="+mj-lt"/>
            </a:endParaRPr>
          </a:p>
          <a:p>
            <a:pPr marL="301625"/>
            <a:r>
              <a:rPr lang="id-ID" sz="1600" dirty="0" err="1">
                <a:solidFill>
                  <a:schemeClr val="tx1"/>
                </a:solidFill>
                <a:latin typeface="+mj-lt"/>
              </a:rPr>
              <a:t>H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andling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stranded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marine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mammals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identification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sharks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sea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turtles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handling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by-catch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sharks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sea</a:t>
            </a:r>
            <a:r>
              <a:rPr lang="id-ID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1600" dirty="0" err="1" smtClean="0">
                <a:solidFill>
                  <a:schemeClr val="tx1"/>
                </a:solidFill>
                <a:latin typeface="+mj-lt"/>
              </a:rPr>
              <a:t>turtles</a:t>
            </a:r>
            <a:endParaRPr kumimoji="0" lang="en-U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873" y="163381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b="1" dirty="0" smtClean="0">
                <a:latin typeface="+mj-lt"/>
              </a:rPr>
              <a:t>Goal </a:t>
            </a:r>
            <a:r>
              <a:rPr lang="en-US" b="1" dirty="0">
                <a:latin typeface="+mj-lt"/>
              </a:rPr>
              <a:t>1: Priority Seascapes Designated and Effectively </a:t>
            </a:r>
            <a:r>
              <a:rPr lang="en-US" b="1" dirty="0" smtClean="0">
                <a:latin typeface="+mj-lt"/>
              </a:rPr>
              <a:t>Managed</a:t>
            </a:r>
            <a:endParaRPr lang="en-US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872" y="2450498"/>
            <a:ext cx="4682213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Goal 2: Ecosystem approach to management of fisheries and other marine resources is fully applied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871" y="353868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>
                <a:latin typeface="+mj-lt"/>
              </a:rPr>
              <a:t>Goal 3: Marine Protected Areas (MPAs) established and effectively managed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870" y="434987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4: Climate Change Adaptation Measures Achieved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870" y="5022568"/>
            <a:ext cx="4682213" cy="646329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rgbClr val="FFFF00"/>
                </a:solidFill>
                <a:latin typeface="+mj-lt"/>
              </a:rPr>
              <a:t>Goal 5:Threatened Species Status Improving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83401" y="4869520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Scientific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data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plays important role in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generating policy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3401" y="3984544"/>
            <a:ext cx="623994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Coordination in updating database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in national level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47210" y="5812707"/>
            <a:ext cx="6239947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28600" indent="-228600">
              <a:buFont typeface="Arial" pitchFamily="34" charset="0"/>
              <a:buChar char="•"/>
              <a:defRPr sz="1800"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Sharing information on connectivity of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 species migration to support management network in CT6 countries</a:t>
            </a: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7210" y="3559202"/>
            <a:ext cx="627613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CHALLENGES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7969" y="4508057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LESSON LEARNED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3986" y="5456912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NEXT STEP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1953" y="224588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ACHIEVEMENT (INDONESIA CONTRIBUTION)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35047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693821" y="2618102"/>
            <a:ext cx="11385884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+mj-lt"/>
              </a:rPr>
              <a:t>Thank you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60" y="1021971"/>
            <a:ext cx="1799255" cy="15957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239" y="1280853"/>
            <a:ext cx="957495" cy="9574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0" y="1125657"/>
            <a:ext cx="1299343" cy="1299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31" y="1127039"/>
            <a:ext cx="947701" cy="1338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464" y="1272503"/>
            <a:ext cx="1154996" cy="9817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11" y="1168464"/>
            <a:ext cx="1006412" cy="10064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098" y="984250"/>
            <a:ext cx="939277" cy="1429560"/>
          </a:xfrm>
          <a:prstGeom prst="rect">
            <a:avLst/>
          </a:prstGeom>
        </p:spPr>
      </p:pic>
      <p:pic>
        <p:nvPicPr>
          <p:cNvPr id="12" name="Picture 3" descr="C:\Users\MIAmin\Desktop\SOM9\logo cti 24-10-2011\Logo CTI Indonesi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622" y="3697984"/>
            <a:ext cx="2215215" cy="66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64" y="1234904"/>
            <a:ext cx="956424" cy="12428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9" y="1079500"/>
            <a:ext cx="127747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246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25789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500" b="1" smtClean="0">
                <a:solidFill>
                  <a:srgbClr val="002060"/>
                </a:solidFill>
              </a:rPr>
              <a:t>ANNEX</a:t>
            </a:r>
            <a:endParaRPr lang="en-US" sz="115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75620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655" y="-278295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-3654" y="366991"/>
            <a:ext cx="12195654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4800" dirty="0"/>
              <a:t>Partners and Status of Partnership</a:t>
            </a:r>
          </a:p>
        </p:txBody>
      </p:sp>
      <p:graphicFrame>
        <p:nvGraphicFramePr>
          <p:cNvPr id="136" name="Table 136"/>
          <p:cNvGraphicFramePr/>
          <p:nvPr>
            <p:extLst>
              <p:ext uri="{D42A27DB-BD31-4B8C-83A1-F6EECF244321}">
                <p14:modId xmlns:p14="http://schemas.microsoft.com/office/powerpoint/2010/main" val="2134739013"/>
              </p:ext>
            </p:extLst>
          </p:nvPr>
        </p:nvGraphicFramePr>
        <p:xfrm>
          <a:off x="744646" y="1844417"/>
          <a:ext cx="10419349" cy="430069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372911"/>
                <a:gridCol w="1564105"/>
                <a:gridCol w="5991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0606"/>
              </a:tblGrid>
              <a:tr h="47065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Partner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Status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Projects and Programs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b="1" u="none" dirty="0" smtClean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Goal</a:t>
                      </a:r>
                      <a:endParaRPr b="1" u="none"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CTC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MoU &amp; IA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SEA Project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2;</a:t>
                      </a:r>
                      <a:r>
                        <a:rPr lang="en-US" b="0" baseline="0" dirty="0" smtClean="0">
                          <a:latin typeface="+mn-ea"/>
                          <a:ea typeface="+mn-ea"/>
                        </a:rPr>
                        <a:t> 3; 5; 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Seanet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2 (WPP 718)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WWF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MoU 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SEA Project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2; 3; 5;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6178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Dugong Seascape Conservation</a:t>
                      </a:r>
                      <a:r>
                        <a:rPr lang="en-US" sz="1800" b="0" baseline="0" dirty="0" smtClean="0">
                          <a:latin typeface="+mn-ea"/>
                          <a:ea typeface="+mn-ea"/>
                          <a:cs typeface="+mn-cs"/>
                        </a:rPr>
                        <a:t> Project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5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178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en-US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ea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ea"/>
                          <a:ea typeface="+mn-ea"/>
                          <a:cs typeface="+mn-cs"/>
                          <a:sym typeface="Helvetica"/>
                        </a:rPr>
                        <a:t>By-catch Mitigation Program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5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1294524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CI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MoU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Papuan Bird’s Head Seascape Program: Establishment  and management of Marine Protected Area (MPA) network in Raja </a:t>
                      </a:r>
                      <a:r>
                        <a:rPr lang="en-US" b="0" dirty="0" err="1" smtClean="0">
                          <a:latin typeface="+mn-ea"/>
                          <a:ea typeface="+mn-ea"/>
                        </a:rPr>
                        <a:t>Ampat</a:t>
                      </a:r>
                      <a:r>
                        <a:rPr lang="en-US" b="0" dirty="0" smtClean="0">
                          <a:latin typeface="+mn-ea"/>
                          <a:ea typeface="+mn-ea"/>
                        </a:rPr>
                        <a:t> and </a:t>
                      </a:r>
                      <a:r>
                        <a:rPr lang="en-US" b="0" dirty="0" err="1" smtClean="0">
                          <a:latin typeface="+mn-ea"/>
                          <a:ea typeface="+mn-ea"/>
                        </a:rPr>
                        <a:t>Kaimana</a:t>
                      </a:r>
                      <a:r>
                        <a:rPr lang="en-US" b="0" dirty="0" smtClean="0">
                          <a:latin typeface="+mn-ea"/>
                          <a:ea typeface="+mn-ea"/>
                        </a:rPr>
                        <a:t> areas 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3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92696" y="1258957"/>
            <a:ext cx="576469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Logo Partners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94937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648394" y="366991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Partners and Status of Partnership</a:t>
            </a:r>
          </a:p>
        </p:txBody>
      </p:sp>
      <p:graphicFrame>
        <p:nvGraphicFramePr>
          <p:cNvPr id="136" name="Table 136"/>
          <p:cNvGraphicFramePr/>
          <p:nvPr>
            <p:extLst>
              <p:ext uri="{D42A27DB-BD31-4B8C-83A1-F6EECF244321}">
                <p14:modId xmlns:p14="http://schemas.microsoft.com/office/powerpoint/2010/main" val="229449119"/>
              </p:ext>
            </p:extLst>
          </p:nvPr>
        </p:nvGraphicFramePr>
        <p:xfrm>
          <a:off x="696519" y="1306016"/>
          <a:ext cx="10419349" cy="471067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132279"/>
                <a:gridCol w="1564105"/>
                <a:gridCol w="6737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5281"/>
              </a:tblGrid>
              <a:tr h="47065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Partner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Status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Helvetica"/>
                        </a:rPr>
                        <a:t>Projects and Programs</a:t>
                      </a:r>
                      <a:endParaRPr 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j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b="1" u="none" dirty="0" smtClean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Goal</a:t>
                      </a:r>
                      <a:endParaRPr b="1" u="none"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MPA Network Program in Bali and Development of MPA Model in Karangasem with “downstream-upstream”</a:t>
                      </a:r>
                      <a:r>
                        <a:rPr lang="en-US" sz="1800" b="0" baseline="0" dirty="0" smtClean="0">
                          <a:latin typeface="+mn-ea"/>
                          <a:ea typeface="+mn-ea"/>
                          <a:cs typeface="+mn-cs"/>
                        </a:rPr>
                        <a:t> concept</a:t>
                      </a:r>
                      <a:endParaRPr lang="en-US" sz="1800" b="0" dirty="0" smtClean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3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Improve ecosystem-based</a:t>
                      </a:r>
                      <a:r>
                        <a:rPr lang="en-US" sz="1800" b="0" baseline="0" dirty="0" smtClean="0"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integrated management in </a:t>
                      </a:r>
                      <a:r>
                        <a:rPr lang="en-US" sz="1800" b="0" dirty="0" err="1" smtClean="0">
                          <a:latin typeface="+mn-ea"/>
                          <a:ea typeface="+mn-ea"/>
                          <a:cs typeface="+mn-cs"/>
                        </a:rPr>
                        <a:t>Anambas-Natuna</a:t>
                      </a:r>
                      <a:r>
                        <a:rPr lang="en-US" sz="1800" b="0" baseline="0" dirty="0" smtClean="0">
                          <a:latin typeface="+mn-ea"/>
                          <a:ea typeface="+mn-ea"/>
                          <a:cs typeface="+mn-cs"/>
                        </a:rPr>
                        <a:t> Seascape (Phase I)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1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47065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Manta Ray Conservation Program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5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6178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dirty="0" smtClean="0">
                          <a:latin typeface="+mn-ea"/>
                          <a:ea typeface="+mn-ea"/>
                          <a:cs typeface="+mn-cs"/>
                        </a:rPr>
                        <a:t>Human resource</a:t>
                      </a:r>
                      <a:r>
                        <a:rPr lang="en-US" sz="1800" b="0" baseline="0" dirty="0" smtClean="0">
                          <a:latin typeface="+mn-ea"/>
                          <a:ea typeface="+mn-ea"/>
                          <a:cs typeface="+mn-cs"/>
                        </a:rPr>
                        <a:t> development program for MPA management</a:t>
                      </a:r>
                      <a:endParaRPr sz="1800" b="0" dirty="0"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3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178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en-US" sz="18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ea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ea"/>
                          <a:ea typeface="+mn-ea"/>
                          <a:cs typeface="+mn-cs"/>
                          <a:sym typeface="Helvetica"/>
                        </a:rPr>
                        <a:t>Blue carbon initiative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ea"/>
                          <a:ea typeface="+mn-ea"/>
                        </a:rPr>
                        <a:t>3;4</a:t>
                      </a:r>
                      <a:endParaRPr b="0" dirty="0">
                        <a:latin typeface="+mn-ea"/>
                        <a:ea typeface="+mn-ea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1294524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lt"/>
                        </a:rPr>
                        <a:t>GIZ</a:t>
                      </a:r>
                      <a:endParaRPr b="0" dirty="0">
                        <a:latin typeface="+mn-lt"/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lt"/>
                        </a:rPr>
                        <a:t>MoU</a:t>
                      </a:r>
                      <a:endParaRPr b="0" dirty="0">
                        <a:latin typeface="+mn-lt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lt"/>
                        </a:rPr>
                        <a:t>Sulu Sulawesi Seascape</a:t>
                      </a:r>
                      <a:endParaRPr b="0" dirty="0">
                        <a:latin typeface="+mn-lt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b="0" dirty="0" smtClean="0">
                          <a:latin typeface="+mn-lt"/>
                        </a:rPr>
                        <a:t>1;2;3</a:t>
                      </a:r>
                      <a:endParaRPr b="0" dirty="0">
                        <a:latin typeface="+mn-lt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1327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786715" y="508350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lang="en-US" b="1" dirty="0" smtClean="0"/>
              <a:t>TOPIC OUTLINE</a:t>
            </a:r>
            <a:endParaRPr b="1" dirty="0"/>
          </a:p>
        </p:txBody>
      </p:sp>
      <p:sp>
        <p:nvSpPr>
          <p:cNvPr id="128" name="Shape 128"/>
          <p:cNvSpPr/>
          <p:nvPr/>
        </p:nvSpPr>
        <p:spPr>
          <a:xfrm>
            <a:off x="838200" y="1690688"/>
            <a:ext cx="10045521" cy="447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28184"/>
                </a:solidFill>
              </a:defRPr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838200" y="1544498"/>
            <a:ext cx="6727805" cy="605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solidFill>
                  <a:srgbClr val="028184"/>
                </a:solidFill>
              </a:rPr>
              <a:t>Country TWG Focal Points</a:t>
            </a: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solidFill>
                  <a:srgbClr val="028184"/>
                </a:solidFill>
              </a:rPr>
              <a:t>Progress Towards NPOA</a:t>
            </a: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solidFill>
                  <a:srgbClr val="028184"/>
                </a:solidFill>
              </a:rPr>
              <a:t>Lesson Learned</a:t>
            </a: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solidFill>
                  <a:srgbClr val="028184"/>
                </a:solidFill>
              </a:rPr>
              <a:t>Challenges</a:t>
            </a: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r>
              <a:rPr lang="en-US" sz="3200" dirty="0" smtClean="0">
                <a:solidFill>
                  <a:srgbClr val="028184"/>
                </a:solidFill>
              </a:rPr>
              <a:t>Next Steps</a:t>
            </a: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3200" dirty="0" smtClean="0">
              <a:solidFill>
                <a:srgbClr val="028184"/>
              </a:solidFill>
            </a:endParaRP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lang="en-US" sz="3200" dirty="0" smtClean="0">
              <a:solidFill>
                <a:srgbClr val="028184"/>
              </a:solidFill>
            </a:endParaRP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lang="en-US" sz="3200" dirty="0" smtClean="0">
              <a:solidFill>
                <a:srgbClr val="028184"/>
              </a:solidFill>
            </a:endParaRP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lang="en-US" sz="3200" dirty="0" smtClean="0">
              <a:solidFill>
                <a:srgbClr val="028184"/>
              </a:solidFill>
            </a:endParaRP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lang="en-US" sz="3200" dirty="0" smtClean="0">
              <a:solidFill>
                <a:srgbClr val="028184"/>
              </a:solidFill>
            </a:endParaRPr>
          </a:p>
          <a:p>
            <a:pPr marL="635000" marR="0" indent="-635000" algn="l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28184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1171579" y="804390"/>
            <a:ext cx="4199754" cy="616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92500" lnSpcReduction="10000"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1171576" y="1928814"/>
            <a:ext cx="1714427" cy="266323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028184"/>
                </a:solidFill>
              </a:defRPr>
            </a:pPr>
            <a:endParaRPr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0750" y="2000249"/>
            <a:ext cx="9207500" cy="4079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+mj-lt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Presidential Decree of the Republic of Indonesia No. 85/2015 as of 23 July 2015.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 smtClean="0">
              <a:latin typeface="+mj-lt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The Coordinating Minister for Maritime Affairs Decree No. SKEP/9/</a:t>
            </a:r>
            <a:r>
              <a:rPr lang="en-US" sz="2400" dirty="0" err="1" smtClean="0">
                <a:latin typeface="+mj-lt"/>
              </a:rPr>
              <a:t>Menko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Maritim</a:t>
            </a:r>
            <a:r>
              <a:rPr lang="en-US" sz="2400" dirty="0" smtClean="0">
                <a:latin typeface="+mj-lt"/>
              </a:rPr>
              <a:t>/III/2016 as of 31 March 2016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 smtClean="0">
              <a:latin typeface="+mj-lt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en-US" sz="2400" dirty="0" smtClean="0">
                <a:latin typeface="+mj-lt"/>
              </a:rPr>
              <a:t>Director General Marine Spatial Management Decree No. 27/KEP-DJPRL/2016 as of 2 August 2016.</a:t>
            </a:r>
          </a:p>
          <a:p>
            <a:pPr algn="just">
              <a:lnSpc>
                <a:spcPct val="100000"/>
              </a:lnSpc>
            </a:pPr>
            <a:endParaRPr lang="en-US" sz="2400" dirty="0">
              <a:latin typeface="+mj-lt"/>
            </a:endParaRPr>
          </a:p>
        </p:txBody>
      </p:sp>
      <p:sp>
        <p:nvSpPr>
          <p:cNvPr id="6" name="Shape 127"/>
          <p:cNvSpPr/>
          <p:nvPr/>
        </p:nvSpPr>
        <p:spPr>
          <a:xfrm>
            <a:off x="0" y="351851"/>
            <a:ext cx="12192000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pPr algn="ctr"/>
            <a:r>
              <a:rPr lang="en-US" sz="4000" b="1" dirty="0" smtClean="0">
                <a:latin typeface="+mj-lt"/>
              </a:rPr>
              <a:t>STRENGTHENING NCC INDONESIA</a:t>
            </a:r>
            <a:endParaRPr lang="en-US" sz="4000" b="1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436" y="1260096"/>
            <a:ext cx="1071900" cy="950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615" y="1407854"/>
            <a:ext cx="570424" cy="5704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1" y="1284408"/>
            <a:ext cx="774079" cy="7740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57" y="1285789"/>
            <a:ext cx="564590" cy="7975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339" y="1399504"/>
            <a:ext cx="688084" cy="584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686" y="1343089"/>
            <a:ext cx="599566" cy="5995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74" y="1158875"/>
            <a:ext cx="559571" cy="851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839" y="1393654"/>
            <a:ext cx="569786" cy="740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824" y="1317625"/>
            <a:ext cx="761048" cy="7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302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838200" y="1690688"/>
            <a:ext cx="10045521" cy="447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28184"/>
                </a:solidFill>
              </a:defRPr>
            </a:pPr>
            <a:endParaRPr/>
          </a:p>
        </p:txBody>
      </p:sp>
      <p:sp>
        <p:nvSpPr>
          <p:cNvPr id="6" name="Shape 127"/>
          <p:cNvSpPr/>
          <p:nvPr/>
        </p:nvSpPr>
        <p:spPr>
          <a:xfrm>
            <a:off x="-3655" y="180242"/>
            <a:ext cx="12195655" cy="1055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pPr algn="ctr"/>
            <a:r>
              <a:rPr lang="en-US" sz="3200" b="1" dirty="0">
                <a:latin typeface="+mj-lt"/>
              </a:rPr>
              <a:t>INDONESIA SUPPORT TO REGIONAL SECRETARIAT</a:t>
            </a:r>
            <a:endParaRPr sz="32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954" y="1517329"/>
            <a:ext cx="58181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lphaLcPeriod"/>
              <a:defRPr/>
            </a:pPr>
            <a:r>
              <a:rPr lang="en-US" sz="2400" dirty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nnual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financial</a:t>
            </a:r>
            <a:r>
              <a:rPr lang="en-US" sz="2400" dirty="0">
                <a:latin typeface="+mj-lt"/>
              </a:rPr>
              <a:t> contribution with amount of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USD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366,082.00 </a:t>
            </a:r>
            <a:r>
              <a:rPr lang="en-US" sz="2400" dirty="0">
                <a:latin typeface="+mj-lt"/>
              </a:rPr>
              <a:t>to CTI-CFF Regional Secretariat as of 16 March 2016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defRPr/>
            </a:pPr>
            <a:endParaRPr lang="en-US" sz="2400" dirty="0">
              <a:latin typeface="+mj-lt"/>
            </a:endParaRPr>
          </a:p>
          <a:p>
            <a:pPr marL="514350" indent="-514350" algn="just">
              <a:buFont typeface="+mj-lt"/>
              <a:buAutoNum type="alphaLcPeriod" startAt="2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Presidential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Decree </a:t>
            </a:r>
            <a:r>
              <a:rPr lang="en-US" sz="2400" dirty="0">
                <a:latin typeface="+mj-lt"/>
              </a:rPr>
              <a:t>No. 46/2016 as of 18 May 2016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lphaLcPeriod" startAt="2"/>
              <a:defRPr/>
            </a:pPr>
            <a:endParaRPr lang="en-US" sz="2400" dirty="0" smtClean="0">
              <a:latin typeface="+mj-lt"/>
            </a:endParaRPr>
          </a:p>
          <a:p>
            <a:pPr marL="514350" indent="-514350" algn="just">
              <a:buFont typeface="+mj-lt"/>
              <a:buAutoNum type="alphaLcPeriod" startAt="2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Permanent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office </a:t>
            </a:r>
            <a:r>
              <a:rPr lang="en-US" sz="2400" dirty="0">
                <a:latin typeface="+mj-lt"/>
              </a:rPr>
              <a:t>of Regional Secretariat in Manado as of 11 July 2016</a:t>
            </a:r>
            <a:endParaRPr lang="en-US" sz="2400" dirty="0" smtClean="0">
              <a:latin typeface="+mj-lt"/>
            </a:endParaRPr>
          </a:p>
          <a:p>
            <a:pPr marL="514350" indent="-514350" algn="just">
              <a:buFont typeface="+mj-lt"/>
              <a:buAutoNum type="alphaLcPeriod" startAt="2"/>
              <a:defRPr/>
            </a:pPr>
            <a:endParaRPr lang="en-US" sz="2400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410" y="3037513"/>
            <a:ext cx="5927590" cy="382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5814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405848" y="165414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4000" dirty="0"/>
              <a:t>Country TWG Focal Points</a:t>
            </a:r>
          </a:p>
        </p:txBody>
      </p:sp>
      <p:graphicFrame>
        <p:nvGraphicFramePr>
          <p:cNvPr id="132" name="Table 132"/>
          <p:cNvGraphicFramePr/>
          <p:nvPr>
            <p:extLst>
              <p:ext uri="{D42A27DB-BD31-4B8C-83A1-F6EECF244321}">
                <p14:modId xmlns:p14="http://schemas.microsoft.com/office/powerpoint/2010/main" val="12209305"/>
              </p:ext>
            </p:extLst>
          </p:nvPr>
        </p:nvGraphicFramePr>
        <p:xfrm>
          <a:off x="612058" y="927222"/>
          <a:ext cx="10971537" cy="5693296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781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898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639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200" b="1" dirty="0">
                          <a:latin typeface="+mj-lt"/>
                        </a:rPr>
                        <a:t>TWG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200" b="1" dirty="0">
                          <a:latin typeface="+mj-lt"/>
                        </a:rPr>
                        <a:t>Focal Point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9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dirty="0">
                          <a:latin typeface="+mj-lt"/>
                          <a:ea typeface="+mn-ea"/>
                        </a:rPr>
                        <a:t>Seascapes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1600" b="0" i="0">
                          <a:latin typeface="Tw Cen MT"/>
                          <a:ea typeface="Tw Cen MT"/>
                          <a:cs typeface="Tw Cen MT"/>
                        </a:defRPr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j-cs"/>
                          <a:sym typeface="Tw Cen MT"/>
                        </a:rPr>
                        <a:t>Mr. </a:t>
                      </a:r>
                      <a:r>
                        <a:rPr lang="en-US" sz="1800" b="0" i="0" baseline="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j-cs"/>
                          <a:sym typeface="Tw Cen MT"/>
                        </a:rPr>
                        <a:t>Subandono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j-cs"/>
                          <a:sym typeface="Tw Cen MT"/>
                        </a:rPr>
                        <a:t> </a:t>
                      </a:r>
                      <a:r>
                        <a:rPr lang="en-US" sz="1800" b="0" i="0" baseline="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j-cs"/>
                          <a:sym typeface="Tw Cen MT"/>
                        </a:rPr>
                        <a:t>Diposaptono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j-cs"/>
                          <a:sym typeface="Tw Cen MT"/>
                        </a:rPr>
                        <a:t>, Director of Marine Spatial Planning, MMAF</a:t>
                      </a:r>
                      <a:endParaRPr lang="en-US" sz="1800" b="0" i="0" baseline="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j-cs"/>
                        <a:sym typeface="Helvetica"/>
                      </a:endParaRPr>
                    </a:p>
                  </a:txBody>
                  <a:tcPr marL="63500" marR="63500" marT="63504" marB="63504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dirty="0">
                          <a:latin typeface="+mj-lt"/>
                          <a:ea typeface="+mn-ea"/>
                        </a:rPr>
                        <a:t>EAFM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/>
                      </a:pPr>
                      <a:r>
                        <a:rPr lang="en-US" sz="1800" b="0" i="0" dirty="0" smtClean="0">
                          <a:latin typeface="+mj-lt"/>
                          <a:ea typeface="+mn-ea"/>
                        </a:rPr>
                        <a:t>Mr. Toni </a:t>
                      </a:r>
                      <a:r>
                        <a:rPr lang="en-US" sz="1800" b="0" i="0" dirty="0" err="1" smtClean="0">
                          <a:latin typeface="+mj-lt"/>
                          <a:ea typeface="+mn-ea"/>
                        </a:rPr>
                        <a:t>Ruchimat</a:t>
                      </a:r>
                      <a:r>
                        <a:rPr lang="en-US" sz="1800" b="0" i="0" dirty="0" smtClean="0">
                          <a:latin typeface="+mj-lt"/>
                          <a:ea typeface="+mn-ea"/>
                        </a:rPr>
                        <a:t>, Director of Fish Resources Management, MMAF</a:t>
                      </a:r>
                      <a:endParaRPr sz="1800" b="0" i="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dirty="0">
                          <a:latin typeface="+mj-lt"/>
                          <a:ea typeface="+mn-ea"/>
                        </a:rPr>
                        <a:t>MPA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/>
                      </a:pPr>
                      <a:r>
                        <a:rPr lang="en-US" sz="1800" b="0" i="0" dirty="0" smtClean="0">
                          <a:latin typeface="+mj-lt"/>
                          <a:ea typeface="+mn-ea"/>
                        </a:rPr>
                        <a:t>Mr. Andi </a:t>
                      </a:r>
                      <a:r>
                        <a:rPr lang="en-US" sz="1800" b="0" i="0" dirty="0" err="1" smtClean="0">
                          <a:latin typeface="+mj-lt"/>
                          <a:ea typeface="+mn-ea"/>
                        </a:rPr>
                        <a:t>Rusandi</a:t>
                      </a:r>
                      <a:r>
                        <a:rPr lang="en-US" sz="1800" b="0" i="0" dirty="0" smtClean="0">
                          <a:latin typeface="+mj-lt"/>
                          <a:ea typeface="+mn-ea"/>
                        </a:rPr>
                        <a:t>,</a:t>
                      </a:r>
                      <a:r>
                        <a:rPr lang="en-US" sz="1800" b="0" i="0" baseline="0" dirty="0" smtClean="0">
                          <a:latin typeface="+mj-lt"/>
                          <a:ea typeface="+mn-ea"/>
                        </a:rPr>
                        <a:t> Director of Marine Biodiversity Conservation, MMAF</a:t>
                      </a:r>
                      <a:endParaRPr sz="1800" b="0" i="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>
                          <a:latin typeface="+mj-lt"/>
                          <a:ea typeface="+mn-ea"/>
                        </a:rPr>
                        <a:t>CCA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Ms. Sri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Tantri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Arundhati, Director of Climate Change Adaptation,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/>
                        </a:rPr>
                        <a:t>Ministry of Environment and Forestry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Helvetica" charset="0"/>
                        <a:sym typeface="Tw Cen MT" charset="0"/>
                      </a:endParaRPr>
                    </a:p>
                  </a:txBody>
                  <a:tcPr marL="63500" marR="63500" marT="63510" marB="63510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>
                          <a:latin typeface="+mj-lt"/>
                          <a:ea typeface="+mn-ea"/>
                        </a:rPr>
                        <a:t>Threatened Species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/>
                      </a:pPr>
                      <a:r>
                        <a:rPr lang="en-US" sz="1800" dirty="0" smtClean="0">
                          <a:latin typeface="+mj-lt"/>
                          <a:ea typeface="+mn-ea"/>
                        </a:rPr>
                        <a:t>Mr. Andi </a:t>
                      </a:r>
                      <a:r>
                        <a:rPr lang="en-US" sz="1800" dirty="0" err="1" smtClean="0">
                          <a:latin typeface="+mj-lt"/>
                          <a:ea typeface="+mn-ea"/>
                        </a:rPr>
                        <a:t>Rusandi</a:t>
                      </a:r>
                      <a:r>
                        <a:rPr lang="en-US" sz="1800" dirty="0" smtClean="0">
                          <a:latin typeface="+mj-lt"/>
                          <a:ea typeface="+mn-ea"/>
                        </a:rPr>
                        <a:t>,</a:t>
                      </a:r>
                      <a:r>
                        <a:rPr lang="en-US" sz="1800" baseline="0" dirty="0" smtClean="0">
                          <a:latin typeface="+mj-lt"/>
                          <a:ea typeface="+mn-ea"/>
                        </a:rPr>
                        <a:t> Director of Marine Biodiversity Conservation, MMAF</a:t>
                      </a:r>
                      <a:endParaRPr lang="en-US" sz="180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2567">
                <a:tc gridSpan="2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800" b="1" dirty="0" smtClean="0">
                          <a:latin typeface="+mj-lt"/>
                          <a:ea typeface="+mn-ea"/>
                        </a:rPr>
                        <a:t>CROSS – CUTTING </a:t>
                      </a:r>
                      <a:endParaRPr sz="1800" b="1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56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dirty="0" smtClean="0">
                          <a:latin typeface="+mj-lt"/>
                          <a:ea typeface="+mn-ea"/>
                        </a:rPr>
                        <a:t>Capacity Building</a:t>
                      </a:r>
                      <a:endParaRPr sz="1800" b="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Mr.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Maman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Hermawan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, Secretary of Marine and Fisheries Human Resources Development Agency, MMAF</a:t>
                      </a:r>
                      <a:endParaRPr kumimoji="0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Helvetica" charset="0"/>
                        <a:sym typeface="Tw Cen MT" charset="0"/>
                      </a:endParaRPr>
                    </a:p>
                  </a:txBody>
                  <a:tcPr marL="63500" marR="63500" marT="63504" marB="63504" horzOverflow="overflow"/>
                </a:tc>
              </a:tr>
              <a:tr h="54256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dirty="0" smtClean="0">
                          <a:latin typeface="+mj-lt"/>
                          <a:ea typeface="+mn-ea"/>
                        </a:rPr>
                        <a:t>Food Security</a:t>
                      </a:r>
                      <a:endParaRPr sz="1800" b="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Ms. Sri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Yanti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, Acting Director for Marine and Fisheries</a:t>
                      </a:r>
                      <a:endParaRPr kumimoji="0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Helvetica" charset="0"/>
                        <a:sym typeface="Tw Cen MT" charset="0"/>
                      </a:endParaRPr>
                    </a:p>
                  </a:txBody>
                  <a:tcPr marL="63500" marR="63500" marT="63504" marB="63504" horzOverflow="overflow"/>
                </a:tc>
              </a:tr>
              <a:tr h="54256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dirty="0" smtClean="0">
                          <a:latin typeface="+mj-lt"/>
                          <a:ea typeface="+mn-ea"/>
                        </a:rPr>
                        <a:t>Data and Information</a:t>
                      </a:r>
                      <a:endParaRPr sz="1800" b="0" dirty="0">
                        <a:latin typeface="+mj-lt"/>
                        <a:ea typeface="+mn-ea"/>
                      </a:endParaRPr>
                    </a:p>
                  </a:txBody>
                  <a:tcPr marL="63500" marR="63500" marT="63504" marB="635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Mr.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Dirhamsyah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Helvetica" charset="0"/>
                          <a:sym typeface="Tw Cen MT" charset="0"/>
                        </a:rPr>
                        <a:t>, Director of Oceanography Research Center, Indonesia Institute of Science</a:t>
                      </a:r>
                      <a:endParaRPr kumimoji="0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Helvetica" charset="0"/>
                        <a:sym typeface="Tw Cen MT" charset="0"/>
                      </a:endParaRPr>
                    </a:p>
                  </a:txBody>
                  <a:tcPr marL="63500" marR="63500" marT="63504" marB="63504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0519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0"/>
            <a:ext cx="12195655" cy="6858000"/>
          </a:xfrm>
          <a:prstGeom prst="rect">
            <a:avLst/>
          </a:prstGeom>
          <a:ln w="22225">
            <a:solidFill>
              <a:schemeClr val="bg1"/>
            </a:solidFill>
            <a:miter lim="400000"/>
          </a:ln>
        </p:spPr>
      </p:pic>
      <p:sp>
        <p:nvSpPr>
          <p:cNvPr id="2" name="Rounded Rectangle 1"/>
          <p:cNvSpPr/>
          <p:nvPr/>
        </p:nvSpPr>
        <p:spPr>
          <a:xfrm>
            <a:off x="5095212" y="579772"/>
            <a:ext cx="1974573" cy="510776"/>
          </a:xfrm>
          <a:prstGeom prst="roundRect">
            <a:avLst/>
          </a:prstGeom>
          <a:solidFill>
            <a:srgbClr val="00B05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RPOA</a:t>
            </a: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462" y="1414386"/>
            <a:ext cx="1974574" cy="510776"/>
          </a:xfrm>
          <a:prstGeom prst="roundRect">
            <a:avLst/>
          </a:prstGeom>
          <a:solidFill>
            <a:srgbClr val="C0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NPOA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707221" y="2732977"/>
            <a:ext cx="1974573" cy="510776"/>
          </a:xfrm>
          <a:prstGeom prst="round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TS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01340" y="2736006"/>
            <a:ext cx="1974573" cy="510776"/>
          </a:xfrm>
          <a:prstGeom prst="roundRect">
            <a:avLst/>
          </a:prstGeom>
          <a:solidFill>
            <a:srgbClr val="0070C0"/>
          </a:solidFill>
          <a:ln w="127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CCA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95462" y="2736006"/>
            <a:ext cx="1974573" cy="510776"/>
          </a:xfrm>
          <a:prstGeom prst="roundRect">
            <a:avLst/>
          </a:prstGeom>
          <a:solidFill>
            <a:srgbClr val="0070C0"/>
          </a:solidFill>
          <a:ln w="127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MPA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89584" y="2732977"/>
            <a:ext cx="1974573" cy="510776"/>
          </a:xfrm>
          <a:prstGeom prst="roundRect">
            <a:avLst/>
          </a:prstGeom>
          <a:solidFill>
            <a:srgbClr val="0070C0"/>
          </a:solidFill>
          <a:ln w="127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EAFM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3705" y="2732977"/>
            <a:ext cx="1974573" cy="510776"/>
          </a:xfrm>
          <a:prstGeom prst="roundRect">
            <a:avLst/>
          </a:prstGeom>
          <a:solidFill>
            <a:srgbClr val="0070C0"/>
          </a:solidFill>
          <a:ln w="12700" cap="flat">
            <a:solidFill>
              <a:srgbClr val="0070C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SEASCAPE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89584" y="5264492"/>
            <a:ext cx="1974573" cy="919398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CAPACITY BUILDING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27714" y="5280641"/>
            <a:ext cx="2140225" cy="919398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DATA &amp; 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INFORMATION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431496" y="5280641"/>
            <a:ext cx="1974573" cy="919398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FOOD SECURITY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36" name="Straight Arrow Connector 35"/>
          <p:cNvCxnSpPr>
            <a:stCxn id="2" idx="2"/>
            <a:endCxn id="6" idx="0"/>
          </p:cNvCxnSpPr>
          <p:nvPr/>
        </p:nvCxnSpPr>
        <p:spPr>
          <a:xfrm>
            <a:off x="6082499" y="1090548"/>
            <a:ext cx="250" cy="32383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Straight Arrow Connector 84"/>
          <p:cNvCxnSpPr>
            <a:stCxn id="6" idx="2"/>
            <a:endCxn id="12" idx="0"/>
          </p:cNvCxnSpPr>
          <p:nvPr/>
        </p:nvCxnSpPr>
        <p:spPr>
          <a:xfrm>
            <a:off x="6082749" y="1925162"/>
            <a:ext cx="0" cy="810844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Elbow Connector 86"/>
          <p:cNvCxnSpPr>
            <a:stCxn id="6" idx="2"/>
            <a:endCxn id="14" idx="0"/>
          </p:cNvCxnSpPr>
          <p:nvPr/>
        </p:nvCxnSpPr>
        <p:spPr>
          <a:xfrm rot="5400000">
            <a:off x="3372964" y="23191"/>
            <a:ext cx="807815" cy="4611757"/>
          </a:xfrm>
          <a:prstGeom prst="bentConnector3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" name="Elbow Connector 97"/>
          <p:cNvCxnSpPr>
            <a:stCxn id="6" idx="2"/>
            <a:endCxn id="10" idx="0"/>
          </p:cNvCxnSpPr>
          <p:nvPr/>
        </p:nvCxnSpPr>
        <p:spPr>
          <a:xfrm rot="16200000" flipH="1">
            <a:off x="7984721" y="23189"/>
            <a:ext cx="807815" cy="4611759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Elbow Connector 98"/>
          <p:cNvCxnSpPr>
            <a:stCxn id="6" idx="2"/>
            <a:endCxn id="11" idx="0"/>
          </p:cNvCxnSpPr>
          <p:nvPr/>
        </p:nvCxnSpPr>
        <p:spPr>
          <a:xfrm rot="16200000" flipH="1">
            <a:off x="6830266" y="1177645"/>
            <a:ext cx="810844" cy="2305878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0" name="Elbow Connector 99"/>
          <p:cNvCxnSpPr>
            <a:stCxn id="6" idx="2"/>
            <a:endCxn id="13" idx="0"/>
          </p:cNvCxnSpPr>
          <p:nvPr/>
        </p:nvCxnSpPr>
        <p:spPr>
          <a:xfrm rot="5400000">
            <a:off x="4525903" y="1176130"/>
            <a:ext cx="807815" cy="2305878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7" name="Rounded Rectangle 136"/>
          <p:cNvSpPr/>
          <p:nvPr/>
        </p:nvSpPr>
        <p:spPr>
          <a:xfrm>
            <a:off x="4621662" y="4285287"/>
            <a:ext cx="2952328" cy="510776"/>
          </a:xfrm>
          <a:prstGeom prst="roundRect">
            <a:avLst/>
          </a:prstGeom>
          <a:solidFill>
            <a:srgbClr val="FFFF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CROSS CUTTING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36" name="Elbow Connector 135"/>
          <p:cNvCxnSpPr>
            <a:stCxn id="137" idx="2"/>
            <a:endCxn id="15" idx="0"/>
          </p:cNvCxnSpPr>
          <p:nvPr/>
        </p:nvCxnSpPr>
        <p:spPr>
          <a:xfrm rot="5400000">
            <a:off x="4703135" y="3869800"/>
            <a:ext cx="468429" cy="2320955"/>
          </a:xfrm>
          <a:prstGeom prst="bentConnector3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0" name="Elbow Connector 139"/>
          <p:cNvCxnSpPr>
            <a:stCxn id="137" idx="2"/>
            <a:endCxn id="17" idx="0"/>
          </p:cNvCxnSpPr>
          <p:nvPr/>
        </p:nvCxnSpPr>
        <p:spPr>
          <a:xfrm rot="16200000" flipH="1">
            <a:off x="7016015" y="3877873"/>
            <a:ext cx="484578" cy="2320957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3" name="Straight Arrow Connector 142"/>
          <p:cNvCxnSpPr>
            <a:stCxn id="137" idx="2"/>
            <a:endCxn id="16" idx="0"/>
          </p:cNvCxnSpPr>
          <p:nvPr/>
        </p:nvCxnSpPr>
        <p:spPr>
          <a:xfrm>
            <a:off x="6097826" y="4796063"/>
            <a:ext cx="1" cy="4845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7" name="Elbow Connector 146"/>
          <p:cNvCxnSpPr>
            <a:stCxn id="14" idx="2"/>
            <a:endCxn id="137" idx="0"/>
          </p:cNvCxnSpPr>
          <p:nvPr/>
        </p:nvCxnSpPr>
        <p:spPr>
          <a:xfrm rot="16200000" flipH="1">
            <a:off x="3263642" y="1451103"/>
            <a:ext cx="1041534" cy="4626834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9" name="Elbow Connector 148"/>
          <p:cNvCxnSpPr>
            <a:stCxn id="137" idx="0"/>
            <a:endCxn id="11" idx="2"/>
          </p:cNvCxnSpPr>
          <p:nvPr/>
        </p:nvCxnSpPr>
        <p:spPr>
          <a:xfrm rot="5400000" flipH="1" flipV="1">
            <a:off x="6723974" y="2620635"/>
            <a:ext cx="1038505" cy="2290801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0" name="Elbow Connector 149"/>
          <p:cNvCxnSpPr>
            <a:stCxn id="137" idx="0"/>
            <a:endCxn id="10" idx="2"/>
          </p:cNvCxnSpPr>
          <p:nvPr/>
        </p:nvCxnSpPr>
        <p:spPr>
          <a:xfrm rot="5400000" flipH="1" flipV="1">
            <a:off x="7875400" y="1466179"/>
            <a:ext cx="1041534" cy="4596682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1" name="Elbow Connector 150"/>
          <p:cNvCxnSpPr>
            <a:stCxn id="13" idx="2"/>
            <a:endCxn id="137" idx="0"/>
          </p:cNvCxnSpPr>
          <p:nvPr/>
        </p:nvCxnSpPr>
        <p:spPr>
          <a:xfrm rot="16200000" flipH="1">
            <a:off x="4416581" y="2604042"/>
            <a:ext cx="1041534" cy="2320955"/>
          </a:xfrm>
          <a:prstGeom prst="bentConnector3">
            <a:avLst>
              <a:gd name="adj1" fmla="val 5000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9" name="Straight Connector 158"/>
          <p:cNvCxnSpPr>
            <a:stCxn id="12" idx="2"/>
            <a:endCxn id="137" idx="0"/>
          </p:cNvCxnSpPr>
          <p:nvPr/>
        </p:nvCxnSpPr>
        <p:spPr>
          <a:xfrm>
            <a:off x="6082749" y="3246782"/>
            <a:ext cx="15077" cy="1038505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8093562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625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0" y="233773"/>
            <a:ext cx="12195655" cy="1046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pPr algn="ctr"/>
            <a:r>
              <a:rPr lang="en-US" sz="3200" b="1" dirty="0">
                <a:latin typeface="+mj-lt"/>
              </a:rPr>
              <a:t>UNITED NATION ENVIRONMENT </a:t>
            </a:r>
            <a:r>
              <a:rPr lang="en-US" sz="3200" b="1" dirty="0" smtClean="0">
                <a:latin typeface="+mj-lt"/>
              </a:rPr>
              <a:t>ASSEMBLY-</a:t>
            </a:r>
            <a:r>
              <a:rPr lang="en-US" sz="3200" b="1" dirty="0" smtClean="0">
                <a:latin typeface="+mj-lt"/>
              </a:rPr>
              <a:t>2 (</a:t>
            </a:r>
            <a:r>
              <a:rPr lang="en-US" sz="3200" b="1" dirty="0" smtClean="0">
                <a:latin typeface="+mj-lt"/>
              </a:rPr>
              <a:t>UNEA-2)</a:t>
            </a:r>
            <a:endParaRPr sz="32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0374" y="1307557"/>
            <a:ext cx="11223625" cy="4899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rtlCol="0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buNone/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May 23</a:t>
            </a:r>
            <a:r>
              <a:rPr lang="en-US" sz="2000" b="1" u="sng" baseline="30000" dirty="0" smtClean="0">
                <a:solidFill>
                  <a:srgbClr val="FF0000"/>
                </a:solidFill>
                <a:latin typeface="+mj-lt"/>
              </a:rPr>
              <a:t>rd</a:t>
            </a: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 to 27</a:t>
            </a:r>
            <a:r>
              <a:rPr lang="en-US" sz="2000" b="1" u="sng" baseline="30000" dirty="0" smtClean="0">
                <a:solidFill>
                  <a:srgbClr val="FF0000"/>
                </a:solidFill>
                <a:latin typeface="+mj-lt"/>
              </a:rPr>
              <a:t>th</a:t>
            </a: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, 2016 in Nairobi, Kenya</a:t>
            </a:r>
            <a:r>
              <a:rPr lang="en-US" sz="1800" b="1" dirty="0" smtClean="0">
                <a:latin typeface="+mj-lt"/>
              </a:rPr>
              <a:t>, </a:t>
            </a:r>
          </a:p>
          <a:p>
            <a:pPr hangingPunct="1">
              <a:lnSpc>
                <a:spcPct val="80000"/>
              </a:lnSpc>
              <a:defRPr/>
            </a:pPr>
            <a:r>
              <a:rPr lang="en-US" sz="1800" dirty="0">
                <a:latin typeface="+mj-lt"/>
              </a:rPr>
              <a:t>T</a:t>
            </a:r>
            <a:r>
              <a:rPr lang="en-US" sz="1800" dirty="0" smtClean="0">
                <a:latin typeface="+mj-lt"/>
              </a:rPr>
              <a:t>he resolution </a:t>
            </a:r>
            <a:r>
              <a:rPr lang="en-US" sz="1800" b="1" dirty="0" smtClean="0">
                <a:latin typeface="+mj-lt"/>
              </a:rPr>
              <a:t>Sustainable Coral Reefs Management </a:t>
            </a:r>
            <a:r>
              <a:rPr lang="en-US" sz="1800" dirty="0" smtClean="0">
                <a:latin typeface="+mj-lt"/>
              </a:rPr>
              <a:t>No. EA.2/L.13 </a:t>
            </a:r>
            <a:endParaRPr lang="en-US" sz="1800" dirty="0" smtClean="0">
              <a:latin typeface="+mj-lt"/>
            </a:endParaRPr>
          </a:p>
          <a:p>
            <a:pPr hangingPunct="1">
              <a:lnSpc>
                <a:spcPct val="80000"/>
              </a:lnSpc>
              <a:defRPr/>
            </a:pPr>
            <a:r>
              <a:rPr lang="en-US" sz="1800" dirty="0" smtClean="0">
                <a:latin typeface="+mj-lt"/>
              </a:rPr>
              <a:t>Side </a:t>
            </a:r>
            <a:r>
              <a:rPr lang="en-US" sz="1800" dirty="0" smtClean="0">
                <a:latin typeface="+mj-lt"/>
              </a:rPr>
              <a:t>event, May 23</a:t>
            </a:r>
            <a:r>
              <a:rPr lang="en-US" sz="1800" baseline="30000" dirty="0" smtClean="0">
                <a:latin typeface="+mj-lt"/>
              </a:rPr>
              <a:t>rd</a:t>
            </a:r>
            <a:r>
              <a:rPr lang="en-US" sz="1800" dirty="0" smtClean="0">
                <a:latin typeface="+mj-lt"/>
              </a:rPr>
              <a:t>  : Sustainable Coral Reefs Management. </a:t>
            </a:r>
            <a:endParaRPr lang="en-US" sz="1800" dirty="0" smtClean="0">
              <a:latin typeface="+mj-lt"/>
            </a:endParaRPr>
          </a:p>
          <a:p>
            <a:pPr marL="0" indent="0" hangingPunct="1">
              <a:lnSpc>
                <a:spcPct val="80000"/>
              </a:lnSpc>
              <a:buNone/>
              <a:defRPr/>
            </a:pPr>
            <a:endParaRPr lang="en-US" sz="1800" b="1" u="sng" dirty="0">
              <a:latin typeface="+mj-lt"/>
            </a:endParaRPr>
          </a:p>
          <a:p>
            <a:pPr marL="0" indent="0" hangingPunct="1">
              <a:buNone/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Consultation </a:t>
            </a: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Meeting </a:t>
            </a:r>
          </a:p>
          <a:p>
            <a:pPr marL="0" indent="0" hangingPunct="1">
              <a:buNone/>
              <a:defRPr/>
            </a:pPr>
            <a:r>
              <a:rPr lang="en-US" sz="1800" dirty="0" smtClean="0">
                <a:latin typeface="+mj-lt"/>
              </a:rPr>
              <a:t>28</a:t>
            </a:r>
            <a:r>
              <a:rPr lang="en-US" sz="1800" dirty="0" smtClean="0">
                <a:latin typeface="+mj-lt"/>
              </a:rPr>
              <a:t>-29 </a:t>
            </a:r>
            <a:r>
              <a:rPr lang="en-US" sz="1800" dirty="0">
                <a:latin typeface="+mj-lt"/>
              </a:rPr>
              <a:t>June </a:t>
            </a:r>
            <a:r>
              <a:rPr lang="en-US" sz="1800" dirty="0" smtClean="0">
                <a:latin typeface="+mj-lt"/>
              </a:rPr>
              <a:t>2016 in Manado</a:t>
            </a:r>
            <a:r>
              <a:rPr lang="en-US" sz="1800" dirty="0">
                <a:latin typeface="+mj-lt"/>
              </a:rPr>
              <a:t>, </a:t>
            </a:r>
            <a:endParaRPr lang="en-US" sz="1800" dirty="0" smtClean="0">
              <a:latin typeface="+mj-lt"/>
            </a:endParaRPr>
          </a:p>
          <a:p>
            <a:pPr marL="522288" indent="0" hangingPunct="1">
              <a:buNone/>
              <a:defRPr/>
            </a:pPr>
            <a:r>
              <a:rPr lang="en-US" sz="1800" dirty="0" smtClean="0">
                <a:latin typeface="+mj-lt"/>
              </a:rPr>
              <a:t>“In </a:t>
            </a:r>
            <a:r>
              <a:rPr lang="en-US" sz="1800" dirty="0">
                <a:latin typeface="+mj-lt"/>
              </a:rPr>
              <a:t>Global Environment Outlook (GEO) 6, UNEP will </a:t>
            </a:r>
            <a:r>
              <a:rPr lang="en-US" sz="1800" dirty="0" smtClean="0">
                <a:latin typeface="+mj-lt"/>
              </a:rPr>
              <a:t>include coral </a:t>
            </a:r>
            <a:r>
              <a:rPr lang="en-US" sz="1800" dirty="0">
                <a:latin typeface="+mj-lt"/>
              </a:rPr>
              <a:t>reefs aspects, particularly information on global coral bleaching, climate change projection to coral reefs and </a:t>
            </a:r>
            <a:r>
              <a:rPr lang="en-US" sz="1800" dirty="0" err="1">
                <a:latin typeface="+mj-lt"/>
              </a:rPr>
              <a:t>mesophotic</a:t>
            </a:r>
            <a:r>
              <a:rPr lang="en-US" sz="1800" dirty="0">
                <a:latin typeface="+mj-lt"/>
              </a:rPr>
              <a:t> reefs</a:t>
            </a:r>
            <a:r>
              <a:rPr lang="en-US" sz="1800" dirty="0" smtClean="0">
                <a:latin typeface="+mj-lt"/>
              </a:rPr>
              <a:t>.” </a:t>
            </a:r>
            <a:endParaRPr lang="en-US" sz="1800" dirty="0">
              <a:latin typeface="+mj-lt"/>
            </a:endParaRPr>
          </a:p>
          <a:p>
            <a:pPr marL="522288" indent="0" hangingPunct="1">
              <a:buNone/>
              <a:defRPr/>
            </a:pPr>
            <a:endParaRPr lang="en-US" sz="1800" dirty="0" smtClean="0">
              <a:latin typeface="+mj-lt"/>
            </a:endParaRPr>
          </a:p>
          <a:p>
            <a:pPr marL="0" indent="0" hangingPunct="1">
              <a:buNone/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j-lt"/>
              </a:rPr>
              <a:t>Marine debris and Micro plastics</a:t>
            </a:r>
          </a:p>
          <a:p>
            <a:pPr marL="412750" indent="0" hangingPunct="1">
              <a:buNone/>
              <a:defRPr/>
            </a:pPr>
            <a:r>
              <a:rPr lang="id-ID" sz="180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Calibri" pitchFamily="34" charset="0"/>
              </a:rPr>
              <a:t>More </a:t>
            </a:r>
            <a:r>
              <a:rPr lang="id-ID" sz="1800" dirty="0">
                <a:solidFill>
                  <a:schemeClr val="tx1"/>
                </a:solidFill>
                <a:latin typeface="+mj-lt"/>
                <a:ea typeface="MS PGothic" pitchFamily="34" charset="-128"/>
                <a:cs typeface="Calibri" pitchFamily="34" charset="0"/>
              </a:rPr>
              <a:t>than</a:t>
            </a:r>
            <a:r>
              <a:rPr lang="fi-FI" sz="1800" dirty="0">
                <a:solidFill>
                  <a:schemeClr val="tx1"/>
                </a:solidFill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r>
              <a:rPr lang="fi-FI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150 </a:t>
            </a:r>
            <a:r>
              <a:rPr lang="id-ID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million</a:t>
            </a:r>
            <a:r>
              <a:rPr lang="fi-FI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r>
              <a:rPr lang="fi-FI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ton</a:t>
            </a:r>
            <a:r>
              <a:rPr lang="id-ID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s</a:t>
            </a:r>
            <a:r>
              <a:rPr lang="fi-FI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r>
              <a:rPr lang="fi-FI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o</a:t>
            </a:r>
            <a:r>
              <a:rPr lang="id-ID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f</a:t>
            </a:r>
            <a:r>
              <a:rPr lang="id-ID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r>
              <a:rPr lang="id-ID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plastic</a:t>
            </a:r>
            <a:r>
              <a:rPr lang="id-ID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rPr>
              <a:t>debris end up floating in world 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rPr>
              <a:t>oceans</a:t>
            </a:r>
          </a:p>
          <a:p>
            <a:pPr marL="412750" indent="0" hangingPunct="1">
              <a:buNone/>
              <a:defRPr/>
            </a:pPr>
            <a:r>
              <a:rPr lang="id-ID" sz="180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rPr>
              <a:t>(</a:t>
            </a:r>
            <a:r>
              <a:rPr lang="id-ID" sz="180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rPr>
              <a:t>Coordinating Minister of Maritime Affairs, Ministry of Environment and Forestry and Ministry of Marine Affairs and Fisheries)</a:t>
            </a:r>
            <a:r>
              <a:rPr lang="fi-FI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  <a:cs typeface="Calibri" pitchFamily="34" charset="0"/>
              </a:rPr>
              <a:t> </a:t>
            </a:r>
            <a:endParaRPr lang="fi-FI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pitchFamily="34" charset="-128"/>
              <a:cs typeface="Calibri" pitchFamily="34" charset="0"/>
            </a:endParaRPr>
          </a:p>
          <a:p>
            <a:pPr marL="460375" indent="-460375" hangingPunct="1">
              <a:buFont typeface="+mj-lt"/>
              <a:buAutoNum type="arabicPeriod" startAt="3"/>
              <a:defRPr/>
            </a:pPr>
            <a:endParaRPr lang="en-US" sz="1800" dirty="0" smtClean="0">
              <a:latin typeface="+mj-lt"/>
            </a:endParaRPr>
          </a:p>
          <a:p>
            <a:pPr marL="514350" indent="-514350" hangingPunct="1">
              <a:buFont typeface="+mj-lt"/>
              <a:buAutoNum type="arabicPeriod" startAt="3"/>
              <a:defRPr/>
            </a:pPr>
            <a:endParaRPr lang="en-US" sz="1800" dirty="0" smtClean="0">
              <a:latin typeface="+mj-lt"/>
            </a:endParaRPr>
          </a:p>
          <a:p>
            <a:pPr hangingPunct="1">
              <a:defRPr/>
            </a:pPr>
            <a:endParaRPr lang="en-US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41346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838200" y="1690688"/>
            <a:ext cx="10045521" cy="447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28184"/>
                </a:solidFill>
              </a:defRPr>
            </a:pPr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4361" y="1338564"/>
            <a:ext cx="11127668" cy="4341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>
              <a:lnSpc>
                <a:spcPct val="100000"/>
              </a:lnSpc>
            </a:pPr>
            <a:endParaRPr lang="en-US" sz="2200" dirty="0" smtClean="0">
              <a:latin typeface="+mj-lt"/>
            </a:endParaRPr>
          </a:p>
          <a:p>
            <a:pPr algn="just">
              <a:lnSpc>
                <a:spcPct val="110000"/>
              </a:lnSpc>
            </a:pPr>
            <a:r>
              <a:rPr lang="en-GB" sz="2200" dirty="0" smtClean="0">
                <a:latin typeface="+mj-lt"/>
              </a:rPr>
              <a:t>Beach Clean Up, mangrove planting, coral reefs rehabilitation, promote marine debris management, scientific focus discussion, ceremonial, on June 6</a:t>
            </a:r>
            <a:r>
              <a:rPr lang="en-GB" sz="2200" baseline="30000" dirty="0" smtClean="0">
                <a:latin typeface="+mj-lt"/>
              </a:rPr>
              <a:t>th</a:t>
            </a:r>
            <a:r>
              <a:rPr lang="en-GB" sz="2200" dirty="0" smtClean="0">
                <a:latin typeface="+mj-lt"/>
              </a:rPr>
              <a:t> – 11</a:t>
            </a:r>
            <a:r>
              <a:rPr lang="en-GB" sz="2200" baseline="30000" dirty="0" smtClean="0">
                <a:latin typeface="+mj-lt"/>
              </a:rPr>
              <a:t>th</a:t>
            </a:r>
            <a:r>
              <a:rPr lang="en-GB" sz="2200" dirty="0" smtClean="0">
                <a:latin typeface="+mj-lt"/>
              </a:rPr>
              <a:t> 2016 lead by NCC CTI-CFF Indonesia </a:t>
            </a:r>
            <a:r>
              <a:rPr lang="en-GB" sz="2200" dirty="0" smtClean="0">
                <a:latin typeface="+mj-lt"/>
              </a:rPr>
              <a:t>Turning </a:t>
            </a:r>
            <a:r>
              <a:rPr lang="en-GB" sz="2200" dirty="0" smtClean="0">
                <a:latin typeface="+mj-lt"/>
              </a:rPr>
              <a:t>Trash into Art to Inspire Ocean Conservation, on June 11</a:t>
            </a:r>
            <a:r>
              <a:rPr lang="en-GB" sz="2200" baseline="30000" dirty="0" smtClean="0">
                <a:latin typeface="+mj-lt"/>
              </a:rPr>
              <a:t>th</a:t>
            </a:r>
            <a:r>
              <a:rPr lang="en-GB" sz="2200" dirty="0" smtClean="0">
                <a:latin typeface="+mj-lt"/>
              </a:rPr>
              <a:t>, 2016 lead by CTC</a:t>
            </a:r>
            <a:endParaRPr lang="en-US" sz="2200" dirty="0" smtClean="0">
              <a:latin typeface="+mj-lt"/>
            </a:endParaRPr>
          </a:p>
          <a:p>
            <a:pPr algn="just">
              <a:lnSpc>
                <a:spcPct val="110000"/>
              </a:lnSpc>
            </a:pPr>
            <a:r>
              <a:rPr lang="en-GB" sz="2200" dirty="0" err="1" smtClean="0">
                <a:latin typeface="+mj-lt"/>
              </a:rPr>
              <a:t>Sanur’s</a:t>
            </a:r>
            <a:r>
              <a:rPr lang="en-GB" sz="2200" dirty="0" smtClean="0">
                <a:latin typeface="+mj-lt"/>
              </a:rPr>
              <a:t> Coral Reefs get a Boost from Adopt-A-Coral Activity and Underwater Clean Up Dive, on June 15</a:t>
            </a:r>
            <a:r>
              <a:rPr lang="en-GB" sz="2200" baseline="30000" dirty="0" smtClean="0">
                <a:latin typeface="+mj-lt"/>
              </a:rPr>
              <a:t>th</a:t>
            </a:r>
            <a:r>
              <a:rPr lang="en-GB" sz="2200" dirty="0" smtClean="0">
                <a:latin typeface="+mj-lt"/>
              </a:rPr>
              <a:t>, 2016 by CTC</a:t>
            </a:r>
            <a:endParaRPr lang="en-US" sz="2200" dirty="0" smtClean="0">
              <a:latin typeface="+mj-lt"/>
            </a:endParaRPr>
          </a:p>
          <a:p>
            <a:pPr algn="just">
              <a:lnSpc>
                <a:spcPct val="110000"/>
              </a:lnSpc>
            </a:pPr>
            <a:r>
              <a:rPr lang="en-GB" sz="2200" dirty="0" smtClean="0">
                <a:latin typeface="+mj-lt"/>
              </a:rPr>
              <a:t>Beach Clean Up, seminar on mangrove, mangrove planting, in June 2016, lead by WWF</a:t>
            </a:r>
            <a:endParaRPr lang="en-US" sz="2200" dirty="0" smtClean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en-US" sz="2200" dirty="0">
              <a:latin typeface="+mj-lt"/>
            </a:endParaRPr>
          </a:p>
        </p:txBody>
      </p:sp>
      <p:sp>
        <p:nvSpPr>
          <p:cNvPr id="7" name="Shape 135"/>
          <p:cNvSpPr/>
          <p:nvPr/>
        </p:nvSpPr>
        <p:spPr>
          <a:xfrm>
            <a:off x="0" y="392645"/>
            <a:ext cx="12195655" cy="1046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pPr algn="ctr"/>
            <a:r>
              <a:rPr lang="en-US" sz="3600" b="1" dirty="0" smtClean="0">
                <a:latin typeface="+mj-lt"/>
              </a:rPr>
              <a:t>CELEBRATING CORAL TRIANGLE DAY 2016</a:t>
            </a:r>
          </a:p>
          <a:p>
            <a:pPr algn="ctr"/>
            <a:r>
              <a:rPr lang="en-US" sz="3600" b="1" dirty="0" smtClean="0">
                <a:latin typeface="+mj-lt"/>
              </a:rPr>
              <a:t>“</a:t>
            </a:r>
            <a:r>
              <a:rPr lang="en-US" sz="3600" b="1" i="1" dirty="0" smtClean="0">
                <a:latin typeface="+mj-lt"/>
              </a:rPr>
              <a:t>Save Coral Reefs, Stop Plastic Pollution</a:t>
            </a:r>
            <a:r>
              <a:rPr lang="en-US" sz="3600" b="1" dirty="0" smtClean="0">
                <a:latin typeface="+mj-lt"/>
              </a:rPr>
              <a:t>”</a:t>
            </a:r>
            <a:endParaRPr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12774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419870" y="529558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sz="2800" b="1" dirty="0">
                <a:latin typeface="+mj-lt"/>
              </a:rPr>
              <a:t>Progress Towards NPOA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873" y="1633818"/>
            <a:ext cx="4682213" cy="646329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+mj-lt"/>
              </a:rPr>
              <a:t>Goal </a:t>
            </a:r>
            <a:r>
              <a:rPr lang="en-US" b="1" dirty="0">
                <a:solidFill>
                  <a:srgbClr val="FFFF00"/>
                </a:solidFill>
                <a:latin typeface="+mj-lt"/>
              </a:rPr>
              <a:t>1: Priority Seascapes Designated and Effectively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Managed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1944" y="726633"/>
            <a:ext cx="6550811" cy="2308322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National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Marine Spatial Planning 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01625"/>
            <a:r>
              <a:rPr lang="en-US" dirty="0" smtClean="0">
                <a:solidFill>
                  <a:schemeClr val="tx1"/>
                </a:solidFill>
                <a:latin typeface="+mj-lt"/>
              </a:rPr>
              <a:t>will be finalized and enacted by Dec 2016 </a:t>
            </a:r>
          </a:p>
          <a:p>
            <a:pPr marL="301625" indent="-301625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Provincial Technical Guideline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01625"/>
            <a:r>
              <a:rPr lang="en-US" dirty="0" smtClean="0">
                <a:solidFill>
                  <a:schemeClr val="tx1"/>
                </a:solidFill>
                <a:latin typeface="+mj-lt"/>
              </a:rPr>
              <a:t>Coastal And Small Island Zoning Plan have been enacted through Ministerial Decree No. 23/2016 (Aug 2016) </a:t>
            </a:r>
          </a:p>
          <a:p>
            <a:pPr marL="301625" indent="-285750"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Provincial Working Group: </a:t>
            </a:r>
          </a:p>
          <a:p>
            <a:pPr marL="301625"/>
            <a:r>
              <a:rPr lang="en-US" dirty="0" smtClean="0">
                <a:solidFill>
                  <a:schemeClr val="tx1"/>
                </a:solidFill>
                <a:latin typeface="+mj-lt"/>
              </a:rPr>
              <a:t>34 Provincial Coastal And Small Island Zoning Plan have been established by Governor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872" y="2450498"/>
            <a:ext cx="4682213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Goal 2: Ecosystem approach to management of fisheries and other marine resources is fully applied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871" y="353868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>
                <a:latin typeface="+mj-lt"/>
              </a:rPr>
              <a:t>Goal 3: Marine Protected Areas (MPAs) established and effectively managed</a:t>
            </a:r>
            <a:endParaRPr lang="en-US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870" y="4349877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4: Climate Change Adaptation Measures Achieved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870" y="5022568"/>
            <a:ext cx="4682213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 sz="1800"/>
            </a:pPr>
            <a:r>
              <a:rPr lang="en-US" b="1" dirty="0">
                <a:latin typeface="+mj-lt"/>
              </a:rPr>
              <a:t>Goal 5:Threatened Species Status Improving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21945" y="3611643"/>
            <a:ext cx="6550811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301625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Lack of data, manpower and expertise</a:t>
            </a:r>
          </a:p>
          <a:p>
            <a:pPr marL="301625" indent="-285750">
              <a:buFont typeface="Arial" charset="0"/>
              <a:buChar char="•"/>
            </a:pPr>
            <a:r>
              <a:rPr lang="en-US" dirty="0">
                <a:latin typeface="+mj-lt"/>
              </a:rPr>
              <a:t>New regulation on local government </a:t>
            </a:r>
            <a:r>
              <a:rPr lang="en-US" dirty="0" smtClean="0">
                <a:latin typeface="+mj-lt"/>
              </a:rPr>
              <a:t>authority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1946" y="4697728"/>
            <a:ext cx="6550811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Data &amp; information and public engagement play important role on the development of seascape management plan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21951" y="5792709"/>
            <a:ext cx="6550811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Socialize National Marine Spatial Planning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Finalize and Enact </a:t>
            </a:r>
            <a:r>
              <a:rPr lang="en-US" dirty="0">
                <a:solidFill>
                  <a:schemeClr val="tx1"/>
                </a:solidFill>
              </a:rPr>
              <a:t>34 Provincial Coastal And Small Island Zoning Plan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21953" y="224588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ACHIEVEMENT (INDONESIA CONTRIBUTION)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1945" y="3239331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CHALLENGES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1949" y="4321105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LESSON LEARNED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1946" y="5466081"/>
            <a:ext cx="655081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j-lt"/>
                <a:ea typeface="+mn-ea"/>
                <a:cs typeface="+mn-cs"/>
                <a:sym typeface="Calibri"/>
              </a:rPr>
              <a:t>NEXT STEP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5358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1447</Words>
  <Application>Microsoft Macintosh PowerPoint</Application>
  <PresentationFormat>Custom</PresentationFormat>
  <Paragraphs>229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  <vt:lpstr>ANNEX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</dc:creator>
  <cp:lastModifiedBy>user user</cp:lastModifiedBy>
  <cp:revision>203</cp:revision>
  <cp:lastPrinted>2016-10-24T02:54:55Z</cp:lastPrinted>
  <dcterms:modified xsi:type="dcterms:W3CDTF">2016-11-01T02:39:55Z</dcterms:modified>
</cp:coreProperties>
</file>