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3" r:id="rId2"/>
    <p:sldId id="257" r:id="rId3"/>
    <p:sldId id="264" r:id="rId4"/>
    <p:sldId id="265" r:id="rId5"/>
    <p:sldId id="266" r:id="rId6"/>
    <p:sldId id="267" r:id="rId7"/>
    <p:sldId id="268" r:id="rId8"/>
    <p:sldId id="25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3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792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7C5814-5BC8-D74C-89B7-75FDA0B43C47}" type="doc">
      <dgm:prSet loTypeId="urn:microsoft.com/office/officeart/2008/layout/VerticalCurvedList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827F1F5C-89F1-4245-8EF6-762BA9392A30}">
      <dgm:prSet phldrT="[Text]"/>
      <dgm:spPr/>
      <dgm:t>
        <a:bodyPr/>
        <a:lstStyle/>
        <a:p>
          <a:r>
            <a:rPr lang="en-GB" dirty="0"/>
            <a:t> Develop the concept of CTI-CFF PPP on Sustainable Fisheries Management particularly to elaborate the needs from member countries.</a:t>
          </a:r>
        </a:p>
      </dgm:t>
    </dgm:pt>
    <dgm:pt modelId="{D2ECED7B-7881-7141-9548-535D1FBD3C87}" type="parTrans" cxnId="{3766DE87-A260-3944-9295-AFCFC02FB8A5}">
      <dgm:prSet/>
      <dgm:spPr/>
      <dgm:t>
        <a:bodyPr/>
        <a:lstStyle/>
        <a:p>
          <a:endParaRPr lang="en-GB"/>
        </a:p>
      </dgm:t>
    </dgm:pt>
    <dgm:pt modelId="{BC5B4C61-DD1A-324A-B943-A1A9CD255FD1}" type="sibTrans" cxnId="{3766DE87-A260-3944-9295-AFCFC02FB8A5}">
      <dgm:prSet/>
      <dgm:spPr/>
      <dgm:t>
        <a:bodyPr/>
        <a:lstStyle/>
        <a:p>
          <a:endParaRPr lang="en-GB"/>
        </a:p>
      </dgm:t>
    </dgm:pt>
    <dgm:pt modelId="{F32C69D3-24DA-884C-8076-2FAB1EFD2161}">
      <dgm:prSet phldrT="[Text]"/>
      <dgm:spPr/>
      <dgm:t>
        <a:bodyPr/>
        <a:lstStyle/>
        <a:p>
          <a:r>
            <a:rPr lang="en-GB" dirty="0"/>
            <a:t>Become countries Focal Point for the preparation towards the CTI-CFF PPP on Sustainable Fisheries Management, Bali 2019.</a:t>
          </a:r>
        </a:p>
      </dgm:t>
    </dgm:pt>
    <dgm:pt modelId="{CD478EC6-0506-4E45-AC1C-355279500D1F}" type="parTrans" cxnId="{BFE2C7DF-FB48-624D-880A-67F4CE4DA58D}">
      <dgm:prSet/>
      <dgm:spPr/>
      <dgm:t>
        <a:bodyPr/>
        <a:lstStyle/>
        <a:p>
          <a:endParaRPr lang="en-GB"/>
        </a:p>
      </dgm:t>
    </dgm:pt>
    <dgm:pt modelId="{96FD76B5-8F7E-7F40-A441-7DD5278D16E9}" type="sibTrans" cxnId="{BFE2C7DF-FB48-624D-880A-67F4CE4DA58D}">
      <dgm:prSet/>
      <dgm:spPr/>
      <dgm:t>
        <a:bodyPr/>
        <a:lstStyle/>
        <a:p>
          <a:endParaRPr lang="en-GB"/>
        </a:p>
      </dgm:t>
    </dgm:pt>
    <dgm:pt modelId="{878D5088-4A93-D44F-8BE9-04893C58B365}" type="pres">
      <dgm:prSet presAssocID="{337C5814-5BC8-D74C-89B7-75FDA0B43C47}" presName="Name0" presStyleCnt="0">
        <dgm:presLayoutVars>
          <dgm:chMax val="7"/>
          <dgm:chPref val="7"/>
          <dgm:dir/>
        </dgm:presLayoutVars>
      </dgm:prSet>
      <dgm:spPr/>
    </dgm:pt>
    <dgm:pt modelId="{BD99F562-60E2-514B-9525-DE10CD7DA041}" type="pres">
      <dgm:prSet presAssocID="{337C5814-5BC8-D74C-89B7-75FDA0B43C47}" presName="Name1" presStyleCnt="0"/>
      <dgm:spPr/>
    </dgm:pt>
    <dgm:pt modelId="{7CF2E01B-B925-F74D-8A1F-E536DF3883A0}" type="pres">
      <dgm:prSet presAssocID="{337C5814-5BC8-D74C-89B7-75FDA0B43C47}" presName="cycle" presStyleCnt="0"/>
      <dgm:spPr/>
    </dgm:pt>
    <dgm:pt modelId="{7814B3D7-DBAD-234E-BC02-0BF3FF5895A2}" type="pres">
      <dgm:prSet presAssocID="{337C5814-5BC8-D74C-89B7-75FDA0B43C47}" presName="srcNode" presStyleLbl="node1" presStyleIdx="0" presStyleCnt="2"/>
      <dgm:spPr/>
    </dgm:pt>
    <dgm:pt modelId="{CC272B42-A910-ED45-B8EE-B1EB40CFA151}" type="pres">
      <dgm:prSet presAssocID="{337C5814-5BC8-D74C-89B7-75FDA0B43C47}" presName="conn" presStyleLbl="parChTrans1D2" presStyleIdx="0" presStyleCnt="1"/>
      <dgm:spPr/>
    </dgm:pt>
    <dgm:pt modelId="{420D4246-3DB4-E94F-9FF3-E31441D58C0F}" type="pres">
      <dgm:prSet presAssocID="{337C5814-5BC8-D74C-89B7-75FDA0B43C47}" presName="extraNode" presStyleLbl="node1" presStyleIdx="0" presStyleCnt="2"/>
      <dgm:spPr/>
    </dgm:pt>
    <dgm:pt modelId="{95ACD55D-BFFC-F64D-8EB0-504024C118D2}" type="pres">
      <dgm:prSet presAssocID="{337C5814-5BC8-D74C-89B7-75FDA0B43C47}" presName="dstNode" presStyleLbl="node1" presStyleIdx="0" presStyleCnt="2"/>
      <dgm:spPr/>
    </dgm:pt>
    <dgm:pt modelId="{5A706CD3-F8EA-2340-A853-781197F05E53}" type="pres">
      <dgm:prSet presAssocID="{827F1F5C-89F1-4245-8EF6-762BA9392A30}" presName="text_1" presStyleLbl="node1" presStyleIdx="0" presStyleCnt="2">
        <dgm:presLayoutVars>
          <dgm:bulletEnabled val="1"/>
        </dgm:presLayoutVars>
      </dgm:prSet>
      <dgm:spPr/>
    </dgm:pt>
    <dgm:pt modelId="{18BE1D66-9D49-DA48-9735-B0B68A102C43}" type="pres">
      <dgm:prSet presAssocID="{827F1F5C-89F1-4245-8EF6-762BA9392A30}" presName="accent_1" presStyleCnt="0"/>
      <dgm:spPr/>
    </dgm:pt>
    <dgm:pt modelId="{3C76C3FF-84B2-7849-8C68-42CFDFD05F8A}" type="pres">
      <dgm:prSet presAssocID="{827F1F5C-89F1-4245-8EF6-762BA9392A30}" presName="accentRepeatNode" presStyleLbl="solidFgAcc1" presStyleIdx="0" presStyleCnt="2"/>
      <dgm:spPr/>
    </dgm:pt>
    <dgm:pt modelId="{9FC062FD-4D85-D947-806F-CA793D238851}" type="pres">
      <dgm:prSet presAssocID="{F32C69D3-24DA-884C-8076-2FAB1EFD2161}" presName="text_2" presStyleLbl="node1" presStyleIdx="1" presStyleCnt="2">
        <dgm:presLayoutVars>
          <dgm:bulletEnabled val="1"/>
        </dgm:presLayoutVars>
      </dgm:prSet>
      <dgm:spPr/>
    </dgm:pt>
    <dgm:pt modelId="{AB1FB7EA-125C-EF49-9491-7C1827D285FE}" type="pres">
      <dgm:prSet presAssocID="{F32C69D3-24DA-884C-8076-2FAB1EFD2161}" presName="accent_2" presStyleCnt="0"/>
      <dgm:spPr/>
    </dgm:pt>
    <dgm:pt modelId="{6C288A45-F599-914E-A3A3-D839D6D35C3E}" type="pres">
      <dgm:prSet presAssocID="{F32C69D3-24DA-884C-8076-2FAB1EFD2161}" presName="accentRepeatNode" presStyleLbl="solidFgAcc1" presStyleIdx="1" presStyleCnt="2"/>
      <dgm:spPr/>
    </dgm:pt>
  </dgm:ptLst>
  <dgm:cxnLst>
    <dgm:cxn modelId="{7AC90910-F6BA-224C-9131-D40AA9E02B6F}" type="presOf" srcId="{337C5814-5BC8-D74C-89B7-75FDA0B43C47}" destId="{878D5088-4A93-D44F-8BE9-04893C58B365}" srcOrd="0" destOrd="0" presId="urn:microsoft.com/office/officeart/2008/layout/VerticalCurvedList"/>
    <dgm:cxn modelId="{566F4E37-7C0D-7A49-9609-EE87DF38D437}" type="presOf" srcId="{BC5B4C61-DD1A-324A-B943-A1A9CD255FD1}" destId="{CC272B42-A910-ED45-B8EE-B1EB40CFA151}" srcOrd="0" destOrd="0" presId="urn:microsoft.com/office/officeart/2008/layout/VerticalCurvedList"/>
    <dgm:cxn modelId="{3C99DF68-C5DE-234C-8B0F-7F7EBF6116C8}" type="presOf" srcId="{F32C69D3-24DA-884C-8076-2FAB1EFD2161}" destId="{9FC062FD-4D85-D947-806F-CA793D238851}" srcOrd="0" destOrd="0" presId="urn:microsoft.com/office/officeart/2008/layout/VerticalCurvedList"/>
    <dgm:cxn modelId="{3766DE87-A260-3944-9295-AFCFC02FB8A5}" srcId="{337C5814-5BC8-D74C-89B7-75FDA0B43C47}" destId="{827F1F5C-89F1-4245-8EF6-762BA9392A30}" srcOrd="0" destOrd="0" parTransId="{D2ECED7B-7881-7141-9548-535D1FBD3C87}" sibTransId="{BC5B4C61-DD1A-324A-B943-A1A9CD255FD1}"/>
    <dgm:cxn modelId="{AAA7F9DA-54EA-E146-A778-E7784C22069B}" type="presOf" srcId="{827F1F5C-89F1-4245-8EF6-762BA9392A30}" destId="{5A706CD3-F8EA-2340-A853-781197F05E53}" srcOrd="0" destOrd="0" presId="urn:microsoft.com/office/officeart/2008/layout/VerticalCurvedList"/>
    <dgm:cxn modelId="{BFE2C7DF-FB48-624D-880A-67F4CE4DA58D}" srcId="{337C5814-5BC8-D74C-89B7-75FDA0B43C47}" destId="{F32C69D3-24DA-884C-8076-2FAB1EFD2161}" srcOrd="1" destOrd="0" parTransId="{CD478EC6-0506-4E45-AC1C-355279500D1F}" sibTransId="{96FD76B5-8F7E-7F40-A441-7DD5278D16E9}"/>
    <dgm:cxn modelId="{A383A3AE-3EA2-4247-B0FE-A5CA6BB5AD19}" type="presParOf" srcId="{878D5088-4A93-D44F-8BE9-04893C58B365}" destId="{BD99F562-60E2-514B-9525-DE10CD7DA041}" srcOrd="0" destOrd="0" presId="urn:microsoft.com/office/officeart/2008/layout/VerticalCurvedList"/>
    <dgm:cxn modelId="{07973CC1-BE10-7E41-84AD-D6F9801E35F3}" type="presParOf" srcId="{BD99F562-60E2-514B-9525-DE10CD7DA041}" destId="{7CF2E01B-B925-F74D-8A1F-E536DF3883A0}" srcOrd="0" destOrd="0" presId="urn:microsoft.com/office/officeart/2008/layout/VerticalCurvedList"/>
    <dgm:cxn modelId="{3065FBF8-DF91-B842-86FE-FD261AE97BB1}" type="presParOf" srcId="{7CF2E01B-B925-F74D-8A1F-E536DF3883A0}" destId="{7814B3D7-DBAD-234E-BC02-0BF3FF5895A2}" srcOrd="0" destOrd="0" presId="urn:microsoft.com/office/officeart/2008/layout/VerticalCurvedList"/>
    <dgm:cxn modelId="{87881BF3-32F1-7D46-8DC7-0A29240A0018}" type="presParOf" srcId="{7CF2E01B-B925-F74D-8A1F-E536DF3883A0}" destId="{CC272B42-A910-ED45-B8EE-B1EB40CFA151}" srcOrd="1" destOrd="0" presId="urn:microsoft.com/office/officeart/2008/layout/VerticalCurvedList"/>
    <dgm:cxn modelId="{18D1582A-3DBD-5747-BBC0-4538A225F985}" type="presParOf" srcId="{7CF2E01B-B925-F74D-8A1F-E536DF3883A0}" destId="{420D4246-3DB4-E94F-9FF3-E31441D58C0F}" srcOrd="2" destOrd="0" presId="urn:microsoft.com/office/officeart/2008/layout/VerticalCurvedList"/>
    <dgm:cxn modelId="{2C6B39A3-14AD-9D4E-BCB5-513976E62ADA}" type="presParOf" srcId="{7CF2E01B-B925-F74D-8A1F-E536DF3883A0}" destId="{95ACD55D-BFFC-F64D-8EB0-504024C118D2}" srcOrd="3" destOrd="0" presId="urn:microsoft.com/office/officeart/2008/layout/VerticalCurvedList"/>
    <dgm:cxn modelId="{35D43190-FDA5-E148-BF27-9A979E605DDF}" type="presParOf" srcId="{BD99F562-60E2-514B-9525-DE10CD7DA041}" destId="{5A706CD3-F8EA-2340-A853-781197F05E53}" srcOrd="1" destOrd="0" presId="urn:microsoft.com/office/officeart/2008/layout/VerticalCurvedList"/>
    <dgm:cxn modelId="{4C2BC56F-2099-FC46-A421-06F2E19012F6}" type="presParOf" srcId="{BD99F562-60E2-514B-9525-DE10CD7DA041}" destId="{18BE1D66-9D49-DA48-9735-B0B68A102C43}" srcOrd="2" destOrd="0" presId="urn:microsoft.com/office/officeart/2008/layout/VerticalCurvedList"/>
    <dgm:cxn modelId="{99FEE7DD-035E-3546-AFC7-7DBCC161AD33}" type="presParOf" srcId="{18BE1D66-9D49-DA48-9735-B0B68A102C43}" destId="{3C76C3FF-84B2-7849-8C68-42CFDFD05F8A}" srcOrd="0" destOrd="0" presId="urn:microsoft.com/office/officeart/2008/layout/VerticalCurvedList"/>
    <dgm:cxn modelId="{C6A4F786-7D9F-CC48-B921-834CF9563641}" type="presParOf" srcId="{BD99F562-60E2-514B-9525-DE10CD7DA041}" destId="{9FC062FD-4D85-D947-806F-CA793D238851}" srcOrd="3" destOrd="0" presId="urn:microsoft.com/office/officeart/2008/layout/VerticalCurvedList"/>
    <dgm:cxn modelId="{CF618882-EDA4-8242-885B-8D65E921E0F5}" type="presParOf" srcId="{BD99F562-60E2-514B-9525-DE10CD7DA041}" destId="{AB1FB7EA-125C-EF49-9491-7C1827D285FE}" srcOrd="4" destOrd="0" presId="urn:microsoft.com/office/officeart/2008/layout/VerticalCurvedList"/>
    <dgm:cxn modelId="{6DFBEE3D-2CEC-B845-88F1-493ADEE8937C}" type="presParOf" srcId="{AB1FB7EA-125C-EF49-9491-7C1827D285FE}" destId="{6C288A45-F599-914E-A3A3-D839D6D35C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272B42-A910-ED45-B8EE-B1EB40CFA151}">
      <dsp:nvSpPr>
        <dsp:cNvPr id="0" name=""/>
        <dsp:cNvSpPr/>
      </dsp:nvSpPr>
      <dsp:spPr>
        <a:xfrm>
          <a:off x="-4447989" y="-687129"/>
          <a:ext cx="5337803" cy="5337803"/>
        </a:xfrm>
        <a:prstGeom prst="blockArc">
          <a:avLst>
            <a:gd name="adj1" fmla="val 18900000"/>
            <a:gd name="adj2" fmla="val 2700000"/>
            <a:gd name="adj3" fmla="val 405"/>
          </a:avLst>
        </a:pr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706CD3-F8EA-2340-A853-781197F05E53}">
      <dsp:nvSpPr>
        <dsp:cNvPr id="0" name=""/>
        <dsp:cNvSpPr/>
      </dsp:nvSpPr>
      <dsp:spPr>
        <a:xfrm>
          <a:off x="728598" y="566231"/>
          <a:ext cx="9766093" cy="113230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9876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 Develop the concept of CTI-CFF PPP on Sustainable Fisheries Management particularly to elaborate the needs from member countries.</a:t>
          </a:r>
        </a:p>
      </dsp:txBody>
      <dsp:txXfrm>
        <a:off x="728598" y="566231"/>
        <a:ext cx="9766093" cy="1132305"/>
      </dsp:txXfrm>
    </dsp:sp>
    <dsp:sp modelId="{3C76C3FF-84B2-7849-8C68-42CFDFD05F8A}">
      <dsp:nvSpPr>
        <dsp:cNvPr id="0" name=""/>
        <dsp:cNvSpPr/>
      </dsp:nvSpPr>
      <dsp:spPr>
        <a:xfrm>
          <a:off x="20907" y="424693"/>
          <a:ext cx="1415381" cy="14153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C062FD-4D85-D947-806F-CA793D238851}">
      <dsp:nvSpPr>
        <dsp:cNvPr id="0" name=""/>
        <dsp:cNvSpPr/>
      </dsp:nvSpPr>
      <dsp:spPr>
        <a:xfrm>
          <a:off x="728598" y="2265006"/>
          <a:ext cx="9766093" cy="1132305"/>
        </a:xfrm>
        <a:prstGeom prst="rect">
          <a:avLst/>
        </a:prstGeom>
        <a:gradFill rotWithShape="0">
          <a:gsLst>
            <a:gs pos="0">
              <a:schemeClr val="accent5">
                <a:hueOff val="-3039673"/>
                <a:satOff val="3213"/>
                <a:lumOff val="-58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039673"/>
                <a:satOff val="3213"/>
                <a:lumOff val="-58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039673"/>
                <a:satOff val="3213"/>
                <a:lumOff val="-58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9876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Become countries Focal Point for the preparation towards the CTI-CFF PPP on Sustainable Fisheries Management, Bali 2019.</a:t>
          </a:r>
        </a:p>
      </dsp:txBody>
      <dsp:txXfrm>
        <a:off x="728598" y="2265006"/>
        <a:ext cx="9766093" cy="1132305"/>
      </dsp:txXfrm>
    </dsp:sp>
    <dsp:sp modelId="{6C288A45-F599-914E-A3A3-D839D6D35C3E}">
      <dsp:nvSpPr>
        <dsp:cNvPr id="0" name=""/>
        <dsp:cNvSpPr/>
      </dsp:nvSpPr>
      <dsp:spPr>
        <a:xfrm>
          <a:off x="20907" y="2123468"/>
          <a:ext cx="1415381" cy="14153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039673"/>
              <a:satOff val="3213"/>
              <a:lumOff val="-58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7CBAD5-D7A2-42D3-A48F-05B8B9F05393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1A8D3-73DF-4BE7-8819-B6DFD8D9A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33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5776"/>
            <a:ext cx="12192000" cy="552950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01600" y="820420"/>
            <a:ext cx="11988800" cy="5313680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20845" y="1603235"/>
            <a:ext cx="9144000" cy="686753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Please insert the title of the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3718" y="3753450"/>
            <a:ext cx="9144000" cy="44577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CC9B-885D-4464-84B9-90037CBB3C9E}" type="datetime1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CTI-CFF Public-Private Partnership (PPP) Preparation: Expert Consultation Meeting on PPP Design and Arrangement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54DCD-EF34-40E6-98CF-79685DB5FA9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1493520" y="5217944"/>
            <a:ext cx="9144000" cy="669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err="1"/>
              <a:t>Aryaduta</a:t>
            </a:r>
            <a:r>
              <a:rPr lang="en-US" sz="1600" baseline="0" dirty="0"/>
              <a:t> Hotel</a:t>
            </a:r>
            <a:endParaRPr lang="en-US" sz="1600" dirty="0"/>
          </a:p>
          <a:p>
            <a:pPr algn="ctr"/>
            <a:r>
              <a:rPr lang="en-US" sz="1600" dirty="0"/>
              <a:t>Jakarta, Indonesia</a:t>
            </a:r>
            <a:endParaRPr lang="en-GB" sz="1600" dirty="0"/>
          </a:p>
        </p:txBody>
      </p:sp>
      <p:sp>
        <p:nvSpPr>
          <p:cNvPr id="18" name="Subtitle 2"/>
          <p:cNvSpPr txBox="1">
            <a:spLocks/>
          </p:cNvSpPr>
          <p:nvPr userDrawn="1"/>
        </p:nvSpPr>
        <p:spPr>
          <a:xfrm>
            <a:off x="1420845" y="5852377"/>
            <a:ext cx="9144000" cy="333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4-5</a:t>
            </a:r>
            <a:r>
              <a:rPr lang="en-US" sz="1600" baseline="0" dirty="0"/>
              <a:t> April 2018</a:t>
            </a:r>
            <a:endParaRPr lang="en-GB" sz="1600" dirty="0"/>
          </a:p>
        </p:txBody>
      </p:sp>
      <p:sp>
        <p:nvSpPr>
          <p:cNvPr id="19" name="Subtitle 2"/>
          <p:cNvSpPr txBox="1">
            <a:spLocks/>
          </p:cNvSpPr>
          <p:nvPr userDrawn="1"/>
        </p:nvSpPr>
        <p:spPr>
          <a:xfrm>
            <a:off x="1493520" y="4521193"/>
            <a:ext cx="9144000" cy="422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+mj-lt"/>
              </a:rPr>
              <a:t>CTI-CFF Public Private Partnership</a:t>
            </a:r>
            <a:r>
              <a:rPr lang="en-US" sz="2000" baseline="0" dirty="0">
                <a:latin typeface="+mj-lt"/>
              </a:rPr>
              <a:t> Preparation (PPP)</a:t>
            </a:r>
            <a:endParaRPr lang="en-GB" sz="2000" dirty="0">
              <a:latin typeface="+mj-lt"/>
            </a:endParaRPr>
          </a:p>
        </p:txBody>
      </p:sp>
      <p:sp>
        <p:nvSpPr>
          <p:cNvPr id="20" name="Subtitle 2"/>
          <p:cNvSpPr txBox="1">
            <a:spLocks/>
          </p:cNvSpPr>
          <p:nvPr userDrawn="1"/>
        </p:nvSpPr>
        <p:spPr>
          <a:xfrm>
            <a:off x="1493520" y="4912424"/>
            <a:ext cx="9144000" cy="350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+mj-lt"/>
              </a:rPr>
              <a:t>Expert-Consultation Meeting on</a:t>
            </a:r>
            <a:r>
              <a:rPr lang="en-US" sz="1600" baseline="0" dirty="0">
                <a:latin typeface="+mj-lt"/>
              </a:rPr>
              <a:t> PPP Design and Arrangement</a:t>
            </a:r>
            <a:endParaRPr lang="en-GB" sz="1600" dirty="0">
              <a:latin typeface="+mj-lt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9580880" y="2139492"/>
            <a:ext cx="2606080" cy="413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5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E605-0C41-47AF-9BE8-E0B191AF263A}" type="datetime1">
              <a:rPr lang="en-US" smtClean="0"/>
              <a:t>4/9/2018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CTI-CFF Public-Private Partnership (PPP) Preparation: Expert Consultation Meeting on PPP Design and Arrangement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54DCD-EF34-40E6-98CF-79685DB5FA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00100" y="1643697"/>
            <a:ext cx="10591800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21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116A-7AF7-4F7F-BA1E-43FDC6454BD8}" type="datetime1">
              <a:rPr lang="en-US" smtClean="0"/>
              <a:t>4/9/2018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CTI-CFF Public-Private Partnership (PPP) Preparation: Expert Consultation Meeting on PPP Design and Arrangement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54DCD-EF34-40E6-98CF-79685DB5FA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1725687" y="1577255"/>
            <a:ext cx="9144000" cy="861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>
                <a:latin typeface="+mj-lt"/>
                <a:ea typeface="Calibri" charset="0"/>
                <a:cs typeface="Calibri" charset="0"/>
              </a:rPr>
              <a:t>TERIMA KASIH – MARAMING SALAMAT – TERIMA KASIH – TAGIO TUMAS – OBRIGADO – TANK IU</a:t>
            </a:r>
            <a:endParaRPr lang="en-GB" sz="2800" dirty="0">
              <a:latin typeface="+mj-lt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25687" y="2771140"/>
            <a:ext cx="9144000" cy="2440940"/>
          </a:xfrm>
        </p:spPr>
        <p:txBody>
          <a:bodyPr/>
          <a:lstStyle>
            <a:lvl1pPr marL="0" indent="0" algn="l"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Please add your contacts information here..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7592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07151"/>
            <a:ext cx="12192000" cy="2730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89425"/>
            <a:ext cx="10515600" cy="702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77162"/>
            <a:ext cx="10515600" cy="4640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196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bg1"/>
                </a:solidFill>
              </a:defRPr>
            </a:lvl1pPr>
          </a:lstStyle>
          <a:p>
            <a:fld id="{55E43B02-2253-4454-A7E9-FBBAE1B82EC4}" type="datetime1">
              <a:rPr lang="en-US" smtClean="0"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57855" y="6356350"/>
            <a:ext cx="8679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CTI-CFF Public-Private Partnership (PPP) Preparation: Expert Consultation Meeting on PPP Design and Arrangement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7520" y="6356350"/>
            <a:ext cx="716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0A54DCD-EF34-40E6-98CF-79685DB5FA9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229" y="76199"/>
            <a:ext cx="1844081" cy="5506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0510" y="56068"/>
            <a:ext cx="614044" cy="614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8241" y="102962"/>
            <a:ext cx="515559" cy="515559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7954497" y="114680"/>
            <a:ext cx="0" cy="5030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919" y="155695"/>
            <a:ext cx="1351548" cy="444881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846323" y="-3970"/>
            <a:ext cx="1308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Organize</a:t>
            </a:r>
            <a:r>
              <a:rPr lang="en-GB" sz="1600" baseline="0" dirty="0"/>
              <a:t>d by</a:t>
            </a:r>
            <a:r>
              <a:rPr lang="en-GB" sz="1600" dirty="0"/>
              <a:t>: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7954497" y="13493"/>
            <a:ext cx="1561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Co-organized</a:t>
            </a:r>
            <a:r>
              <a:rPr lang="en-GB" sz="1600" baseline="0" dirty="0"/>
              <a:t> by</a:t>
            </a:r>
            <a:r>
              <a:rPr lang="en-GB" sz="1600" dirty="0"/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77" y="31960"/>
            <a:ext cx="1557893" cy="657465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3797935" y="102962"/>
            <a:ext cx="0" cy="5030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3897387" y="0"/>
            <a:ext cx="1348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aseline="0" dirty="0"/>
              <a:t>Supported by</a:t>
            </a:r>
            <a:r>
              <a:rPr lang="en-GB" sz="16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5097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8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3718" y="1058780"/>
            <a:ext cx="9144000" cy="1708483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Propose to Establish a Quasi Task Force for Preparing the CTI-CFF PPP Event in 2019 on Sustainable Fisheries Management and Next Step</a:t>
            </a:r>
            <a:endParaRPr lang="en-GB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/>
              <a:t>Presented by CTI-CFF Regional Secretariat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CC9B-885D-4464-84B9-90037CBB3C9E}" type="datetime1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CTI-CFF Public-Private Partnership (PPP) Preparation: Expert Consultation Meeting on PPP Design and Arrangement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54DCD-EF34-40E6-98CF-79685DB5FA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2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E605-0C41-47AF-9BE8-E0B191AF263A}" type="datetime1">
              <a:rPr lang="en-US" smtClean="0"/>
              <a:t>4/9/2018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CTI-CFF Public-Private Partnership (PPP) Preparation: Expert Consultation Meeting on PPP Design and Arrangement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54DCD-EF34-40E6-98CF-79685DB5FA9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en-GB" dirty="0"/>
              <a:t>Background</a:t>
            </a:r>
          </a:p>
          <a:p>
            <a:pPr marL="457200" indent="-457200">
              <a:buFont typeface="+mj-lt"/>
              <a:buAutoNum type="alphaUcPeriod"/>
            </a:pPr>
            <a:r>
              <a:rPr lang="en-GB" dirty="0"/>
              <a:t>Objective</a:t>
            </a:r>
          </a:p>
          <a:p>
            <a:pPr marL="457200" indent="-457200">
              <a:buFont typeface="+mj-lt"/>
              <a:buAutoNum type="alphaUcPeriod"/>
            </a:pPr>
            <a:r>
              <a:rPr lang="en-GB" dirty="0"/>
              <a:t>Membership</a:t>
            </a:r>
          </a:p>
          <a:p>
            <a:pPr marL="457200" indent="-457200">
              <a:buFont typeface="+mj-lt"/>
              <a:buAutoNum type="alphaUcPeriod"/>
            </a:pPr>
            <a:r>
              <a:rPr lang="en-GB" dirty="0"/>
              <a:t>Roles</a:t>
            </a:r>
          </a:p>
          <a:p>
            <a:pPr marL="457200" indent="-457200">
              <a:buFont typeface="+mj-lt"/>
              <a:buAutoNum type="alphaUcPeriod"/>
            </a:pPr>
            <a:r>
              <a:rPr lang="en-GB" dirty="0"/>
              <a:t>Potential Task Force Members</a:t>
            </a:r>
          </a:p>
        </p:txBody>
      </p:sp>
    </p:spTree>
    <p:extLst>
      <p:ext uri="{BB962C8B-B14F-4D97-AF65-F5344CB8AC3E}">
        <p14:creationId xmlns:p14="http://schemas.microsoft.com/office/powerpoint/2010/main" val="4263986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89906"/>
            <a:ext cx="10515600" cy="513732"/>
          </a:xfrm>
          <a:solidFill>
            <a:schemeClr val="bg2">
              <a:lumMod val="75000"/>
            </a:schemeClr>
          </a:solidFill>
        </p:spPr>
        <p:txBody>
          <a:bodyPr anchor="t">
            <a:normAutofit fontScale="90000"/>
          </a:bodyPr>
          <a:lstStyle/>
          <a:p>
            <a:pPr algn="ctr"/>
            <a:r>
              <a:rPr lang="en-GB" dirty="0"/>
              <a:t>A. BACKGROUND</a:t>
            </a:r>
            <a:br>
              <a:rPr lang="en-GB" dirty="0"/>
            </a:b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E605-0C41-47AF-9BE8-E0B191AF263A}" type="datetime1">
              <a:rPr lang="en-US" smtClean="0"/>
              <a:t>4/9/2018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CTI-CFF Public-Private Partnership (PPP) Preparation: Expert Consultation Meeting on PPP Design and Arrangement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54DCD-EF34-40E6-98CF-79685DB5FA9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1614002"/>
            <a:ext cx="1051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2000" dirty="0"/>
              <a:t>CTI-CFF/USAID Public Private Partnership (PPP) on Sustainable Fisheries Management is a pivotal activity to bridge sustainable fisheries management with the economic value added through the public and private sector.</a:t>
            </a:r>
          </a:p>
          <a:p>
            <a:pPr marL="285750" indent="-285750">
              <a:buFont typeface="Arial" charset="0"/>
              <a:buChar char="•"/>
            </a:pPr>
            <a:endParaRPr lang="en-GB" sz="2000" dirty="0"/>
          </a:p>
          <a:p>
            <a:pPr marL="285750" indent="-285750">
              <a:buFont typeface="Arial" charset="0"/>
              <a:buChar char="•"/>
            </a:pPr>
            <a:r>
              <a:rPr lang="en-GB" sz="2000" dirty="0"/>
              <a:t>The CTI-CFF PPP Task Force is a motor towards the success of upcoming PPP in Bali, 2019.</a:t>
            </a:r>
            <a:endParaRPr lang="en-US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684572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89906"/>
            <a:ext cx="10515600" cy="513732"/>
          </a:xfrm>
          <a:solidFill>
            <a:schemeClr val="bg2">
              <a:lumMod val="75000"/>
            </a:schemeClr>
          </a:solidFill>
        </p:spPr>
        <p:txBody>
          <a:bodyPr anchor="t">
            <a:normAutofit fontScale="90000"/>
          </a:bodyPr>
          <a:lstStyle/>
          <a:p>
            <a:pPr algn="ctr"/>
            <a:r>
              <a:rPr lang="en-GB" dirty="0"/>
              <a:t>B. OBJECTIVE</a:t>
            </a:r>
            <a:br>
              <a:rPr lang="en-GB" dirty="0"/>
            </a:b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E605-0C41-47AF-9BE8-E0B191AF263A}" type="datetime1">
              <a:rPr lang="en-US" smtClean="0"/>
              <a:t>4/9/2018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CTI-CFF Public-Private Partnership (PPP) Preparation: Expert Consultation Meeting on PPP Design and Arrangement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54DCD-EF34-40E6-98CF-79685DB5FA9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1587440"/>
            <a:ext cx="10157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establishment of the PPP Task Force aims to:</a:t>
            </a:r>
            <a:endParaRPr lang="en-US" sz="2400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165922264"/>
              </p:ext>
            </p:extLst>
          </p:nvPr>
        </p:nvGraphicFramePr>
        <p:xfrm>
          <a:off x="838200" y="1969129"/>
          <a:ext cx="10515600" cy="3963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3719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89906"/>
            <a:ext cx="10515600" cy="513732"/>
          </a:xfrm>
          <a:solidFill>
            <a:schemeClr val="bg2">
              <a:lumMod val="75000"/>
            </a:schemeClr>
          </a:solidFill>
        </p:spPr>
        <p:txBody>
          <a:bodyPr anchor="t">
            <a:normAutofit fontScale="90000"/>
          </a:bodyPr>
          <a:lstStyle/>
          <a:p>
            <a:pPr lvl="0" algn="ctr"/>
            <a:r>
              <a:rPr lang="en-GB" sz="3100" dirty="0"/>
              <a:t>C. </a:t>
            </a:r>
            <a:r>
              <a:rPr lang="en-GB" sz="3100" b="1" dirty="0"/>
              <a:t>MEMBERSHIP</a:t>
            </a:r>
            <a:br>
              <a:rPr lang="en-US" b="1" dirty="0"/>
            </a:b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E605-0C41-47AF-9BE8-E0B191AF263A}" type="datetime1">
              <a:rPr lang="en-US" smtClean="0"/>
              <a:t>4/9/2018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CTI-CFF Public-Private Partnership (PPP) Preparation: Expert Consultation Meeting on PPP Design and Arrangement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54DCD-EF34-40E6-98CF-79685DB5FA9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1614002"/>
            <a:ext cx="10515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CTI-CFF PPP Task Force consists of: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pPr algn="ctr"/>
            <a:r>
              <a:rPr lang="en-GB" sz="2800" dirty="0"/>
              <a:t>National PPP experts (</a:t>
            </a:r>
            <a:r>
              <a:rPr lang="en-GB" sz="2800" b="1" dirty="0">
                <a:solidFill>
                  <a:srgbClr val="00B0F0"/>
                </a:solidFill>
              </a:rPr>
              <a:t>two representatives for each country</a:t>
            </a:r>
            <a:r>
              <a:rPr lang="en-GB" sz="2800" dirty="0"/>
              <a:t>) who familiar with PPP design and arrangement</a:t>
            </a:r>
            <a:endParaRPr lang="en-US" sz="2800" dirty="0"/>
          </a:p>
          <a:p>
            <a:r>
              <a:rPr lang="en-GB" sz="2800" dirty="0"/>
              <a:t> </a:t>
            </a:r>
            <a:endParaRPr lang="en-US" sz="2800" dirty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817713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89906"/>
            <a:ext cx="10515600" cy="513732"/>
          </a:xfrm>
          <a:solidFill>
            <a:schemeClr val="bg2">
              <a:lumMod val="75000"/>
            </a:schemeClr>
          </a:solidFill>
        </p:spPr>
        <p:txBody>
          <a:bodyPr anchor="t">
            <a:normAutofit fontScale="90000"/>
          </a:bodyPr>
          <a:lstStyle/>
          <a:p>
            <a:pPr algn="ctr"/>
            <a:r>
              <a:rPr lang="en-GB" sz="3100" dirty="0"/>
              <a:t>D. </a:t>
            </a:r>
            <a:r>
              <a:rPr lang="en-GB" sz="3200" b="1" dirty="0"/>
              <a:t>ROLES</a:t>
            </a:r>
            <a:br>
              <a:rPr lang="en-US" sz="3200" b="1" dirty="0"/>
            </a:b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E605-0C41-47AF-9BE8-E0B191AF263A}" type="datetime1">
              <a:rPr lang="en-US" smtClean="0"/>
              <a:t>4/9/2018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CTI-CFF Public-Private Partnership (PPP) Preparation: Expert Consultation Meeting on PPP Design and Arrangement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54DCD-EF34-40E6-98CF-79685DB5FA9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1297853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role of the CTI-CFF PPP Task Force is to voluntarily assist Regional Secretariat of CTI-CFF to prepare the next-year USAID/CTI-CFF PPP Event in Bali-Indonesia, which can include: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27" y="2537935"/>
            <a:ext cx="2589976" cy="16187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8200" y="4298788"/>
            <a:ext cx="3841629" cy="20313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lvl="0" indent="-285750">
              <a:buFont typeface="Arial" charset="0"/>
              <a:buChar char="•"/>
            </a:pPr>
            <a:r>
              <a:rPr lang="en-US" dirty="0"/>
              <a:t>Identifying potential countries PPP areas in fisheries sectors (particularly CDT/FIS) that can be exercised for the next USAID/CTI PPP event,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share the identified PPP proposals with potential private sectors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60834" y="4298788"/>
            <a:ext cx="3526625" cy="92333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lvl="0"/>
            <a:r>
              <a:rPr lang="en-US" dirty="0"/>
              <a:t>Assisting Regional Secretariat to </a:t>
            </a:r>
          </a:p>
          <a:p>
            <a:r>
              <a:rPr lang="en-US" dirty="0"/>
              <a:t>identify and possibly invite potential private sectors </a:t>
            </a:r>
            <a:endParaRPr lang="en-US" dirty="0"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68465" y="4299855"/>
            <a:ext cx="2385335" cy="175432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following up countries Representative and PPP identified proposal to be brought to  the next USAID/CTI-CFF PPP, Bali 2019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465" y="2223534"/>
            <a:ext cx="2027195" cy="20271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705" y="2549321"/>
            <a:ext cx="2438881" cy="162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49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E605-0C41-47AF-9BE8-E0B191AF263A}" type="datetime1">
              <a:rPr lang="en-US" smtClean="0"/>
              <a:t>4/9/2018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CTI-CFF Public-Private Partnership (PPP) Preparation: Expert Consultation Meeting on PPP Design and Arrangement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54DCD-EF34-40E6-98CF-79685DB5FA9E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833892"/>
              </p:ext>
            </p:extLst>
          </p:nvPr>
        </p:nvGraphicFramePr>
        <p:xfrm>
          <a:off x="838200" y="1815828"/>
          <a:ext cx="10515600" cy="21662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387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2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0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88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25918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5918">
                <a:tc>
                  <a:txBody>
                    <a:bodyPr/>
                    <a:lstStyle/>
                    <a:p>
                      <a:r>
                        <a:rPr lang="en-GB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5918">
                <a:tc>
                  <a:txBody>
                    <a:bodyPr/>
                    <a:lstStyle/>
                    <a:p>
                      <a:r>
                        <a:rPr lang="en-GB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2.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838200" y="936110"/>
            <a:ext cx="10515600" cy="5137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/>
              <a:t>E. </a:t>
            </a:r>
            <a:r>
              <a:rPr lang="en-GB" sz="3200" b="1" dirty="0"/>
              <a:t>POTENTIAL TASK FORCE MEMBERS</a:t>
            </a:r>
            <a:endParaRPr lang="en-GB" sz="3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0" r="41121" b="60968"/>
          <a:stretch/>
        </p:blipFill>
        <p:spPr>
          <a:xfrm>
            <a:off x="1367082" y="1919806"/>
            <a:ext cx="808383" cy="7161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4" r="32718" b="62687"/>
          <a:stretch/>
        </p:blipFill>
        <p:spPr>
          <a:xfrm>
            <a:off x="3157973" y="1919806"/>
            <a:ext cx="808383" cy="6845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7" r="24585" b="59946"/>
          <a:stretch/>
        </p:blipFill>
        <p:spPr>
          <a:xfrm>
            <a:off x="4822816" y="1910431"/>
            <a:ext cx="781878" cy="7348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6" r="16135" b="61892"/>
          <a:stretch/>
        </p:blipFill>
        <p:spPr>
          <a:xfrm>
            <a:off x="6577728" y="1919806"/>
            <a:ext cx="848139" cy="6991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2" r="8149" b="64589"/>
          <a:stretch/>
        </p:blipFill>
        <p:spPr>
          <a:xfrm>
            <a:off x="8330404" y="1922008"/>
            <a:ext cx="781879" cy="6497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96" b="64589"/>
          <a:stretch/>
        </p:blipFill>
        <p:spPr>
          <a:xfrm>
            <a:off x="10073218" y="1921653"/>
            <a:ext cx="775253" cy="6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01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116A-7AF7-4F7F-BA1E-43FDC6454BD8}" type="datetime1">
              <a:rPr lang="en-US" smtClean="0"/>
              <a:t>4/9/2018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CTI-CFF Public-Private Partnership (PPP) Preparation: Expert Consultation Meeting on PPP Design and Arrangement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54DCD-EF34-40E6-98CF-79685DB5FA9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876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TI - CFF Font">
      <a:majorFont>
        <a:latin typeface="Optima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1612</TotalTime>
  <Words>449</Words>
  <Application>Microsoft Office PowerPoint</Application>
  <PresentationFormat>Widescreen</PresentationFormat>
  <Paragraphs>70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Optima Bold</vt:lpstr>
      <vt:lpstr>Office Theme</vt:lpstr>
      <vt:lpstr>Propose to Establish a Quasi Task Force for Preparing the CTI-CFF PPP Event in 2019 on Sustainable Fisheries Management and Next Step</vt:lpstr>
      <vt:lpstr>OUTLINES</vt:lpstr>
      <vt:lpstr>A. BACKGROUND </vt:lpstr>
      <vt:lpstr>B. OBJECTIVE </vt:lpstr>
      <vt:lpstr>C. MEMBERSHIP </vt:lpstr>
      <vt:lpstr>D. ROLES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Medy Kesuma Putra</dc:creator>
  <cp:lastModifiedBy>win CTICFF</cp:lastModifiedBy>
  <cp:revision>86</cp:revision>
  <dcterms:created xsi:type="dcterms:W3CDTF">2018-02-20T09:32:40Z</dcterms:created>
  <dcterms:modified xsi:type="dcterms:W3CDTF">2018-04-09T06:18:26Z</dcterms:modified>
</cp:coreProperties>
</file>