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71" r:id="rId2"/>
    <p:sldId id="257" r:id="rId3"/>
    <p:sldId id="258" r:id="rId4"/>
    <p:sldId id="259" r:id="rId5"/>
    <p:sldId id="272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3" r:id="rId15"/>
    <p:sldId id="268" r:id="rId16"/>
    <p:sldId id="269" r:id="rId17"/>
    <p:sldId id="270" r:id="rId1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579" autoAdjust="0"/>
    <p:restoredTop sz="94660"/>
  </p:normalViewPr>
  <p:slideViewPr>
    <p:cSldViewPr snapToGrid="0">
      <p:cViewPr varScale="1">
        <p:scale>
          <a:sx n="80" d="100"/>
          <a:sy n="80" d="100"/>
        </p:scale>
        <p:origin x="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22462649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15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03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1301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3298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442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768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Click to edit Master title style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</a:lstStyle>
          <a:p>
            <a:r>
              <a:t>Click to edit Master subtitle style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1" name="Shape 11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2" name="Shape 1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Click to edit Master title style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</a:lstStyle>
          <a:p>
            <a:r>
              <a:t>Click to edit Master text styles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</a:lstStyle>
          <a:p>
            <a:r>
              <a:t>Click to edit Master text styles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Click to edit Master title style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Click to edit Master title style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</a:lstStyle>
          <a:p>
            <a:r>
              <a:t>Click to edit Master text styles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Click to edit Master title style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2691681" y="500043"/>
            <a:ext cx="78474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28184"/>
                </a:solidFill>
              </a:rPr>
              <a:t>COUNTRY REPORT OF PHILIPPINES</a:t>
            </a:r>
            <a:endParaRPr lang="en-US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522124" y="4036143"/>
            <a:ext cx="43519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2200" b="1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 smtClean="0"/>
              <a:t>Theresa </a:t>
            </a:r>
            <a:r>
              <a:rPr lang="en-US" sz="2000" dirty="0" err="1"/>
              <a:t>Mundita</a:t>
            </a:r>
            <a:r>
              <a:rPr lang="en-US" sz="2000" dirty="0"/>
              <a:t> </a:t>
            </a:r>
            <a:r>
              <a:rPr lang="en-US" sz="2000" dirty="0" smtClean="0"/>
              <a:t>S. Lim</a:t>
            </a:r>
            <a:endParaRPr lang="en-US" sz="2000" dirty="0"/>
          </a:p>
          <a:p>
            <a:pPr>
              <a:defRPr sz="1600" b="1" i="1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dirty="0"/>
              <a:t>Chair, MPA Working Group</a:t>
            </a:r>
          </a:p>
          <a:p>
            <a:pPr>
              <a:defRPr sz="1600" b="1" i="1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dirty="0"/>
              <a:t>Philippines</a:t>
            </a:r>
          </a:p>
          <a:p>
            <a:endParaRPr lang="en-US" sz="2000" b="1" dirty="0">
              <a:latin typeface="+mj-lt"/>
            </a:endParaRPr>
          </a:p>
        </p:txBody>
      </p:sp>
      <p:pic>
        <p:nvPicPr>
          <p:cNvPr id="9" name="Picture 8" descr="filipin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197661" y="500043"/>
            <a:ext cx="1676400" cy="1031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04773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image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5655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Shape 155"/>
          <p:cNvSpPr/>
          <p:nvPr/>
        </p:nvSpPr>
        <p:spPr>
          <a:xfrm>
            <a:off x="838203" y="645639"/>
            <a:ext cx="10515601" cy="76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>
              <a:lnSpc>
                <a:spcPct val="90000"/>
              </a:lnSpc>
              <a:defRPr sz="4400">
                <a:solidFill>
                  <a:srgbClr val="028184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</a:lstStyle>
          <a:p>
            <a:r>
              <a:t>Progress Towards NPOA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98783" y="4495382"/>
            <a:ext cx="1567543" cy="276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rgbClr val="000000"/>
                </a:solidFill>
              </a:rPr>
              <a:t>Source: NPOA Costing</a:t>
            </a: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3950585"/>
              </p:ext>
            </p:extLst>
          </p:nvPr>
        </p:nvGraphicFramePr>
        <p:xfrm>
          <a:off x="152399" y="1499559"/>
          <a:ext cx="11904133" cy="5308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2593"/>
                <a:gridCol w="2969698"/>
                <a:gridCol w="2990181"/>
                <a:gridCol w="2851661"/>
              </a:tblGrid>
              <a:tr h="539092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w Cen MT" pitchFamily="34" charset="0"/>
                        </a:rPr>
                        <a:t>Goal 5: Threatened Species Status Improving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909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w Cen MT" pitchFamily="34" charset="0"/>
                        </a:rPr>
                        <a:t>Total Actions</a:t>
                      </a:r>
                      <a:endParaRPr lang="en-US" sz="1800" dirty="0">
                        <a:latin typeface="Tw Cen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w Cen MT" pitchFamily="34" charset="0"/>
                        </a:rPr>
                        <a:t>Completed</a:t>
                      </a:r>
                      <a:endParaRPr lang="en-US" sz="1800" dirty="0">
                        <a:latin typeface="Tw Cen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w Cen MT" pitchFamily="34" charset="0"/>
                        </a:rPr>
                        <a:t>On-Going</a:t>
                      </a:r>
                      <a:endParaRPr lang="en-US" sz="1800" dirty="0">
                        <a:latin typeface="Tw Cen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w Cen MT" pitchFamily="34" charset="0"/>
                        </a:rPr>
                        <a:t>Not Started</a:t>
                      </a:r>
                      <a:endParaRPr lang="en-US" sz="1800" dirty="0">
                        <a:latin typeface="Tw Cen MT" pitchFamily="34" charset="0"/>
                      </a:endParaRPr>
                    </a:p>
                  </a:txBody>
                  <a:tcPr/>
                </a:tc>
              </a:tr>
              <a:tr h="404319"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 dirty="0" smtClean="0">
                          <a:latin typeface="Tw Cen MT" pitchFamily="34" charset="0"/>
                          <a:ea typeface="+mn-ea"/>
                        </a:rPr>
                        <a:t>8</a:t>
                      </a: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>
                          <a:latin typeface="Tw Cen MT" pitchFamily="34" charset="0"/>
                        </a:rPr>
                        <a:t>2</a:t>
                      </a:r>
                      <a:endParaRPr lang="en-US" sz="1800" b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 dirty="0" smtClean="0">
                          <a:latin typeface="Tw Cen MT" pitchFamily="34" charset="0"/>
                          <a:ea typeface="+mn-ea"/>
                        </a:rPr>
                        <a:t>5</a:t>
                      </a: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 dirty="0" smtClean="0">
                          <a:latin typeface="Tw Cen MT" pitchFamily="34" charset="0"/>
                        </a:rPr>
                        <a:t>1*</a:t>
                      </a: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30232">
                <a:tc gridSpan="4">
                  <a:txBody>
                    <a:bodyPr/>
                    <a:lstStyle/>
                    <a:p>
                      <a:pPr marL="233363" marR="0" lvl="0" indent="-2333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="1" baseline="0" dirty="0" smtClean="0">
                          <a:latin typeface="Tw Cen MT" pitchFamily="34" charset="0"/>
                        </a:rPr>
                        <a:t>Information Campaign </a:t>
                      </a:r>
                      <a:r>
                        <a:rPr lang="en-US" sz="1800" b="0" baseline="0" dirty="0" smtClean="0">
                          <a:latin typeface="Tw Cen MT" pitchFamily="34" charset="0"/>
                        </a:rPr>
                        <a:t>on protected Philippine Aquatic Wildlife</a:t>
                      </a:r>
                      <a:endParaRPr lang="en-PH" altLang="en-US" sz="1800" b="1" dirty="0" smtClean="0">
                        <a:latin typeface="Tw Cen MT" pitchFamily="34" charset="0"/>
                      </a:endParaRPr>
                    </a:p>
                    <a:p>
                      <a:pPr marL="233363" marR="0" lvl="0" indent="-233363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PH" altLang="en-US" sz="1800" b="1" dirty="0" smtClean="0">
                          <a:latin typeface="Tw Cen MT" pitchFamily="34" charset="0"/>
                        </a:rPr>
                        <a:t>Science-based expansion of the Tri-national Sea Turtle Corridor</a:t>
                      </a:r>
                      <a:r>
                        <a:rPr lang="en-PH" altLang="en-US" sz="1800" b="0" dirty="0" smtClean="0">
                          <a:latin typeface="Tw Cen MT" pitchFamily="34" charset="0"/>
                        </a:rPr>
                        <a:t>, Marine Research Foundation</a:t>
                      </a:r>
                    </a:p>
                    <a:p>
                      <a:pPr marL="233363" marR="0" lvl="0" indent="-233363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PH" altLang="en-US" sz="1800" b="0" dirty="0" smtClean="0">
                          <a:latin typeface="Tw Cen MT" pitchFamily="34" charset="0"/>
                        </a:rPr>
                        <a:t>Country assessment of sharks, rays,</a:t>
                      </a:r>
                      <a:r>
                        <a:rPr lang="en-PH" altLang="en-US" sz="1800" b="0" baseline="0" dirty="0" smtClean="0">
                          <a:latin typeface="Tw Cen MT" pitchFamily="34" charset="0"/>
                        </a:rPr>
                        <a:t> </a:t>
                      </a:r>
                      <a:r>
                        <a:rPr lang="en-PH" altLang="en-US" sz="1800" b="0" dirty="0" err="1" smtClean="0">
                          <a:latin typeface="Tw Cen MT" pitchFamily="34" charset="0"/>
                        </a:rPr>
                        <a:t>batoids</a:t>
                      </a:r>
                      <a:r>
                        <a:rPr lang="en-PH" altLang="en-US" sz="1800" b="0" dirty="0" smtClean="0">
                          <a:latin typeface="Tw Cen MT" pitchFamily="34" charset="0"/>
                        </a:rPr>
                        <a:t>,</a:t>
                      </a:r>
                      <a:r>
                        <a:rPr lang="en-PH" altLang="en-US" sz="1800" b="0" baseline="0" dirty="0" smtClean="0">
                          <a:latin typeface="Tw Cen MT" pitchFamily="34" charset="0"/>
                        </a:rPr>
                        <a:t> and chimaeras – on-going (BFAR)</a:t>
                      </a:r>
                    </a:p>
                    <a:p>
                      <a:pPr marL="233363" marR="0" lvl="0" indent="-233363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PH" altLang="en-US" sz="1800" b="0" baseline="0" dirty="0" smtClean="0">
                          <a:latin typeface="Tw Cen MT" pitchFamily="34" charset="0"/>
                        </a:rPr>
                        <a:t>Country assessment of napoleon wrasse – on-going (BFAR)</a:t>
                      </a:r>
                    </a:p>
                    <a:p>
                      <a:pPr marL="233363" marR="0" lvl="0" indent="-233363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PH" altLang="en-US" sz="1800" b="0" dirty="0" smtClean="0">
                          <a:latin typeface="Tw Cen MT" pitchFamily="34" charset="0"/>
                        </a:rPr>
                        <a:t>Baseline</a:t>
                      </a:r>
                      <a:r>
                        <a:rPr lang="en-PH" altLang="en-US" sz="1800" b="0" baseline="0" dirty="0" smtClean="0">
                          <a:latin typeface="Tw Cen MT" pitchFamily="34" charset="0"/>
                        </a:rPr>
                        <a:t> assessment of napoleon wrasse in </a:t>
                      </a:r>
                      <a:r>
                        <a:rPr lang="en-PH" altLang="en-US" sz="1800" b="0" baseline="0" dirty="0" err="1" smtClean="0">
                          <a:latin typeface="Tw Cen MT" pitchFamily="34" charset="0"/>
                        </a:rPr>
                        <a:t>Tubbataha</a:t>
                      </a:r>
                      <a:r>
                        <a:rPr lang="en-PH" altLang="en-US" sz="1800" b="0" baseline="0" dirty="0" smtClean="0">
                          <a:latin typeface="Tw Cen MT" pitchFamily="34" charset="0"/>
                        </a:rPr>
                        <a:t> Reefs Natural Park – </a:t>
                      </a:r>
                      <a:r>
                        <a:rPr lang="en-PH" altLang="en-US" sz="1800" b="0" baseline="0" dirty="0" err="1" smtClean="0">
                          <a:latin typeface="Tw Cen MT" pitchFamily="34" charset="0"/>
                        </a:rPr>
                        <a:t>Tubbataha</a:t>
                      </a:r>
                      <a:r>
                        <a:rPr lang="en-PH" altLang="en-US" sz="1800" b="0" baseline="0" dirty="0" smtClean="0">
                          <a:latin typeface="Tw Cen MT" pitchFamily="34" charset="0"/>
                        </a:rPr>
                        <a:t> Management Office</a:t>
                      </a:r>
                      <a:endParaRPr lang="en-PH" altLang="en-US" sz="1800" b="0" dirty="0" smtClean="0">
                        <a:latin typeface="Tw Cen MT" pitchFamily="34" charset="0"/>
                      </a:endParaRPr>
                    </a:p>
                    <a:p>
                      <a:pPr marL="233363" indent="-233363" algn="l">
                        <a:buFont typeface="Arial" pitchFamily="34" charset="0"/>
                        <a:buChar char="•"/>
                      </a:pPr>
                      <a:r>
                        <a:rPr lang="en-PH" altLang="en-US" sz="1800" dirty="0" smtClean="0">
                          <a:latin typeface="Tw Cen MT" pitchFamily="34" charset="0"/>
                        </a:rPr>
                        <a:t>Publication</a:t>
                      </a:r>
                      <a:r>
                        <a:rPr lang="en-PH" altLang="en-US" sz="1800" baseline="0" dirty="0" smtClean="0">
                          <a:latin typeface="Tw Cen MT" pitchFamily="34" charset="0"/>
                        </a:rPr>
                        <a:t> and dissemination </a:t>
                      </a:r>
                      <a:r>
                        <a:rPr lang="en-PH" altLang="en-US" sz="1800" b="0" baseline="0" dirty="0" smtClean="0">
                          <a:latin typeface="Tw Cen MT" pitchFamily="34" charset="0"/>
                        </a:rPr>
                        <a:t>of r</a:t>
                      </a:r>
                      <a:r>
                        <a:rPr lang="en-PH" altLang="en-US" sz="1800" b="0" dirty="0" smtClean="0">
                          <a:latin typeface="Tw Cen MT" pitchFamily="34" charset="0"/>
                        </a:rPr>
                        <a:t>elevant knowledge products</a:t>
                      </a:r>
                    </a:p>
                    <a:p>
                      <a:pPr marL="233363" marR="0" lvl="0" indent="-2333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PH" altLang="en-US" sz="1800" b="1" dirty="0" smtClean="0">
                          <a:latin typeface="Tw Cen MT" pitchFamily="34" charset="0"/>
                        </a:rPr>
                        <a:t>Local</a:t>
                      </a:r>
                      <a:r>
                        <a:rPr lang="en-PH" altLang="en-US" sz="1800" b="1" baseline="0" dirty="0" smtClean="0">
                          <a:latin typeface="Tw Cen MT" pitchFamily="34" charset="0"/>
                        </a:rPr>
                        <a:t> government training </a:t>
                      </a:r>
                      <a:r>
                        <a:rPr lang="en-PH" altLang="en-US" sz="1800" b="0" baseline="0" dirty="0" smtClean="0">
                          <a:latin typeface="Tw Cen MT" pitchFamily="34" charset="0"/>
                        </a:rPr>
                        <a:t>for the proper handling of large marine mammals and marine turtles</a:t>
                      </a:r>
                    </a:p>
                    <a:p>
                      <a:pPr marL="233363" marR="0" lvl="0" indent="-2333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PH" altLang="en-US" sz="1800" b="0" baseline="0" dirty="0" smtClean="0">
                          <a:latin typeface="Tw Cen MT" pitchFamily="34" charset="0"/>
                        </a:rPr>
                        <a:t>On-going review of marine turtles database </a:t>
                      </a:r>
                    </a:p>
                    <a:p>
                      <a:pPr marL="233363" marR="0" lvl="0" indent="-2333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PH" altLang="en-US" sz="1800" b="0" baseline="0" dirty="0" smtClean="0">
                          <a:latin typeface="Tw Cen MT" pitchFamily="34" charset="0"/>
                        </a:rPr>
                        <a:t>On-going monitoring of sea birds in </a:t>
                      </a:r>
                      <a:r>
                        <a:rPr lang="en-PH" altLang="en-US" sz="1800" b="0" baseline="0" dirty="0" err="1" smtClean="0">
                          <a:latin typeface="Tw Cen MT" pitchFamily="34" charset="0"/>
                        </a:rPr>
                        <a:t>Ramsar</a:t>
                      </a:r>
                      <a:r>
                        <a:rPr lang="en-PH" altLang="en-US" sz="1800" b="0" baseline="0" dirty="0" smtClean="0">
                          <a:latin typeface="Tw Cen MT" pitchFamily="34" charset="0"/>
                        </a:rPr>
                        <a:t> and UNESCO Heritage Sites</a:t>
                      </a:r>
                    </a:p>
                    <a:p>
                      <a:pPr marL="233363" marR="0" lvl="0" indent="-2333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PH" altLang="en-US" sz="1800" b="0" baseline="0" dirty="0" smtClean="0">
                          <a:latin typeface="Tw Cen MT" pitchFamily="34" charset="0"/>
                        </a:rPr>
                        <a:t>Elevate the conservation status of Thresher Shark, </a:t>
                      </a:r>
                      <a:r>
                        <a:rPr lang="en-PH" altLang="en-US" sz="1800" b="0" baseline="0" dirty="0" err="1" smtClean="0">
                          <a:latin typeface="Tw Cen MT" pitchFamily="34" charset="0"/>
                        </a:rPr>
                        <a:t>Panggolin</a:t>
                      </a:r>
                      <a:r>
                        <a:rPr lang="en-PH" altLang="en-US" sz="1800" b="0" baseline="0" dirty="0" smtClean="0">
                          <a:latin typeface="Tw Cen MT" pitchFamily="34" charset="0"/>
                        </a:rPr>
                        <a:t>, Nautilus to CITES Appendix_____</a:t>
                      </a:r>
                    </a:p>
                    <a:p>
                      <a:pPr marL="233363" marR="0" lvl="0" indent="-2333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PH" altLang="en-US" sz="1800" b="0" baseline="0" dirty="0" smtClean="0">
                          <a:latin typeface="Tw Cen MT" pitchFamily="34" charset="0"/>
                        </a:rPr>
                        <a:t>On-going development of action plan on invasive alien species</a:t>
                      </a:r>
                      <a:endParaRPr lang="en-PH" altLang="en-US" sz="1800" b="0" dirty="0" smtClean="0">
                        <a:latin typeface="Tw Cen MT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08638">
                <a:tc gridSpan="4"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b="0" i="0" baseline="0" dirty="0" smtClean="0">
                          <a:solidFill>
                            <a:schemeClr val="dk1"/>
                          </a:solidFill>
                          <a:latin typeface="Tw Cen MT" pitchFamily="34" charset="0"/>
                          <a:ea typeface="+mn-ea"/>
                          <a:cs typeface="+mn-cs"/>
                          <a:sym typeface="Tw Cen MT"/>
                        </a:rPr>
                        <a:t>*Red list assessment of priority marine species in the Philippines</a:t>
                      </a:r>
                      <a:endParaRPr lang="en-US" sz="1800" b="0" i="0" dirty="0" smtClean="0">
                        <a:solidFill>
                          <a:schemeClr val="dk1"/>
                        </a:solidFill>
                        <a:latin typeface="Tw Cen MT" pitchFamily="34" charset="0"/>
                        <a:ea typeface="+mn-ea"/>
                        <a:cs typeface="+mn-cs"/>
                        <a:sym typeface="Tw Cen MT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image2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12195655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9" name="Shape 159"/>
          <p:cNvSpPr/>
          <p:nvPr/>
        </p:nvSpPr>
        <p:spPr>
          <a:xfrm>
            <a:off x="838203" y="645639"/>
            <a:ext cx="10515601" cy="76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>
              <a:lnSpc>
                <a:spcPct val="90000"/>
              </a:lnSpc>
              <a:defRPr sz="4400">
                <a:solidFill>
                  <a:srgbClr val="028184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</a:lstStyle>
          <a:p>
            <a:r>
              <a:t>Progress Towards NPOA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162247"/>
              </p:ext>
            </p:extLst>
          </p:nvPr>
        </p:nvGraphicFramePr>
        <p:xfrm>
          <a:off x="177799" y="1410180"/>
          <a:ext cx="11624733" cy="3845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581"/>
                <a:gridCol w="8024152"/>
              </a:tblGrid>
              <a:tr h="442802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w Cen MT" pitchFamily="34" charset="0"/>
                        </a:rPr>
                        <a:t>Goals</a:t>
                      </a:r>
                      <a:endParaRPr lang="en-US" sz="1800" b="0" dirty="0">
                        <a:latin typeface="Tw Cen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Tw Cen MT" pitchFamily="34" charset="0"/>
                          <a:ea typeface="+mn-ea"/>
                          <a:cs typeface="+mn-cs"/>
                        </a:rPr>
                        <a:t>Accomplishments</a:t>
                      </a:r>
                      <a:endParaRPr lang="en-US" sz="1800" b="0" dirty="0">
                        <a:latin typeface="Tw Cen MT" pitchFamily="34" charset="0"/>
                      </a:endParaRPr>
                    </a:p>
                  </a:txBody>
                  <a:tcPr/>
                </a:tc>
              </a:tr>
              <a:tr h="1771207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u="none" kern="1200" dirty="0" smtClean="0">
                          <a:solidFill>
                            <a:schemeClr val="dk1"/>
                          </a:solidFill>
                          <a:latin typeface="Tw Cen MT" pitchFamily="34" charset="0"/>
                          <a:ea typeface="+mn-ea"/>
                          <a:cs typeface="+mn-cs"/>
                        </a:rPr>
                        <a:t>Cross Cutting Activities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en-US" sz="1800" dirty="0" smtClean="0">
                          <a:solidFill>
                            <a:schemeClr val="tx1"/>
                          </a:solidFill>
                          <a:latin typeface="Tw Cen MT" pitchFamily="34" charset="0"/>
                        </a:rPr>
                        <a:t>1. Communication Campaigns conducted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800" b="0" i="1" u="none" dirty="0" smtClean="0">
                        <a:latin typeface="Tw Cen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800" dirty="0" smtClean="0">
                        <a:solidFill>
                          <a:schemeClr val="tx1"/>
                        </a:solidFill>
                        <a:latin typeface="Tw Cen MT" pitchFamily="34" charset="0"/>
                      </a:endParaRPr>
                    </a:p>
                    <a:p>
                      <a:pPr marL="228600" marR="0" lvl="0" indent="-22860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altLang="en-US" sz="1800" b="0" dirty="0" smtClean="0">
                          <a:solidFill>
                            <a:schemeClr val="tx1"/>
                          </a:solidFill>
                          <a:latin typeface="Tw Cen MT" pitchFamily="34" charset="0"/>
                        </a:rPr>
                        <a:t>Month of the Ocean 2016</a:t>
                      </a:r>
                    </a:p>
                    <a:p>
                      <a:pPr marL="228600" marR="0" lvl="0" indent="-22860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altLang="en-US" sz="1800" b="0" dirty="0" smtClean="0">
                          <a:solidFill>
                            <a:schemeClr val="tx1"/>
                          </a:solidFill>
                          <a:latin typeface="Tw Cen MT" pitchFamily="34" charset="0"/>
                        </a:rPr>
                        <a:t>International Coastal Clean-Up </a:t>
                      </a:r>
                    </a:p>
                    <a:p>
                      <a:pPr marL="228600" marR="0" lvl="0" indent="-22860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altLang="en-US" sz="1800" b="0" dirty="0" smtClean="0">
                          <a:solidFill>
                            <a:schemeClr val="tx1"/>
                          </a:solidFill>
                          <a:latin typeface="Tw Cen MT" pitchFamily="34" charset="0"/>
                        </a:rPr>
                        <a:t>CT Day Celebration (Science</a:t>
                      </a:r>
                      <a:r>
                        <a:rPr lang="en-US" altLang="en-US" sz="1800" b="0" baseline="0" dirty="0" smtClean="0">
                          <a:solidFill>
                            <a:schemeClr val="tx1"/>
                          </a:solidFill>
                          <a:latin typeface="Tw Cen MT" pitchFamily="34" charset="0"/>
                        </a:rPr>
                        <a:t> Camp for coastal High School students in El-</a:t>
                      </a:r>
                      <a:r>
                        <a:rPr lang="en-US" altLang="en-US" sz="1800" b="0" baseline="0" dirty="0" err="1" smtClean="0">
                          <a:solidFill>
                            <a:schemeClr val="tx1"/>
                          </a:solidFill>
                          <a:latin typeface="Tw Cen MT" pitchFamily="34" charset="0"/>
                        </a:rPr>
                        <a:t>Nido</a:t>
                      </a:r>
                      <a:r>
                        <a:rPr lang="en-US" altLang="en-US" sz="1800" b="0" baseline="0" dirty="0" smtClean="0">
                          <a:solidFill>
                            <a:schemeClr val="tx1"/>
                          </a:solidFill>
                          <a:latin typeface="Tw Cen MT" pitchFamily="34" charset="0"/>
                        </a:rPr>
                        <a:t>-</a:t>
                      </a:r>
                      <a:r>
                        <a:rPr lang="en-US" altLang="en-US" sz="1800" b="0" baseline="0" dirty="0" err="1" smtClean="0">
                          <a:solidFill>
                            <a:schemeClr val="tx1"/>
                          </a:solidFill>
                          <a:latin typeface="Tw Cen MT" pitchFamily="34" charset="0"/>
                        </a:rPr>
                        <a:t>Taytay</a:t>
                      </a:r>
                      <a:r>
                        <a:rPr lang="en-US" altLang="en-US" sz="1800" b="0" baseline="0" dirty="0" smtClean="0">
                          <a:solidFill>
                            <a:schemeClr val="tx1"/>
                          </a:solidFill>
                          <a:latin typeface="Tw Cen MT" pitchFamily="34" charset="0"/>
                        </a:rPr>
                        <a:t> and National Science Camp in Oriental Mindoro</a:t>
                      </a:r>
                      <a:endParaRPr lang="en-US" altLang="en-US" sz="1800" b="0" dirty="0" smtClean="0">
                        <a:solidFill>
                          <a:schemeClr val="tx1"/>
                        </a:solidFill>
                        <a:latin typeface="Tw Cen MT" pitchFamily="34" charset="0"/>
                      </a:endParaRPr>
                    </a:p>
                    <a:p>
                      <a:pPr marL="228600" marR="0" lvl="0" indent="-22860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altLang="en-US" sz="1800" b="0" dirty="0" smtClean="0">
                          <a:solidFill>
                            <a:schemeClr val="tx1"/>
                          </a:solidFill>
                          <a:latin typeface="Tw Cen MT" pitchFamily="34" charset="0"/>
                        </a:rPr>
                        <a:t>Developed AV material for sardines management</a:t>
                      </a:r>
                      <a:endParaRPr lang="en-US" altLang="en-US" sz="1800" dirty="0" smtClean="0">
                        <a:solidFill>
                          <a:schemeClr val="tx1"/>
                        </a:solidFill>
                        <a:latin typeface="Tw Cen MT" pitchFamily="34" charset="0"/>
                      </a:endParaRPr>
                    </a:p>
                  </a:txBody>
                  <a:tcPr/>
                </a:tc>
              </a:tr>
              <a:tr h="442802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i="1" u="none" dirty="0" smtClean="0">
                        <a:latin typeface="Tw Cen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1" indent="-28575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="0" baseline="0" dirty="0" smtClean="0">
                          <a:solidFill>
                            <a:schemeClr val="dk1"/>
                          </a:solidFill>
                          <a:latin typeface="Tw Cen MT" pitchFamily="34" charset="0"/>
                          <a:ea typeface="+mn-ea"/>
                          <a:cs typeface="+mn-cs"/>
                          <a:sym typeface="Tw Cen MT"/>
                        </a:rPr>
                        <a:t>Completed and published Costing of the CTI National Plan of Action</a:t>
                      </a:r>
                    </a:p>
                  </a:txBody>
                  <a:tcPr/>
                </a:tc>
              </a:tr>
              <a:tr h="7749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0" i="1" u="none" dirty="0" smtClean="0">
                          <a:latin typeface="Tw Cen MT" pitchFamily="34" charset="0"/>
                        </a:rPr>
                        <a:t>2.</a:t>
                      </a:r>
                      <a:r>
                        <a:rPr lang="en-US" sz="1800" b="0" i="1" u="none" baseline="0" dirty="0" smtClean="0">
                          <a:latin typeface="Tw Cen MT" pitchFamily="34" charset="0"/>
                        </a:rPr>
                        <a:t> Capacity Building</a:t>
                      </a:r>
                      <a:endParaRPr lang="en-US" sz="1800" b="0" i="1" u="none" dirty="0" smtClean="0">
                        <a:latin typeface="Tw Cen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altLang="en-US" sz="1800" b="0" dirty="0" smtClean="0">
                          <a:solidFill>
                            <a:schemeClr val="tx1"/>
                          </a:solidFill>
                          <a:latin typeface="Tw Cen MT" pitchFamily="34" charset="0"/>
                        </a:rPr>
                        <a:t>Proposed capacity building on the assessment</a:t>
                      </a:r>
                      <a:r>
                        <a:rPr lang="en-US" altLang="en-US" sz="1800" b="0" baseline="0" dirty="0" smtClean="0">
                          <a:solidFill>
                            <a:schemeClr val="tx1"/>
                          </a:solidFill>
                          <a:latin typeface="Tw Cen MT" pitchFamily="34" charset="0"/>
                        </a:rPr>
                        <a:t> and </a:t>
                      </a:r>
                      <a:r>
                        <a:rPr lang="en-US" altLang="en-US" sz="1800" b="0" dirty="0" smtClean="0">
                          <a:solidFill>
                            <a:schemeClr val="tx1"/>
                          </a:solidFill>
                          <a:latin typeface="Tw Cen MT" pitchFamily="34" charset="0"/>
                        </a:rPr>
                        <a:t>strengthening</a:t>
                      </a:r>
                      <a:r>
                        <a:rPr lang="en-US" altLang="en-US" sz="1800" b="0" baseline="0" dirty="0" smtClean="0">
                          <a:solidFill>
                            <a:schemeClr val="tx1"/>
                          </a:solidFill>
                          <a:latin typeface="Tw Cen MT" pitchFamily="34" charset="0"/>
                        </a:rPr>
                        <a:t> of the NCCC</a:t>
                      </a:r>
                    </a:p>
                    <a:p>
                      <a:pPr marL="285750" lvl="1" indent="-285750" algn="l">
                        <a:buClr>
                          <a:schemeClr val="accent1"/>
                        </a:buClr>
                        <a:buFont typeface="Arial" pitchFamily="34" charset="0"/>
                        <a:buChar char="•"/>
                        <a:defRPr/>
                      </a:pPr>
                      <a:r>
                        <a:rPr lang="en-US" altLang="en-US" sz="1800" b="0" dirty="0" smtClean="0">
                          <a:solidFill>
                            <a:schemeClr val="tx1"/>
                          </a:solidFill>
                          <a:latin typeface="Tw Cen MT" pitchFamily="34" charset="0"/>
                        </a:rPr>
                        <a:t>Strengthening</a:t>
                      </a:r>
                      <a:r>
                        <a:rPr lang="en-US" altLang="en-US" sz="1800" b="0" baseline="0" dirty="0" smtClean="0">
                          <a:solidFill>
                            <a:schemeClr val="tx1"/>
                          </a:solidFill>
                          <a:latin typeface="Tw Cen MT" pitchFamily="34" charset="0"/>
                        </a:rPr>
                        <a:t> of the coastal and marine sector of the DENR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altLang="en-US" sz="1800" b="0" dirty="0" smtClean="0">
                          <a:solidFill>
                            <a:schemeClr val="tx1"/>
                          </a:solidFill>
                          <a:latin typeface="Tw Cen MT" pitchFamily="34" charset="0"/>
                        </a:rPr>
                        <a:t>Program on recognizing Women</a:t>
                      </a:r>
                      <a:r>
                        <a:rPr lang="en-US" altLang="en-US" sz="1800" b="0" baseline="0" dirty="0" smtClean="0">
                          <a:solidFill>
                            <a:schemeClr val="tx1"/>
                          </a:solidFill>
                          <a:latin typeface="Tw Cen MT" pitchFamily="34" charset="0"/>
                        </a:rPr>
                        <a:t> Leaders from various sectors in environmental management</a:t>
                      </a:r>
                      <a:endParaRPr lang="en-US" altLang="en-US" sz="1800" b="0" dirty="0" smtClean="0">
                        <a:solidFill>
                          <a:schemeClr val="tx1"/>
                        </a:solidFill>
                        <a:latin typeface="Tw Cen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image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5655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3" name="Shape 163"/>
          <p:cNvSpPr/>
          <p:nvPr/>
        </p:nvSpPr>
        <p:spPr>
          <a:xfrm>
            <a:off x="838203" y="683739"/>
            <a:ext cx="10515601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>
              <a:lnSpc>
                <a:spcPct val="90000"/>
              </a:lnSpc>
              <a:defRPr sz="3900">
                <a:solidFill>
                  <a:srgbClr val="028184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</a:lstStyle>
          <a:p>
            <a:r>
              <a:rPr dirty="0"/>
              <a:t>Progress of NPOA and CTI M&amp;E Indicators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308505"/>
              </p:ext>
            </p:extLst>
          </p:nvPr>
        </p:nvGraphicFramePr>
        <p:xfrm>
          <a:off x="185056" y="1372081"/>
          <a:ext cx="11843659" cy="4647721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610259"/>
                <a:gridCol w="1732390"/>
                <a:gridCol w="2245803"/>
                <a:gridCol w="2245803"/>
                <a:gridCol w="2009404"/>
              </a:tblGrid>
              <a:tr h="1053972">
                <a:tc>
                  <a:txBody>
                    <a:bodyPr/>
                    <a:lstStyle/>
                    <a:p>
                      <a:pPr marL="0" marR="0" algn="just">
                        <a:spcAft>
                          <a:spcPts val="600"/>
                        </a:spcAft>
                      </a:pPr>
                      <a:r>
                        <a:rPr lang="en-PH" sz="1800" dirty="0">
                          <a:latin typeface="Tw Cen MT" pitchFamily="34" charset="0"/>
                        </a:rPr>
                        <a:t>Goal </a:t>
                      </a:r>
                      <a:endParaRPr lang="en-US" sz="1800" b="1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>
                          <a:latin typeface="Tw Cen MT" pitchFamily="34" charset="0"/>
                        </a:rPr>
                        <a:t>Total Actions</a:t>
                      </a:r>
                      <a:endParaRPr lang="en-US" sz="1800" b="1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>
                          <a:latin typeface="Tw Cen MT" pitchFamily="34" charset="0"/>
                        </a:rPr>
                        <a:t>Completed</a:t>
                      </a:r>
                      <a:endParaRPr lang="en-US" sz="1800" b="1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>
                          <a:latin typeface="Tw Cen MT" pitchFamily="34" charset="0"/>
                        </a:rPr>
                        <a:t>Ongoing</a:t>
                      </a:r>
                      <a:endParaRPr lang="en-US" sz="1800" b="1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>
                          <a:latin typeface="Tw Cen MT" pitchFamily="34" charset="0"/>
                        </a:rPr>
                        <a:t>Not Started</a:t>
                      </a:r>
                      <a:endParaRPr lang="en-US" sz="1800" b="1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11157">
                <a:tc>
                  <a:txBody>
                    <a:bodyPr/>
                    <a:lstStyle/>
                    <a:p>
                      <a:pPr marL="0" marR="0" algn="just">
                        <a:spcAft>
                          <a:spcPts val="600"/>
                        </a:spcAft>
                      </a:pPr>
                      <a:r>
                        <a:rPr lang="en-PH" sz="1800">
                          <a:latin typeface="Tw Cen MT" pitchFamily="34" charset="0"/>
                        </a:rPr>
                        <a:t>1 Seascapes</a:t>
                      </a:r>
                      <a:endParaRPr lang="en-US" sz="1800" b="1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>
                          <a:latin typeface="Tw Cen MT" pitchFamily="34" charset="0"/>
                        </a:rPr>
                        <a:t>9</a:t>
                      </a:r>
                      <a:endParaRPr lang="en-US" sz="1800" b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>
                          <a:latin typeface="Tw Cen MT" pitchFamily="34" charset="0"/>
                        </a:rPr>
                        <a:t>3</a:t>
                      </a:r>
                      <a:endParaRPr lang="en-US" sz="1800" b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>
                          <a:latin typeface="Tw Cen MT" pitchFamily="34" charset="0"/>
                        </a:rPr>
                        <a:t>3</a:t>
                      </a:r>
                      <a:endParaRPr lang="en-US" sz="1800" b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 dirty="0">
                          <a:latin typeface="Tw Cen MT" pitchFamily="34" charset="0"/>
                        </a:rPr>
                        <a:t>3</a:t>
                      </a: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11157">
                <a:tc>
                  <a:txBody>
                    <a:bodyPr/>
                    <a:lstStyle/>
                    <a:p>
                      <a:pPr marL="0" marR="0" algn="just">
                        <a:spcAft>
                          <a:spcPts val="600"/>
                        </a:spcAft>
                      </a:pPr>
                      <a:r>
                        <a:rPr lang="en-PH" sz="1800">
                          <a:latin typeface="Tw Cen MT" pitchFamily="34" charset="0"/>
                        </a:rPr>
                        <a:t>2 EAFM</a:t>
                      </a:r>
                      <a:endParaRPr lang="en-US" sz="1800" b="1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>
                          <a:latin typeface="Tw Cen MT" pitchFamily="34" charset="0"/>
                        </a:rPr>
                        <a:t>24</a:t>
                      </a:r>
                      <a:endParaRPr lang="en-US" sz="1800" b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 dirty="0" smtClean="0">
                          <a:latin typeface="Tw Cen MT" pitchFamily="34" charset="0"/>
                          <a:ea typeface="+mn-ea"/>
                        </a:rPr>
                        <a:t>6</a:t>
                      </a: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>
                          <a:latin typeface="Tw Cen MT" pitchFamily="34" charset="0"/>
                        </a:rPr>
                        <a:t>18</a:t>
                      </a:r>
                      <a:endParaRPr lang="en-US" sz="1800" b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 dirty="0" smtClean="0">
                          <a:latin typeface="Tw Cen MT" pitchFamily="34" charset="0"/>
                          <a:ea typeface="+mn-ea"/>
                        </a:rPr>
                        <a:t>0</a:t>
                      </a: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11157">
                <a:tc>
                  <a:txBody>
                    <a:bodyPr/>
                    <a:lstStyle/>
                    <a:p>
                      <a:pPr marL="0" marR="0" algn="just">
                        <a:spcAft>
                          <a:spcPts val="600"/>
                        </a:spcAft>
                      </a:pPr>
                      <a:r>
                        <a:rPr lang="en-PH" sz="1800" dirty="0">
                          <a:latin typeface="Tw Cen MT" pitchFamily="34" charset="0"/>
                        </a:rPr>
                        <a:t>3 MPA</a:t>
                      </a:r>
                      <a:endParaRPr lang="en-US" sz="1800" b="1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>
                          <a:latin typeface="Tw Cen MT" pitchFamily="34" charset="0"/>
                        </a:rPr>
                        <a:t>8</a:t>
                      </a:r>
                      <a:endParaRPr lang="en-US" sz="1800" b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>
                          <a:latin typeface="Tw Cen MT" pitchFamily="34" charset="0"/>
                        </a:rPr>
                        <a:t>0</a:t>
                      </a:r>
                      <a:endParaRPr lang="en-US" sz="1800" b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>
                          <a:latin typeface="Tw Cen MT" pitchFamily="34" charset="0"/>
                        </a:rPr>
                        <a:t>8</a:t>
                      </a:r>
                      <a:endParaRPr lang="en-US" sz="1800" b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 dirty="0">
                          <a:latin typeface="Tw Cen MT" pitchFamily="34" charset="0"/>
                        </a:rPr>
                        <a:t>0</a:t>
                      </a: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37964">
                <a:tc>
                  <a:txBody>
                    <a:bodyPr/>
                    <a:lstStyle/>
                    <a:p>
                      <a:pPr marL="0" marR="0" algn="just">
                        <a:spcAft>
                          <a:spcPts val="600"/>
                        </a:spcAft>
                      </a:pPr>
                      <a:r>
                        <a:rPr lang="en-PH" sz="1800" dirty="0" smtClean="0">
                          <a:latin typeface="Tw Cen MT" pitchFamily="34" charset="0"/>
                        </a:rPr>
                        <a:t>4</a:t>
                      </a:r>
                      <a:r>
                        <a:rPr lang="en-PH" sz="1800" baseline="0" dirty="0" smtClean="0">
                          <a:latin typeface="Tw Cen MT" pitchFamily="34" charset="0"/>
                        </a:rPr>
                        <a:t> </a:t>
                      </a:r>
                      <a:r>
                        <a:rPr lang="en-PH" sz="1800" dirty="0" smtClean="0">
                          <a:latin typeface="Tw Cen MT" pitchFamily="34" charset="0"/>
                        </a:rPr>
                        <a:t>Climate </a:t>
                      </a:r>
                      <a:r>
                        <a:rPr lang="en-PH" sz="1800" dirty="0">
                          <a:latin typeface="Tw Cen MT" pitchFamily="34" charset="0"/>
                        </a:rPr>
                        <a:t>Change</a:t>
                      </a:r>
                      <a:endParaRPr lang="en-US" sz="1800" b="1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>
                          <a:latin typeface="Tw Cen MT" pitchFamily="34" charset="0"/>
                        </a:rPr>
                        <a:t>11</a:t>
                      </a:r>
                      <a:endParaRPr lang="en-US" sz="1800" b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>
                          <a:latin typeface="Tw Cen MT" pitchFamily="34" charset="0"/>
                        </a:rPr>
                        <a:t>2</a:t>
                      </a:r>
                      <a:endParaRPr lang="en-US" sz="1800" b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 dirty="0" smtClean="0">
                          <a:latin typeface="Tw Cen MT" pitchFamily="34" charset="0"/>
                        </a:rPr>
                        <a:t>9</a:t>
                      </a: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 dirty="0" smtClean="0">
                          <a:latin typeface="Tw Cen MT" pitchFamily="34" charset="0"/>
                        </a:rPr>
                        <a:t>0</a:t>
                      </a: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11157">
                <a:tc>
                  <a:txBody>
                    <a:bodyPr/>
                    <a:lstStyle/>
                    <a:p>
                      <a:pPr marL="0" marR="0" algn="just">
                        <a:spcAft>
                          <a:spcPts val="600"/>
                        </a:spcAft>
                      </a:pPr>
                      <a:r>
                        <a:rPr lang="en-PH" sz="1800" dirty="0">
                          <a:latin typeface="Tw Cen MT" pitchFamily="34" charset="0"/>
                        </a:rPr>
                        <a:t>5 Species</a:t>
                      </a:r>
                      <a:endParaRPr lang="en-US" sz="1800" b="1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>
                          <a:latin typeface="Tw Cen MT" pitchFamily="34" charset="0"/>
                        </a:rPr>
                        <a:t>8</a:t>
                      </a:r>
                      <a:endParaRPr lang="en-US" sz="1800" b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>
                          <a:latin typeface="Tw Cen MT" pitchFamily="34" charset="0"/>
                        </a:rPr>
                        <a:t>2</a:t>
                      </a:r>
                      <a:endParaRPr lang="en-US" sz="1800" b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 dirty="0" smtClean="0">
                          <a:latin typeface="Tw Cen MT" pitchFamily="34" charset="0"/>
                          <a:ea typeface="+mn-ea"/>
                        </a:rPr>
                        <a:t>5</a:t>
                      </a: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 dirty="0" smtClean="0">
                          <a:latin typeface="Tw Cen MT" pitchFamily="34" charset="0"/>
                          <a:ea typeface="+mn-ea"/>
                        </a:rPr>
                        <a:t>1</a:t>
                      </a: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11157">
                <a:tc>
                  <a:txBody>
                    <a:bodyPr/>
                    <a:lstStyle/>
                    <a:p>
                      <a:pPr marL="0" marR="0" algn="just">
                        <a:spcAft>
                          <a:spcPts val="600"/>
                        </a:spcAft>
                      </a:pPr>
                      <a:r>
                        <a:rPr lang="en-PH" sz="1800" dirty="0">
                          <a:latin typeface="Tw Cen MT" pitchFamily="34" charset="0"/>
                        </a:rPr>
                        <a:t>Total</a:t>
                      </a:r>
                      <a:endParaRPr lang="en-US" sz="1800" b="1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 dirty="0">
                          <a:latin typeface="Tw Cen MT" pitchFamily="34" charset="0"/>
                        </a:rPr>
                        <a:t>60</a:t>
                      </a: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>
                          <a:latin typeface="Tw Cen MT" pitchFamily="34" charset="0"/>
                        </a:rPr>
                        <a:t>12</a:t>
                      </a:r>
                      <a:endParaRPr lang="en-US" sz="1800" b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>
                          <a:latin typeface="Tw Cen MT" pitchFamily="34" charset="0"/>
                        </a:rPr>
                        <a:t>39</a:t>
                      </a:r>
                      <a:endParaRPr lang="en-US" sz="1800" b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 dirty="0">
                          <a:latin typeface="Tw Cen MT" pitchFamily="34" charset="0"/>
                        </a:rPr>
                        <a:t>9</a:t>
                      </a: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0371" y="6003670"/>
            <a:ext cx="1567543" cy="276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rgbClr val="000000"/>
                </a:solidFill>
              </a:rPr>
              <a:t>Source: NPOA Costing</a:t>
            </a: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image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5655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Shape 167"/>
          <p:cNvSpPr/>
          <p:nvPr/>
        </p:nvSpPr>
        <p:spPr>
          <a:xfrm>
            <a:off x="838203" y="645639"/>
            <a:ext cx="10515601" cy="76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>
              <a:lnSpc>
                <a:spcPct val="90000"/>
              </a:lnSpc>
              <a:defRPr sz="4400">
                <a:solidFill>
                  <a:srgbClr val="028184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</a:lstStyle>
          <a:p>
            <a:r>
              <a:rPr dirty="0"/>
              <a:t>Lessons Learned</a:t>
            </a:r>
          </a:p>
        </p:txBody>
      </p:sp>
      <p:sp>
        <p:nvSpPr>
          <p:cNvPr id="4" name="Shape 92"/>
          <p:cNvSpPr>
            <a:spLocks noGrp="1"/>
          </p:cNvSpPr>
          <p:nvPr>
            <p:ph type="body" idx="1"/>
          </p:nvPr>
        </p:nvSpPr>
        <p:spPr>
          <a:xfrm>
            <a:off x="656734" y="1713053"/>
            <a:ext cx="10697070" cy="4348381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28600" lvl="0" indent="-228600">
              <a:buSzTx/>
              <a:buFont typeface="Wingdings" pitchFamily="2" charset="2"/>
              <a:buChar char="§"/>
            </a:pPr>
            <a:r>
              <a:rPr lang="en-US" sz="3200" b="1" dirty="0" smtClean="0"/>
              <a:t>Greater impact and appreciation</a:t>
            </a:r>
            <a:r>
              <a:rPr lang="en-US" sz="3200" dirty="0" smtClean="0"/>
              <a:t> on the significance of CTI-CFF can be attained if grounded at the </a:t>
            </a:r>
            <a:r>
              <a:rPr lang="en-US" sz="3200" dirty="0" err="1" smtClean="0"/>
              <a:t>grassroot</a:t>
            </a:r>
            <a:r>
              <a:rPr lang="en-US" sz="3200" dirty="0" smtClean="0"/>
              <a:t> and local government levels</a:t>
            </a:r>
          </a:p>
          <a:p>
            <a:pPr marL="0" lvl="0" indent="0">
              <a:buSzTx/>
              <a:buNone/>
            </a:pPr>
            <a:endParaRPr lang="en-US" sz="3200" dirty="0" smtClean="0"/>
          </a:p>
          <a:p>
            <a:pPr marL="228600" lvl="0" indent="-228600">
              <a:buSzTx/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Formal Inter-</a:t>
            </a:r>
            <a:r>
              <a:rPr lang="en-US" sz="3200" dirty="0">
                <a:solidFill>
                  <a:schemeClr val="tx1"/>
                </a:solidFill>
              </a:rPr>
              <a:t>a</a:t>
            </a:r>
            <a:r>
              <a:rPr lang="en-US" sz="3200" dirty="0" smtClean="0">
                <a:solidFill>
                  <a:schemeClr val="tx1"/>
                </a:solidFill>
              </a:rPr>
              <a:t>gency collaboration at national and local level enhances environmental law enforcement  and other national policy implementation across various levels of governance </a:t>
            </a:r>
          </a:p>
          <a:p>
            <a:pPr marL="228600" lvl="0" indent="-228600">
              <a:buSzTx/>
              <a:buFont typeface="Wingdings" pitchFamily="2" charset="2"/>
              <a:buChar char="§"/>
            </a:pPr>
            <a:endParaRPr lang="en-US" sz="3200" dirty="0" smtClean="0">
              <a:solidFill>
                <a:schemeClr val="tx1"/>
              </a:solidFill>
            </a:endParaRPr>
          </a:p>
          <a:p>
            <a:pPr marL="228600" lvl="0" indent="-228600">
              <a:buSzTx/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Experiences  from the projects are lessons learned itself</a:t>
            </a:r>
          </a:p>
          <a:p>
            <a:pPr marL="228600" lvl="0" indent="-228600">
              <a:buSzTx/>
              <a:buFont typeface="Wingdings" pitchFamily="2" charset="2"/>
              <a:buChar char="§"/>
            </a:pPr>
            <a:endParaRPr lang="en-US" sz="3200" dirty="0" smtClean="0"/>
          </a:p>
          <a:p>
            <a:pPr marL="228600" lvl="0" indent="-228600">
              <a:buSzTx/>
              <a:buFont typeface="Wingdings" pitchFamily="2" charset="2"/>
              <a:buChar char="§"/>
            </a:pPr>
            <a:endParaRPr sz="3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image2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12195655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Rectangle 4"/>
          <p:cNvSpPr/>
          <p:nvPr/>
        </p:nvSpPr>
        <p:spPr>
          <a:xfrm>
            <a:off x="1097280" y="2218041"/>
            <a:ext cx="100279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buFont typeface="Wingdings" pitchFamily="2" charset="2"/>
              <a:buChar char="§"/>
            </a:pPr>
            <a:r>
              <a:rPr lang="en-US" sz="2800" b="1" dirty="0"/>
              <a:t>Close coordination with the NCCC is a necessity </a:t>
            </a:r>
            <a:r>
              <a:rPr lang="en-US" sz="2800" dirty="0"/>
              <a:t>in the planning, implementation and reporting of the projects/programs on </a:t>
            </a:r>
            <a:r>
              <a:rPr lang="en-US" sz="2800" dirty="0" smtClean="0"/>
              <a:t>CTI-CFF</a:t>
            </a:r>
          </a:p>
          <a:p>
            <a:pPr lvl="0"/>
            <a:endParaRPr lang="en-US" sz="2800" dirty="0" smtClean="0"/>
          </a:p>
          <a:p>
            <a:pPr marL="228600" indent="-228600"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The NCCC acknowledges the need to be responsive to </a:t>
            </a:r>
            <a:r>
              <a:rPr lang="en-US" sz="2800" dirty="0" err="1">
                <a:solidFill>
                  <a:schemeClr val="tx1"/>
                </a:solidFill>
              </a:rPr>
              <a:t>emaerging</a:t>
            </a:r>
            <a:r>
              <a:rPr lang="en-US" sz="2800" dirty="0">
                <a:solidFill>
                  <a:schemeClr val="tx1"/>
                </a:solidFill>
              </a:rPr>
              <a:t> challenges and changing conditions through expanding partnerships and networking</a:t>
            </a:r>
          </a:p>
          <a:p>
            <a:pPr marL="228600" lvl="0" indent="-228600"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7" name="Shape 167"/>
          <p:cNvSpPr/>
          <p:nvPr/>
        </p:nvSpPr>
        <p:spPr>
          <a:xfrm>
            <a:off x="838203" y="645639"/>
            <a:ext cx="10515601" cy="76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>
              <a:lnSpc>
                <a:spcPct val="90000"/>
              </a:lnSpc>
              <a:defRPr sz="4400">
                <a:solidFill>
                  <a:srgbClr val="028184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</a:lstStyle>
          <a:p>
            <a:r>
              <a:rPr dirty="0"/>
              <a:t>Lessons Learned</a:t>
            </a:r>
          </a:p>
        </p:txBody>
      </p:sp>
      <p:sp>
        <p:nvSpPr>
          <p:cNvPr id="8" name="Shape 92"/>
          <p:cNvSpPr txBox="1">
            <a:spLocks/>
          </p:cNvSpPr>
          <p:nvPr/>
        </p:nvSpPr>
        <p:spPr>
          <a:xfrm>
            <a:off x="656734" y="1731191"/>
            <a:ext cx="10697070" cy="43302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marL="228600" marR="0" indent="-228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723900" marR="0" indent="-2667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234439" marR="0" indent="-320039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1727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21844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416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0988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560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13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>
              <a:buSzTx/>
              <a:buFont typeface="Wingdings" pitchFamily="2" charset="2"/>
              <a:buChar char="§"/>
            </a:pPr>
            <a:endParaRPr lang="en-US" dirty="0" smtClean="0"/>
          </a:p>
          <a:p>
            <a:pPr hangingPunct="1">
              <a:buSzTx/>
              <a:buFont typeface="Wingdings" pitchFamily="2" charset="2"/>
              <a:buChar char="§"/>
            </a:pPr>
            <a:endParaRPr lang="en-US" dirty="0" smtClean="0"/>
          </a:p>
          <a:p>
            <a:pPr hangingPunct="1">
              <a:buSzTx/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864087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image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655" y="-546309"/>
            <a:ext cx="12195655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0" name="Shape 170"/>
          <p:cNvSpPr/>
          <p:nvPr/>
        </p:nvSpPr>
        <p:spPr>
          <a:xfrm>
            <a:off x="836371" y="-123135"/>
            <a:ext cx="10515601" cy="76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>
              <a:lnSpc>
                <a:spcPct val="90000"/>
              </a:lnSpc>
              <a:defRPr sz="4400">
                <a:solidFill>
                  <a:srgbClr val="028184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</a:lstStyle>
          <a:p>
            <a:r>
              <a:rPr dirty="0"/>
              <a:t>Challenges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0081" y="867917"/>
            <a:ext cx="11094720" cy="547842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en-US" sz="2800" dirty="0" smtClean="0">
                <a:solidFill>
                  <a:schemeClr val="tx1"/>
                </a:solidFill>
              </a:rPr>
              <a:t>On-going adjustments with the new administrations new national policies and priorities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lang="en-US" sz="2800" dirty="0" smtClean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2800" dirty="0" smtClean="0"/>
              <a:t>Institutionalization </a:t>
            </a:r>
            <a:r>
              <a:rPr lang="en-US" sz="2800" dirty="0"/>
              <a:t>of the goals </a:t>
            </a:r>
            <a:r>
              <a:rPr lang="en-US" sz="2800" dirty="0" smtClean="0"/>
              <a:t>and </a:t>
            </a:r>
            <a:r>
              <a:rPr lang="en-US" sz="2800" dirty="0"/>
              <a:t>actions of the CTI-NPOA to the local government </a:t>
            </a:r>
            <a:r>
              <a:rPr lang="en-US" sz="2800" dirty="0" smtClean="0"/>
              <a:t>plans</a:t>
            </a:r>
          </a:p>
          <a:p>
            <a:pPr lvl="0"/>
            <a:r>
              <a:rPr lang="en-US" sz="2800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</a:rPr>
              <a:t>Vulnerability of the country to natural and anthropogenic hazards/disturbances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Integration among goals of the RPOA should be </a:t>
            </a:r>
            <a:r>
              <a:rPr lang="en-US" sz="2800" dirty="0" smtClean="0">
                <a:solidFill>
                  <a:schemeClr val="tx1"/>
                </a:solidFill>
              </a:rPr>
              <a:t>strengthen</a:t>
            </a:r>
            <a:endParaRPr lang="en-US" sz="28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tx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image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5655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3" name="Shape 173"/>
          <p:cNvSpPr/>
          <p:nvPr/>
        </p:nvSpPr>
        <p:spPr>
          <a:xfrm>
            <a:off x="838203" y="645639"/>
            <a:ext cx="10515601" cy="76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>
              <a:lnSpc>
                <a:spcPct val="90000"/>
              </a:lnSpc>
              <a:defRPr sz="4400">
                <a:solidFill>
                  <a:srgbClr val="028184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</a:lstStyle>
          <a:p>
            <a:r>
              <a:t>Next Steps</a:t>
            </a:r>
          </a:p>
        </p:txBody>
      </p:sp>
      <p:sp>
        <p:nvSpPr>
          <p:cNvPr id="4" name="Shape 96"/>
          <p:cNvSpPr>
            <a:spLocks noGrp="1"/>
          </p:cNvSpPr>
          <p:nvPr>
            <p:ph type="body" idx="1"/>
          </p:nvPr>
        </p:nvSpPr>
        <p:spPr>
          <a:xfrm>
            <a:off x="647306" y="1714500"/>
            <a:ext cx="11311013" cy="3429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600">
              <a:buSzTx/>
              <a:buFont typeface="Wingdings" pitchFamily="2" charset="2"/>
              <a:buChar char="§"/>
            </a:pPr>
            <a:r>
              <a:rPr lang="en-PH" dirty="0" smtClean="0"/>
              <a:t>Pilot various modalities for sustainable finance and ensure policy support for sustainable financing</a:t>
            </a:r>
          </a:p>
          <a:p>
            <a:pPr marL="0" indent="0">
              <a:buSzTx/>
              <a:buNone/>
            </a:pPr>
            <a:r>
              <a:rPr lang="en-PH" dirty="0" smtClean="0"/>
              <a:t> </a:t>
            </a:r>
            <a:endParaRPr lang="en-PH" dirty="0" smtClean="0">
              <a:solidFill>
                <a:schemeClr val="tx1"/>
              </a:solidFill>
            </a:endParaRPr>
          </a:p>
          <a:p>
            <a:pPr marL="228600" indent="-228600">
              <a:buSzTx/>
              <a:buFont typeface="Wingdings" pitchFamily="2" charset="2"/>
              <a:buChar char="§"/>
            </a:pPr>
            <a:r>
              <a:rPr lang="en-PH" dirty="0" smtClean="0">
                <a:solidFill>
                  <a:schemeClr val="tx1"/>
                </a:solidFill>
              </a:rPr>
              <a:t>Review of the National Plan of Action and the NCCC</a:t>
            </a:r>
          </a:p>
          <a:p>
            <a:pPr marL="228600" indent="-228600">
              <a:buSzTx/>
              <a:buFont typeface="Wingdings" pitchFamily="2" charset="2"/>
              <a:buChar char="§"/>
            </a:pPr>
            <a:endParaRPr lang="en-US" dirty="0" smtClean="0"/>
          </a:p>
          <a:p>
            <a:pPr marL="228600" indent="-228600">
              <a:buSzTx/>
              <a:buFont typeface="Wingdings" pitchFamily="2" charset="2"/>
              <a:buChar char="§"/>
            </a:pPr>
            <a:r>
              <a:rPr lang="en-US" dirty="0" smtClean="0"/>
              <a:t>Finalize the M&amp;E indicators for the NPOA</a:t>
            </a:r>
          </a:p>
          <a:p>
            <a:pPr marL="228600" indent="-228600">
              <a:buSzTx/>
              <a:buFont typeface="Wingdings" pitchFamily="2" charset="2"/>
              <a:buChar char="§"/>
            </a:pPr>
            <a:endParaRPr lang="en-US" dirty="0" smtClean="0"/>
          </a:p>
          <a:p>
            <a:pPr marL="228600" indent="-228600">
              <a:buSzTx/>
              <a:buFont typeface="Wingdings" pitchFamily="2" charset="2"/>
              <a:buChar char="§"/>
            </a:pPr>
            <a:r>
              <a:rPr lang="en-US" dirty="0" smtClean="0"/>
              <a:t>Ensure the  alignment of the goals and actions of the NPOA to both National and local government plans</a:t>
            </a:r>
            <a:endParaRPr dirty="0"/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76" name="image3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961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image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655" y="-94268"/>
            <a:ext cx="12195655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Shape 127"/>
          <p:cNvSpPr/>
          <p:nvPr/>
        </p:nvSpPr>
        <p:spPr>
          <a:xfrm>
            <a:off x="838203" y="645639"/>
            <a:ext cx="10515601" cy="76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>
              <a:lnSpc>
                <a:spcPct val="90000"/>
              </a:lnSpc>
              <a:defRPr sz="4400">
                <a:solidFill>
                  <a:srgbClr val="028184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</a:lstStyle>
          <a:p>
            <a:r>
              <a:rPr dirty="0"/>
              <a:t>Topic Outline</a:t>
            </a:r>
          </a:p>
        </p:txBody>
      </p:sp>
      <p:sp>
        <p:nvSpPr>
          <p:cNvPr id="128" name="Shape 128"/>
          <p:cNvSpPr/>
          <p:nvPr/>
        </p:nvSpPr>
        <p:spPr>
          <a:xfrm>
            <a:off x="838200" y="1690688"/>
            <a:ext cx="10045521" cy="447041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/>
          <a:p>
            <a:pPr>
              <a:defRPr sz="2400">
                <a:solidFill>
                  <a:srgbClr val="028184"/>
                </a:solidFill>
              </a:defRPr>
            </a:pPr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934999" y="1626573"/>
            <a:ext cx="5858934" cy="34163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342900" marR="0" indent="-3429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Country</a:t>
            </a:r>
            <a:r>
              <a:rPr kumimoji="0" lang="en-US" sz="24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 TWG Focal Point</a:t>
            </a:r>
          </a:p>
          <a:p>
            <a:pPr marL="342900" marR="0" indent="-3429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</a:pPr>
            <a:r>
              <a:rPr lang="en-US" sz="2400" baseline="0" dirty="0" smtClean="0"/>
              <a:t>Partners and Status of Partnership</a:t>
            </a:r>
          </a:p>
          <a:p>
            <a:pPr marL="342900" marR="0" indent="-3429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4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Progress Towards NPOA</a:t>
            </a:r>
          </a:p>
          <a:p>
            <a:pPr marL="342900" indent="-342900">
              <a:buAutoNum type="arabicPeriod" startAt="4"/>
            </a:pPr>
            <a:r>
              <a:rPr lang="en-US" sz="2400" dirty="0" smtClean="0"/>
              <a:t>Progress </a:t>
            </a:r>
            <a:r>
              <a:rPr lang="en-US" sz="2400" dirty="0"/>
              <a:t>of NPOA and CTI M&amp;E </a:t>
            </a:r>
            <a:r>
              <a:rPr lang="en-US" sz="2400" dirty="0" smtClean="0"/>
              <a:t>Indicators</a:t>
            </a:r>
          </a:p>
          <a:p>
            <a:pPr marL="342900" indent="-342900">
              <a:buAutoNum type="arabicPeriod" startAt="4"/>
            </a:pPr>
            <a:r>
              <a:rPr lang="en-US" sz="2400" dirty="0" smtClean="0"/>
              <a:t>Lessons Learned</a:t>
            </a:r>
          </a:p>
          <a:p>
            <a:pPr marL="342900" indent="-342900">
              <a:buAutoNum type="arabicPeriod" startAt="4"/>
            </a:pPr>
            <a:r>
              <a:rPr lang="en-US" sz="2400" dirty="0" smtClean="0"/>
              <a:t>Challenges</a:t>
            </a:r>
          </a:p>
          <a:p>
            <a:pPr marL="342900" indent="-342900">
              <a:buAutoNum type="arabicPeriod" startAt="4"/>
            </a:pPr>
            <a:r>
              <a:rPr lang="en-US" sz="2400" dirty="0" smtClean="0"/>
              <a:t>Next Steps</a:t>
            </a:r>
          </a:p>
          <a:p>
            <a:pPr marL="342900" indent="-342900">
              <a:buAutoNum type="arabicPeriod" startAt="4"/>
            </a:pPr>
            <a:endParaRPr lang="en-US" sz="2400" dirty="0" smtClean="0"/>
          </a:p>
          <a:p>
            <a:pPr marL="342900" indent="-342900">
              <a:buAutoNum type="arabicPeriod" startAt="4"/>
            </a:pPr>
            <a:endParaRPr lang="en-US" sz="2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image2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12195655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Shape 131"/>
          <p:cNvSpPr/>
          <p:nvPr/>
        </p:nvSpPr>
        <p:spPr>
          <a:xfrm>
            <a:off x="838203" y="645639"/>
            <a:ext cx="10515601" cy="76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>
              <a:lnSpc>
                <a:spcPct val="90000"/>
              </a:lnSpc>
              <a:defRPr sz="4400">
                <a:solidFill>
                  <a:srgbClr val="028184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</a:lstStyle>
          <a:p>
            <a:r>
              <a:t>Country TWG Focal Points</a:t>
            </a:r>
          </a:p>
        </p:txBody>
      </p:sp>
      <p:graphicFrame>
        <p:nvGraphicFramePr>
          <p:cNvPr id="132" name="Table 132"/>
          <p:cNvGraphicFramePr/>
          <p:nvPr>
            <p:extLst>
              <p:ext uri="{D42A27DB-BD31-4B8C-83A1-F6EECF244321}">
                <p14:modId xmlns:p14="http://schemas.microsoft.com/office/powerpoint/2010/main" val="3847924004"/>
              </p:ext>
            </p:extLst>
          </p:nvPr>
        </p:nvGraphicFramePr>
        <p:xfrm>
          <a:off x="958304" y="1586976"/>
          <a:ext cx="10269020" cy="4486967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26035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654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96394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200" dirty="0"/>
                        <a:t>TWG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2200" dirty="0" smtClean="0"/>
                        <a:t>FOCAL</a:t>
                      </a:r>
                      <a:r>
                        <a:rPr lang="en-US" sz="2200" baseline="0" dirty="0" smtClean="0"/>
                        <a:t> POINT</a:t>
                      </a:r>
                      <a:endParaRPr sz="2200" dirty="0"/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58802">
                <a:tc>
                  <a:txBody>
                    <a:bodyPr/>
                    <a:lstStyle/>
                    <a:p>
                      <a:pPr marL="227013" indent="0" algn="l">
                        <a:defRPr sz="1800"/>
                      </a:pPr>
                      <a:r>
                        <a:rPr dirty="0"/>
                        <a:t>Seascapes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1698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pt-BR" sz="1800" b="0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w Cen MT" pitchFamily="34" charset="0"/>
                          <a:ea typeface="+mn-ea"/>
                          <a:cs typeface="+mn-cs"/>
                          <a:sym typeface="Tw Cen MT"/>
                        </a:rPr>
                        <a:t>Theresa Mundita S. Lim</a:t>
                      </a:r>
                    </a:p>
                    <a:p>
                      <a:pPr marL="1698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pt-BR" sz="1800" b="0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w Cen MT" pitchFamily="34" charset="0"/>
                          <a:ea typeface="+mn-ea"/>
                          <a:cs typeface="+mn-cs"/>
                          <a:sym typeface="Tw Cen MT"/>
                        </a:rPr>
                        <a:t>Director, Biodiversity Management Bureau – DENR</a:t>
                      </a:r>
                      <a:endParaRPr lang="pt-BR" sz="1800" b="0" i="0" dirty="0" smtClean="0">
                        <a:latin typeface="Tw Cen MT" pitchFamily="34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58802">
                <a:tc>
                  <a:txBody>
                    <a:bodyPr/>
                    <a:lstStyle/>
                    <a:p>
                      <a:pPr marL="227013" indent="0" algn="l">
                        <a:defRPr sz="1800"/>
                      </a:pPr>
                      <a:r>
                        <a:rPr dirty="0"/>
                        <a:t>EAFM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169863" indent="0" algn="l">
                        <a:defRPr sz="1800"/>
                      </a:pPr>
                      <a:r>
                        <a:rPr lang="en-US" dirty="0" smtClean="0"/>
                        <a:t>BFAR</a:t>
                      </a:r>
                    </a:p>
                    <a:p>
                      <a:pPr marL="169863" indent="0" algn="l">
                        <a:defRPr sz="1800"/>
                      </a:pPr>
                      <a:endParaRPr dirty="0"/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8802">
                <a:tc>
                  <a:txBody>
                    <a:bodyPr/>
                    <a:lstStyle/>
                    <a:p>
                      <a:pPr marL="227013" indent="0" algn="l">
                        <a:defRPr sz="1800"/>
                      </a:pPr>
                      <a:r>
                        <a:rPr dirty="0"/>
                        <a:t>MPA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1698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pt-BR" sz="1800" b="0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w Cen MT" pitchFamily="34" charset="0"/>
                          <a:ea typeface="+mn-ea"/>
                          <a:cs typeface="+mn-cs"/>
                          <a:sym typeface="Tw Cen MT"/>
                        </a:rPr>
                        <a:t>Theresa Mundita S. Lim</a:t>
                      </a:r>
                    </a:p>
                    <a:p>
                      <a:pPr marL="1698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pt-BR" sz="1800" b="0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w Cen MT" pitchFamily="34" charset="0"/>
                          <a:ea typeface="+mn-ea"/>
                          <a:cs typeface="+mn-cs"/>
                          <a:sym typeface="Tw Cen MT"/>
                        </a:rPr>
                        <a:t>Director, Biodiversity Management Bureau - DENR </a:t>
                      </a:r>
                      <a:endParaRPr lang="pt-BR" sz="1800" b="0" i="0" dirty="0" smtClean="0">
                        <a:latin typeface="Tw Cen MT" pitchFamily="34" charset="0"/>
                      </a:endParaRPr>
                    </a:p>
                    <a:p>
                      <a:pPr lvl="0" algn="l">
                        <a:defRPr sz="1800"/>
                      </a:pPr>
                      <a:endParaRPr lang="pt-BR" sz="1800" b="0" dirty="0">
                        <a:latin typeface="Tw Cen MT" pitchFamily="34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58802">
                <a:tc>
                  <a:txBody>
                    <a:bodyPr/>
                    <a:lstStyle/>
                    <a:p>
                      <a:pPr marL="227013" indent="0" algn="l">
                        <a:defRPr sz="1800"/>
                      </a:pPr>
                      <a:r>
                        <a:rPr dirty="0"/>
                        <a:t>CCA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169863" indent="0" algn="l">
                        <a:defRPr sz="1800"/>
                      </a:pPr>
                      <a:r>
                        <a:rPr lang="en-US" baseline="0" dirty="0" smtClean="0"/>
                        <a:t>Noel Antonio V. </a:t>
                      </a:r>
                      <a:r>
                        <a:rPr lang="en-US" baseline="0" dirty="0" err="1" smtClean="0"/>
                        <a:t>Gaerlan</a:t>
                      </a:r>
                      <a:endParaRPr lang="en-US" baseline="0" dirty="0" smtClean="0"/>
                    </a:p>
                    <a:p>
                      <a:pPr marL="169863" indent="0" algn="l">
                        <a:defRPr sz="1800"/>
                      </a:pPr>
                      <a:r>
                        <a:rPr lang="en-US" baseline="0" dirty="0" smtClean="0"/>
                        <a:t>Undersecretary, Climate Change Commission</a:t>
                      </a:r>
                      <a:endParaRPr dirty="0"/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2567">
                <a:tc>
                  <a:txBody>
                    <a:bodyPr/>
                    <a:lstStyle/>
                    <a:p>
                      <a:pPr marL="227013" indent="0" algn="l">
                        <a:defRPr sz="1800"/>
                      </a:pPr>
                      <a:r>
                        <a:rPr dirty="0"/>
                        <a:t>Threatened Species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1698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pt-BR" sz="1800" b="0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w Cen MT" pitchFamily="34" charset="0"/>
                          <a:ea typeface="+mn-ea"/>
                          <a:cs typeface="+mn-cs"/>
                          <a:sym typeface="Tw Cen MT"/>
                        </a:rPr>
                        <a:t>Theresa Mundita S. Lim</a:t>
                      </a:r>
                      <a:endParaRPr lang="pt-BR" sz="1800" b="0" i="0" dirty="0" smtClean="0">
                        <a:latin typeface="Tw Cen MT" pitchFamily="34" charset="0"/>
                      </a:endParaRPr>
                    </a:p>
                    <a:p>
                      <a:pPr marL="169863" indent="0" algn="l">
                        <a:defRPr sz="1800"/>
                      </a:pPr>
                      <a:r>
                        <a:rPr lang="pt-BR" sz="1800" b="0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w Cen MT" pitchFamily="34" charset="0"/>
                          <a:ea typeface="+mn-ea"/>
                          <a:cs typeface="+mn-cs"/>
                          <a:sym typeface="Tw Cen MT"/>
                        </a:rPr>
                        <a:t>Director, Biodiversity Management Bureau - DENR</a:t>
                      </a:r>
                      <a:endParaRPr dirty="0"/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42567">
                <a:tc>
                  <a:txBody>
                    <a:bodyPr/>
                    <a:lstStyle/>
                    <a:p>
                      <a:pPr marL="227013" indent="0" algn="l">
                        <a:defRPr sz="1800"/>
                      </a:pPr>
                      <a:r>
                        <a:rPr lang="en-US" smtClean="0"/>
                        <a:t>M&amp;E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dirty="0" smtClean="0"/>
                        <a:t>(cross cutting)</a:t>
                      </a:r>
                      <a:endParaRPr dirty="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169863" indent="0" algn="l">
                        <a:defRPr sz="1800"/>
                      </a:pPr>
                      <a:r>
                        <a:rPr lang="en-US" dirty="0" smtClean="0"/>
                        <a:t>WWF-P</a:t>
                      </a:r>
                      <a:endParaRPr dirty="0"/>
                    </a:p>
                  </a:txBody>
                  <a:tcPr marL="0" marR="0" marT="0" marB="0" horzOverflow="overflow"/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2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12195655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Shape 135"/>
          <p:cNvSpPr/>
          <p:nvPr/>
        </p:nvSpPr>
        <p:spPr>
          <a:xfrm>
            <a:off x="838203" y="645639"/>
            <a:ext cx="10515601" cy="76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>
              <a:lnSpc>
                <a:spcPct val="90000"/>
              </a:lnSpc>
              <a:defRPr sz="4400">
                <a:solidFill>
                  <a:srgbClr val="028184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</a:lstStyle>
          <a:p>
            <a:r>
              <a:t>Partners and Status of Partnership</a:t>
            </a:r>
          </a:p>
        </p:txBody>
      </p:sp>
      <p:graphicFrame>
        <p:nvGraphicFramePr>
          <p:cNvPr id="136" name="Table 136"/>
          <p:cNvGraphicFramePr/>
          <p:nvPr>
            <p:extLst>
              <p:ext uri="{D42A27DB-BD31-4B8C-83A1-F6EECF244321}">
                <p14:modId xmlns:p14="http://schemas.microsoft.com/office/powerpoint/2010/main" val="2776327198"/>
              </p:ext>
            </p:extLst>
          </p:nvPr>
        </p:nvGraphicFramePr>
        <p:xfrm>
          <a:off x="152400" y="1410181"/>
          <a:ext cx="11898086" cy="4793882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36192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914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8735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69448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b="1" dirty="0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Partners</a:t>
                      </a:r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D4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Status</a:t>
                      </a:r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D4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Projects and Programs</a:t>
                      </a:r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D4E0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5154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UNDP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On-going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MKBA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BF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4322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ADB</a:t>
                      </a:r>
                      <a:r>
                        <a:rPr lang="en-US" sz="1600" b="0" i="0" baseline="0" dirty="0" smtClean="0"/>
                        <a:t> RETA 7813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D4E0D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On-going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D4E0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"/>
                        </a:rPr>
                        <a:t>CTI-SEA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D4E0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265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GIZ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On-going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Sulu</a:t>
                      </a:r>
                      <a:r>
                        <a:rPr lang="en-US" sz="1600" b="0" i="0" baseline="0" dirty="0" smtClean="0"/>
                        <a:t> Sulawesi Seascape Project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BF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4591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IFAD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D4E0D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On-going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D4E0D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err="1" smtClean="0"/>
                        <a:t>FishCORAL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D4E0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7922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USAID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On-going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ECOFISH, PROTECT Wildlife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0946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UPMSI</a:t>
                      </a:r>
                      <a:endParaRPr sz="1600" b="0" i="0" dirty="0">
                        <a:solidFill>
                          <a:srgbClr val="FF0000"/>
                        </a:solidFill>
                      </a:endParaRPr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On-going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err="1" smtClean="0"/>
                        <a:t>CoRVA</a:t>
                      </a:r>
                      <a:r>
                        <a:rPr lang="en-US" sz="1600" b="0" i="0" dirty="0" smtClean="0"/>
                        <a:t>, MPA Support Network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</a:tr>
              <a:tr h="604322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CIP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On-going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Seascapes, MPAs</a:t>
                      </a:r>
                      <a:r>
                        <a:rPr lang="en-US" sz="1600" b="0" i="0" baseline="0" dirty="0" smtClean="0"/>
                        <a:t> and Networks, EAFM, CCA, Threatened Species,</a:t>
                      </a:r>
                      <a:r>
                        <a:rPr lang="en-US" sz="1600" b="0" i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b="0" i="0" baseline="0" dirty="0" smtClean="0">
                          <a:solidFill>
                            <a:schemeClr val="tx1"/>
                          </a:solidFill>
                        </a:rPr>
                        <a:t>MKBA</a:t>
                      </a:r>
                      <a:endParaRPr sz="1600" b="0" i="0" dirty="0">
                        <a:solidFill>
                          <a:schemeClr val="tx1"/>
                        </a:solidFill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</a:tr>
              <a:tr h="391242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US</a:t>
                      </a:r>
                      <a:r>
                        <a:rPr lang="en-US" sz="1600" b="0" i="0" baseline="0" dirty="0" smtClean="0"/>
                        <a:t> NOAA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On-going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NIPAS MPA Capacity Building Program, ARMS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</a:tr>
              <a:tr h="477063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UNEP-Reef</a:t>
                      </a:r>
                      <a:r>
                        <a:rPr lang="en-US" sz="1600" b="0" i="0" baseline="0" dirty="0" smtClean="0"/>
                        <a:t> World Foundation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"/>
                        </a:rPr>
                        <a:t>On-going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Green Fins Code</a:t>
                      </a:r>
                      <a:r>
                        <a:rPr lang="en-US" sz="1600" b="0" i="0" baseline="0" dirty="0" smtClean="0"/>
                        <a:t> of Conduct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5655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Shape 135"/>
          <p:cNvSpPr/>
          <p:nvPr/>
        </p:nvSpPr>
        <p:spPr>
          <a:xfrm>
            <a:off x="838203" y="645639"/>
            <a:ext cx="10515601" cy="76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>
              <a:lnSpc>
                <a:spcPct val="90000"/>
              </a:lnSpc>
              <a:defRPr sz="4400">
                <a:solidFill>
                  <a:srgbClr val="028184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</a:lstStyle>
          <a:p>
            <a:r>
              <a:t>Partners and Status of Partnership</a:t>
            </a:r>
          </a:p>
        </p:txBody>
      </p:sp>
      <p:graphicFrame>
        <p:nvGraphicFramePr>
          <p:cNvPr id="136" name="Table 136"/>
          <p:cNvGraphicFramePr/>
          <p:nvPr>
            <p:extLst>
              <p:ext uri="{D42A27DB-BD31-4B8C-83A1-F6EECF244321}">
                <p14:modId xmlns:p14="http://schemas.microsoft.com/office/powerpoint/2010/main" val="4100151394"/>
              </p:ext>
            </p:extLst>
          </p:nvPr>
        </p:nvGraphicFramePr>
        <p:xfrm>
          <a:off x="152400" y="1410180"/>
          <a:ext cx="11898086" cy="4436491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36192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914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8735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18620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b="1" dirty="0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Partners</a:t>
                      </a:r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D4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Status</a:t>
                      </a:r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D4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Projects and Programs</a:t>
                      </a:r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D4E0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7793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WWF-P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On-going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MKBA as Responsible</a:t>
                      </a:r>
                      <a:r>
                        <a:rPr lang="en-US" sz="1600" b="0" i="0" baseline="0" dirty="0" smtClean="0"/>
                        <a:t> Partner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BF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2339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ECOFISH/</a:t>
                      </a:r>
                      <a:r>
                        <a:rPr lang="en-US" sz="1600" b="0" i="0" dirty="0" err="1" smtClean="0"/>
                        <a:t>WorldFish</a:t>
                      </a:r>
                      <a:r>
                        <a:rPr lang="en-US" sz="1600" b="0" i="0" dirty="0" smtClean="0"/>
                        <a:t> Center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D4E0D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On-going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D4E0D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Coastal Fisheries and Poverty Reduction (COASTFISH)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D4E0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5624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BFAR-NFRDI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On-going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Tuna Genetics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BF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3641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RARE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D4E0D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On-going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D4E0D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600" b="0" i="0" dirty="0" smtClean="0"/>
                        <a:t>MKBA as</a:t>
                      </a:r>
                      <a:r>
                        <a:rPr lang="en-US" sz="1600" b="0" i="0" baseline="0" dirty="0" smtClean="0"/>
                        <a:t> Responsible Partner</a:t>
                      </a: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D4E0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1293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2771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600" b="0" i="0" dirty="0"/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600" b="0" i="0" dirty="0"/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</a:tr>
              <a:tr h="526892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600" b="0" i="0" dirty="0"/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600" b="0" i="0" dirty="0"/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</a:tr>
              <a:tr h="413657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600" b="0" i="0" dirty="0"/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600" b="0" i="0" dirty="0"/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</a:tr>
              <a:tr h="436662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600" b="0" i="0" dirty="0"/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600" b="0" i="0" dirty="0"/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600" b="0" i="0" dirty="0"/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51338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image2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427" y="0"/>
            <a:ext cx="12195655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Shape 139"/>
          <p:cNvSpPr/>
          <p:nvPr/>
        </p:nvSpPr>
        <p:spPr>
          <a:xfrm>
            <a:off x="838203" y="645639"/>
            <a:ext cx="10515601" cy="76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>
              <a:lnSpc>
                <a:spcPct val="90000"/>
              </a:lnSpc>
              <a:defRPr sz="4400">
                <a:solidFill>
                  <a:srgbClr val="028184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</a:lstStyle>
          <a:p>
            <a:r>
              <a:t>Progress Towards NPOA</a:t>
            </a:r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135567"/>
              </p:ext>
            </p:extLst>
          </p:nvPr>
        </p:nvGraphicFramePr>
        <p:xfrm>
          <a:off x="414870" y="1410179"/>
          <a:ext cx="11472330" cy="4753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0414"/>
                <a:gridCol w="2861977"/>
                <a:gridCol w="2881717"/>
                <a:gridCol w="2748222"/>
              </a:tblGrid>
              <a:tr h="582051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w Cen MT" pitchFamily="34" charset="0"/>
                        </a:rPr>
                        <a:t>Goal 1: Priority Seascapes Designated and Effectively Managed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205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w Cen MT" pitchFamily="34" charset="0"/>
                        </a:rPr>
                        <a:t>Total Actions</a:t>
                      </a:r>
                      <a:endParaRPr lang="en-US" sz="1800" dirty="0">
                        <a:latin typeface="Tw Cen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w Cen MT" pitchFamily="34" charset="0"/>
                        </a:rPr>
                        <a:t>Completed</a:t>
                      </a:r>
                      <a:endParaRPr lang="en-US" sz="1800" dirty="0">
                        <a:latin typeface="Tw Cen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w Cen MT" pitchFamily="34" charset="0"/>
                        </a:rPr>
                        <a:t>On-Going</a:t>
                      </a:r>
                      <a:endParaRPr lang="en-US" sz="1800" dirty="0">
                        <a:latin typeface="Tw Cen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w Cen MT" pitchFamily="34" charset="0"/>
                        </a:rPr>
                        <a:t>Not Started</a:t>
                      </a:r>
                      <a:endParaRPr lang="en-US" sz="1800" dirty="0">
                        <a:latin typeface="Tw Cen MT" pitchFamily="34" charset="0"/>
                      </a:endParaRPr>
                    </a:p>
                  </a:txBody>
                  <a:tcPr/>
                </a:tc>
              </a:tr>
              <a:tr h="582051"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 dirty="0" smtClean="0">
                          <a:latin typeface="Tw Cen MT" pitchFamily="34" charset="0"/>
                        </a:rPr>
                        <a:t>9</a:t>
                      </a: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 dirty="0">
                          <a:latin typeface="Tw Cen MT" pitchFamily="34" charset="0"/>
                        </a:rPr>
                        <a:t>3</a:t>
                      </a: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 dirty="0" smtClean="0">
                          <a:latin typeface="Tw Cen MT" pitchFamily="34" charset="0"/>
                        </a:rPr>
                        <a:t>4</a:t>
                      </a: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 dirty="0" smtClean="0">
                          <a:latin typeface="Tw Cen MT" pitchFamily="34" charset="0"/>
                          <a:ea typeface="Times New Roman"/>
                        </a:rPr>
                        <a:t>2*</a:t>
                      </a: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503700">
                <a:tc gridSpan="4">
                  <a:txBody>
                    <a:bodyPr/>
                    <a:lstStyle/>
                    <a:p>
                      <a:pPr marL="233363" marR="0" indent="-233363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altLang="en-US" sz="1800" b="1" dirty="0" smtClean="0">
                          <a:latin typeface="Tw Cen MT" pitchFamily="34" charset="0"/>
                        </a:rPr>
                        <a:t>Sustained</a:t>
                      </a:r>
                      <a:r>
                        <a:rPr lang="en-US" altLang="en-US" sz="1800" b="1" baseline="0" dirty="0" smtClean="0">
                          <a:latin typeface="Tw Cen MT" pitchFamily="34" charset="0"/>
                        </a:rPr>
                        <a:t>  the implementation of the management and initiative of Sulu Sulawesi Seascape</a:t>
                      </a:r>
                    </a:p>
                    <a:p>
                      <a:pPr marL="233363" marR="0" indent="-233363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altLang="en-US" sz="1800" b="1" baseline="0" dirty="0" smtClean="0">
                          <a:latin typeface="Tw Cen MT" pitchFamily="34" charset="0"/>
                        </a:rPr>
                        <a:t>Development of the 2</a:t>
                      </a:r>
                      <a:r>
                        <a:rPr lang="en-US" altLang="en-US" sz="1800" b="1" baseline="30000" dirty="0" smtClean="0">
                          <a:latin typeface="Tw Cen MT" pitchFamily="34" charset="0"/>
                        </a:rPr>
                        <a:t>nd</a:t>
                      </a:r>
                      <a:r>
                        <a:rPr lang="en-US" altLang="en-US" sz="1800" b="1" baseline="0" dirty="0" smtClean="0">
                          <a:latin typeface="Tw Cen MT" pitchFamily="34" charset="0"/>
                        </a:rPr>
                        <a:t> Priority Seascape – West Philippine Sea MPA Network (under deliberation)</a:t>
                      </a:r>
                    </a:p>
                    <a:p>
                      <a:pPr marL="457200" marR="0" indent="-223838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Tw Cen MT" pitchFamily="34" charset="0"/>
                        <a:buChar char="-"/>
                        <a:tabLst/>
                        <a:defRPr/>
                      </a:pPr>
                      <a:r>
                        <a:rPr lang="en-US" altLang="en-US" sz="1800" b="0" dirty="0" smtClean="0">
                          <a:latin typeface="Tw Cen MT" pitchFamily="34" charset="0"/>
                        </a:rPr>
                        <a:t>Drafted the Strategic Plan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503700">
                <a:tc gridSpan="4"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Tw Cen MT" pitchFamily="34" charset="0"/>
                        <a:buNone/>
                        <a:tabLst/>
                        <a:defRPr/>
                      </a:pPr>
                      <a:r>
                        <a:rPr lang="en-US" altLang="en-US" sz="1800" b="0" dirty="0" smtClean="0">
                          <a:latin typeface="Tw Cen MT" pitchFamily="34" charset="0"/>
                        </a:rPr>
                        <a:t>*Aligning Seascapes models with policy and legal framework</a:t>
                      </a:r>
                      <a:r>
                        <a:rPr lang="en-US" altLang="en-US" sz="1800" b="0" baseline="0" dirty="0" smtClean="0">
                          <a:latin typeface="Tw Cen MT" pitchFamily="34" charset="0"/>
                        </a:rPr>
                        <a:t> </a:t>
                      </a:r>
                    </a:p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Tw Cen MT" pitchFamily="34" charset="0"/>
                        <a:buNone/>
                        <a:tabLst/>
                        <a:defRPr/>
                      </a:pPr>
                      <a:r>
                        <a:rPr lang="en-US" altLang="en-US" sz="1800" b="0" baseline="0" dirty="0" smtClean="0">
                          <a:latin typeface="Tw Cen MT" pitchFamily="34" charset="0"/>
                        </a:rPr>
                        <a:t>*Promote and market seascape plans</a:t>
                      </a:r>
                      <a:endParaRPr lang="en-US" altLang="en-US" sz="1800" b="0" dirty="0" smtClean="0">
                        <a:latin typeface="Tw Cen MT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image2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12195655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3" name="Shape 143"/>
          <p:cNvSpPr/>
          <p:nvPr/>
        </p:nvSpPr>
        <p:spPr>
          <a:xfrm>
            <a:off x="838203" y="645639"/>
            <a:ext cx="10515601" cy="76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>
              <a:lnSpc>
                <a:spcPct val="90000"/>
              </a:lnSpc>
              <a:defRPr sz="4400">
                <a:solidFill>
                  <a:srgbClr val="028184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</a:lstStyle>
          <a:p>
            <a:r>
              <a:t>Progress Towards NPOA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74198" y="6163926"/>
            <a:ext cx="1567543" cy="276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rgbClr val="000000"/>
                </a:solidFill>
              </a:rPr>
              <a:t>Source: NPOA Costing</a:t>
            </a: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8015000"/>
              </p:ext>
            </p:extLst>
          </p:nvPr>
        </p:nvGraphicFramePr>
        <p:xfrm>
          <a:off x="440266" y="1410180"/>
          <a:ext cx="11446933" cy="4753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3816"/>
                <a:gridCol w="2855642"/>
                <a:gridCol w="2875337"/>
                <a:gridCol w="2742138"/>
              </a:tblGrid>
              <a:tr h="890059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w Cen MT" pitchFamily="34" charset="0"/>
                        </a:rPr>
                        <a:t>Goal 2: Ecosystem approach to management of fisheries and  other  marine  resources  is  fully  applied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49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w Cen MT" pitchFamily="34" charset="0"/>
                        </a:rPr>
                        <a:t>Total Actions</a:t>
                      </a:r>
                      <a:endParaRPr lang="en-US" sz="1800" dirty="0">
                        <a:latin typeface="Tw Cen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w Cen MT" pitchFamily="34" charset="0"/>
                        </a:rPr>
                        <a:t>Completed</a:t>
                      </a:r>
                      <a:endParaRPr lang="en-US" sz="1800" dirty="0">
                        <a:latin typeface="Tw Cen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w Cen MT" pitchFamily="34" charset="0"/>
                        </a:rPr>
                        <a:t>On-Going</a:t>
                      </a:r>
                      <a:endParaRPr lang="en-US" sz="1800" dirty="0">
                        <a:latin typeface="Tw Cen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w Cen MT" pitchFamily="34" charset="0"/>
                        </a:rPr>
                        <a:t>Not Started</a:t>
                      </a:r>
                      <a:endParaRPr lang="en-US" sz="1800" dirty="0">
                        <a:latin typeface="Tw Cen MT" pitchFamily="34" charset="0"/>
                      </a:endParaRPr>
                    </a:p>
                  </a:txBody>
                  <a:tcPr/>
                </a:tc>
              </a:tr>
              <a:tr h="524988"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>
                          <a:latin typeface="Tw Cen MT" pitchFamily="34" charset="0"/>
                        </a:rPr>
                        <a:t>24</a:t>
                      </a:r>
                      <a:endParaRPr lang="en-US" sz="1800" b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US" sz="1800" b="0" dirty="0" smtClean="0">
                          <a:latin typeface="Tw Cen MT" pitchFamily="34" charset="0"/>
                        </a:rPr>
                        <a:t>6</a:t>
                      </a: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>
                          <a:latin typeface="Tw Cen MT" pitchFamily="34" charset="0"/>
                        </a:rPr>
                        <a:t>18</a:t>
                      </a:r>
                      <a:endParaRPr lang="en-US" sz="1800" b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US" sz="1800" b="0" dirty="0" smtClean="0">
                          <a:latin typeface="Tw Cen MT" pitchFamily="34" charset="0"/>
                          <a:ea typeface="Times New Roman"/>
                        </a:rPr>
                        <a:t>0</a:t>
                      </a: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288722">
                <a:tc gridSpan="4">
                  <a:txBody>
                    <a:bodyPr/>
                    <a:lstStyle/>
                    <a:p>
                      <a:pPr marL="233363" marR="0" lvl="0" indent="-2333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34" charset="0"/>
                          <a:cs typeface="Arial" pitchFamily="34" charset="0"/>
                        </a:rPr>
                        <a:t>Approved/passed RA 10654 – An Act to Prevent, Deter and Eliminate Illegal, Unreported and Unregulated Fishing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34" charset="0"/>
                          <a:cs typeface="Arial" pitchFamily="34" charset="0"/>
                        </a:rPr>
                        <a:t>, amending RA 8550 (The Philippine Fisheries Code of 1998) </a:t>
                      </a:r>
                    </a:p>
                    <a:p>
                      <a:pPr marL="233363" marR="0" lvl="0" indent="-2333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34" charset="0"/>
                          <a:cs typeface="Arial" pitchFamily="34" charset="0"/>
                        </a:rPr>
                        <a:t>Mainstreaming of EAFM to national and regional programs</a:t>
                      </a:r>
                    </a:p>
                    <a:p>
                      <a:pPr marL="233363" marR="0" lvl="0" indent="-2333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en-US" sz="1800" b="1" baseline="0" dirty="0" smtClean="0">
                          <a:latin typeface="Tw Cen MT" pitchFamily="34" charset="0"/>
                        </a:rPr>
                        <a:t>EAFM training </a:t>
                      </a:r>
                      <a:r>
                        <a:rPr lang="en-US" sz="1800" b="0" baseline="0" dirty="0" smtClean="0">
                          <a:latin typeface="Tw Cen MT" pitchFamily="34" charset="0"/>
                        </a:rPr>
                        <a:t>for Local Government Units and National Government Agencies</a:t>
                      </a:r>
                      <a:endParaRPr lang="en-US" sz="1800" b="0" dirty="0" smtClean="0">
                        <a:latin typeface="Tw Cen MT" pitchFamily="34" charset="0"/>
                      </a:endParaRPr>
                    </a:p>
                    <a:p>
                      <a:pPr marL="233363" marR="0" lvl="0" indent="-2333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latin typeface="Tw Cen MT" pitchFamily="34" charset="0"/>
                          <a:ea typeface="+mn-ea"/>
                          <a:cs typeface="+mn-cs"/>
                          <a:sym typeface="Tw Cen MT"/>
                        </a:rPr>
                        <a:t>Seasonal fisheries closure </a:t>
                      </a:r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latin typeface="Tw Cen MT" pitchFamily="34" charset="0"/>
                          <a:ea typeface="+mn-ea"/>
                          <a:cs typeface="+mn-cs"/>
                          <a:sym typeface="Tw Cen MT"/>
                        </a:rPr>
                        <a:t>in selected</a:t>
                      </a:r>
                      <a:r>
                        <a:rPr lang="en-US" sz="1800" b="0" i="0" baseline="0" dirty="0" smtClean="0">
                          <a:solidFill>
                            <a:schemeClr val="tx1"/>
                          </a:solidFill>
                          <a:latin typeface="Tw Cen MT" pitchFamily="34" charset="0"/>
                          <a:ea typeface="+mn-ea"/>
                          <a:cs typeface="+mn-cs"/>
                          <a:sym typeface="Tw Cen MT"/>
                        </a:rPr>
                        <a:t> parts of the country expanded (</a:t>
                      </a:r>
                      <a:r>
                        <a:rPr lang="en-US" sz="1800" b="0" i="0" baseline="0" dirty="0" err="1" smtClean="0">
                          <a:solidFill>
                            <a:schemeClr val="tx1"/>
                          </a:solidFill>
                          <a:latin typeface="Tw Cen MT" pitchFamily="34" charset="0"/>
                          <a:ea typeface="+mn-ea"/>
                          <a:cs typeface="+mn-cs"/>
                          <a:sym typeface="Tw Cen MT"/>
                        </a:rPr>
                        <a:t>Batangas</a:t>
                      </a:r>
                      <a:r>
                        <a:rPr lang="en-US" sz="1800" b="0" i="0" baseline="0" dirty="0" smtClean="0">
                          <a:solidFill>
                            <a:schemeClr val="tx1"/>
                          </a:solidFill>
                          <a:latin typeface="Tw Cen MT" pitchFamily="34" charset="0"/>
                          <a:ea typeface="+mn-ea"/>
                          <a:cs typeface="+mn-cs"/>
                          <a:sym typeface="Tw Cen MT"/>
                        </a:rPr>
                        <a:t>, </a:t>
                      </a:r>
                      <a:r>
                        <a:rPr lang="en-US" sz="1800" b="0" i="0" baseline="0" dirty="0" err="1" smtClean="0">
                          <a:solidFill>
                            <a:schemeClr val="tx1"/>
                          </a:solidFill>
                          <a:latin typeface="Tw Cen MT" pitchFamily="34" charset="0"/>
                          <a:ea typeface="+mn-ea"/>
                          <a:cs typeface="+mn-cs"/>
                          <a:sym typeface="Tw Cen MT"/>
                        </a:rPr>
                        <a:t>Zamboanga</a:t>
                      </a:r>
                      <a:r>
                        <a:rPr lang="en-US" sz="1800" b="0" i="0" baseline="0" dirty="0" smtClean="0">
                          <a:solidFill>
                            <a:schemeClr val="tx1"/>
                          </a:solidFill>
                          <a:latin typeface="Tw Cen MT" pitchFamily="34" charset="0"/>
                          <a:ea typeface="+mn-ea"/>
                          <a:cs typeface="+mn-cs"/>
                          <a:sym typeface="Tw Cen MT"/>
                        </a:rPr>
                        <a:t> and Northern Palawan)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itchFamily="34" charset="0"/>
                        <a:cs typeface="Arial" pitchFamily="34" charset="0"/>
                      </a:endParaRPr>
                    </a:p>
                    <a:p>
                      <a:pPr marL="233363" marR="0" lvl="0" indent="-2333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34" charset="0"/>
                          <a:cs typeface="Arial" pitchFamily="34" charset="0"/>
                        </a:rPr>
                        <a:t>Capacity Building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34" charset="0"/>
                          <a:cs typeface="Arial" pitchFamily="34" charset="0"/>
                        </a:rPr>
                        <a:t> on law enforcement and Monitoring, Control, and Surveillance (MCS) on - going</a:t>
                      </a:r>
                    </a:p>
                    <a:p>
                      <a:pPr marL="233363" marR="0" lvl="0" indent="-2333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34" charset="0"/>
                          <a:cs typeface="Arial" pitchFamily="34" charset="0"/>
                        </a:rPr>
                        <a:t>Research and management measures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34" charset="0"/>
                          <a:cs typeface="Arial" pitchFamily="34" charset="0"/>
                        </a:rPr>
                        <a:t>for tuna fisheries (held Tuna Congress, 2016)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24988">
                <a:tc gridSpan="4"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Tw Cen MT" pitchFamily="34" charset="0"/>
                        <a:buNone/>
                        <a:tabLst/>
                        <a:defRPr/>
                      </a:pPr>
                      <a:endParaRPr lang="en-US" altLang="en-US" sz="1800" b="0" dirty="0" smtClean="0">
                        <a:latin typeface="Tw Cen MT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image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5655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Shape 147"/>
          <p:cNvSpPr/>
          <p:nvPr/>
        </p:nvSpPr>
        <p:spPr>
          <a:xfrm>
            <a:off x="838203" y="645639"/>
            <a:ext cx="10515601" cy="76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>
              <a:lnSpc>
                <a:spcPct val="90000"/>
              </a:lnSpc>
              <a:defRPr sz="4400">
                <a:solidFill>
                  <a:srgbClr val="028184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</a:lstStyle>
          <a:p>
            <a:r>
              <a:t>Progress Towards NPOA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0371" y="6003670"/>
            <a:ext cx="1567543" cy="276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rgbClr val="000000"/>
                </a:solidFill>
              </a:rPr>
              <a:t>Source: NPOA Costing</a:t>
            </a: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3695140"/>
              </p:ext>
            </p:extLst>
          </p:nvPr>
        </p:nvGraphicFramePr>
        <p:xfrm>
          <a:off x="250370" y="1410180"/>
          <a:ext cx="11738429" cy="5143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9544"/>
                <a:gridCol w="2928361"/>
                <a:gridCol w="2948558"/>
                <a:gridCol w="2811966"/>
              </a:tblGrid>
              <a:tr h="461757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w Cen MT" pitchFamily="34" charset="0"/>
                        </a:rPr>
                        <a:t>Goal 3: Marine Protected Areas (MPAs) established and Effectively Managed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207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w Cen MT" pitchFamily="34" charset="0"/>
                        </a:rPr>
                        <a:t>Total Actions</a:t>
                      </a:r>
                      <a:endParaRPr lang="en-US" sz="1800" dirty="0">
                        <a:latin typeface="Tw Cen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w Cen MT" pitchFamily="34" charset="0"/>
                        </a:rPr>
                        <a:t>Completed</a:t>
                      </a:r>
                      <a:endParaRPr lang="en-US" sz="1800" dirty="0">
                        <a:latin typeface="Tw Cen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w Cen MT" pitchFamily="34" charset="0"/>
                        </a:rPr>
                        <a:t>On-Going</a:t>
                      </a:r>
                      <a:endParaRPr lang="en-US" sz="1800" dirty="0">
                        <a:latin typeface="Tw Cen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w Cen MT" pitchFamily="34" charset="0"/>
                        </a:rPr>
                        <a:t>Not Started</a:t>
                      </a:r>
                      <a:endParaRPr lang="en-US" sz="1800" dirty="0">
                        <a:latin typeface="Tw Cen MT" pitchFamily="34" charset="0"/>
                      </a:endParaRPr>
                    </a:p>
                  </a:txBody>
                  <a:tcPr/>
                </a:tc>
              </a:tr>
              <a:tr h="512074"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>
                          <a:latin typeface="Tw Cen MT" pitchFamily="34" charset="0"/>
                        </a:rPr>
                        <a:t>8</a:t>
                      </a:r>
                      <a:endParaRPr lang="en-US" sz="1800" b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>
                          <a:latin typeface="Tw Cen MT" pitchFamily="34" charset="0"/>
                        </a:rPr>
                        <a:t>0</a:t>
                      </a:r>
                      <a:endParaRPr lang="en-US" sz="1800" b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>
                          <a:latin typeface="Tw Cen MT" pitchFamily="34" charset="0"/>
                        </a:rPr>
                        <a:t>8</a:t>
                      </a:r>
                      <a:endParaRPr lang="en-US" sz="1800" b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 dirty="0">
                          <a:latin typeface="Tw Cen MT" pitchFamily="34" charset="0"/>
                        </a:rPr>
                        <a:t>0</a:t>
                      </a: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657115">
                <a:tc gridSpan="4">
                  <a:txBody>
                    <a:bodyPr/>
                    <a:lstStyle/>
                    <a:p>
                      <a:pPr marL="233363" indent="-233363" algn="l">
                        <a:buFont typeface="Arial" pitchFamily="34" charset="0"/>
                        <a:buChar char="•"/>
                      </a:pPr>
                      <a:r>
                        <a:rPr lang="en-US" sz="1800" b="1" i="0" dirty="0" smtClean="0">
                          <a:solidFill>
                            <a:schemeClr val="dk1"/>
                          </a:solidFill>
                          <a:latin typeface="Tw Cen MT" pitchFamily="34" charset="0"/>
                          <a:ea typeface="+mn-ea"/>
                          <a:cs typeface="+mn-cs"/>
                          <a:sym typeface="Tw Cen MT"/>
                        </a:rPr>
                        <a:t>Refiled Expanded National Integrated Protected Areas System Act at</a:t>
                      </a:r>
                      <a:r>
                        <a:rPr lang="en-US" sz="1800" b="1" i="0" baseline="0" dirty="0" smtClean="0">
                          <a:solidFill>
                            <a:schemeClr val="dk1"/>
                          </a:solidFill>
                          <a:latin typeface="Tw Cen MT" pitchFamily="34" charset="0"/>
                          <a:ea typeface="+mn-ea"/>
                          <a:cs typeface="+mn-cs"/>
                          <a:sym typeface="Tw Cen MT"/>
                        </a:rPr>
                        <a:t> the 17</a:t>
                      </a:r>
                      <a:r>
                        <a:rPr lang="en-US" sz="1800" b="1" i="0" baseline="30000" dirty="0" smtClean="0">
                          <a:solidFill>
                            <a:schemeClr val="dk1"/>
                          </a:solidFill>
                          <a:latin typeface="Tw Cen MT" pitchFamily="34" charset="0"/>
                          <a:ea typeface="+mn-ea"/>
                          <a:cs typeface="+mn-cs"/>
                          <a:sym typeface="Tw Cen MT"/>
                        </a:rPr>
                        <a:t>th</a:t>
                      </a:r>
                      <a:r>
                        <a:rPr lang="en-US" sz="1800" b="1" i="0" baseline="0" dirty="0" smtClean="0">
                          <a:solidFill>
                            <a:schemeClr val="dk1"/>
                          </a:solidFill>
                          <a:latin typeface="Tw Cen MT" pitchFamily="34" charset="0"/>
                          <a:ea typeface="+mn-ea"/>
                          <a:cs typeface="+mn-cs"/>
                          <a:sym typeface="Tw Cen MT"/>
                        </a:rPr>
                        <a:t> Congress </a:t>
                      </a:r>
                      <a:r>
                        <a:rPr lang="en-US" sz="1800" b="1" i="0" dirty="0" smtClean="0">
                          <a:solidFill>
                            <a:schemeClr val="dk1"/>
                          </a:solidFill>
                          <a:latin typeface="Tw Cen MT" pitchFamily="34" charset="0"/>
                          <a:ea typeface="+mn-ea"/>
                          <a:cs typeface="+mn-cs"/>
                          <a:sym typeface="Tw Cen MT"/>
                        </a:rPr>
                        <a:t>(</a:t>
                      </a:r>
                      <a:r>
                        <a:rPr lang="en-US" sz="1800" b="1" i="0" dirty="0" err="1" smtClean="0">
                          <a:solidFill>
                            <a:schemeClr val="dk1"/>
                          </a:solidFill>
                          <a:latin typeface="Tw Cen MT" pitchFamily="34" charset="0"/>
                          <a:ea typeface="+mn-ea"/>
                          <a:cs typeface="+mn-cs"/>
                          <a:sym typeface="Tw Cen MT"/>
                        </a:rPr>
                        <a:t>Housebill</a:t>
                      </a:r>
                      <a:r>
                        <a:rPr lang="en-US" sz="1800" b="1" i="0" dirty="0" smtClean="0">
                          <a:solidFill>
                            <a:schemeClr val="dk1"/>
                          </a:solidFill>
                          <a:latin typeface="Tw Cen MT" pitchFamily="34" charset="0"/>
                          <a:ea typeface="+mn-ea"/>
                          <a:cs typeface="+mn-cs"/>
                          <a:sym typeface="Tw Cen MT"/>
                        </a:rPr>
                        <a:t> 133, </a:t>
                      </a:r>
                      <a:r>
                        <a:rPr lang="en-US" sz="1800" b="1" i="0" dirty="0" err="1" smtClean="0">
                          <a:solidFill>
                            <a:schemeClr val="dk1"/>
                          </a:solidFill>
                          <a:latin typeface="Tw Cen MT" pitchFamily="34" charset="0"/>
                          <a:ea typeface="+mn-ea"/>
                          <a:cs typeface="+mn-cs"/>
                          <a:sym typeface="Tw Cen MT"/>
                        </a:rPr>
                        <a:t>Housebill</a:t>
                      </a:r>
                      <a:r>
                        <a:rPr lang="en-US" sz="1800" b="1" i="0" dirty="0" smtClean="0">
                          <a:solidFill>
                            <a:schemeClr val="dk1"/>
                          </a:solidFill>
                          <a:latin typeface="Tw Cen MT" pitchFamily="34" charset="0"/>
                          <a:ea typeface="+mn-ea"/>
                          <a:cs typeface="+mn-cs"/>
                          <a:sym typeface="Tw Cen MT"/>
                        </a:rPr>
                        <a:t> 177 and Senate Bill No. 32)</a:t>
                      </a:r>
                      <a:endParaRPr lang="en-US" sz="1800" b="0" i="0" dirty="0" smtClean="0">
                        <a:solidFill>
                          <a:schemeClr val="dk1"/>
                        </a:solidFill>
                        <a:latin typeface="Tw Cen MT" pitchFamily="34" charset="0"/>
                        <a:ea typeface="+mn-ea"/>
                        <a:cs typeface="+mn-cs"/>
                        <a:sym typeface="Tw Cen MT"/>
                      </a:endParaRPr>
                    </a:p>
                    <a:p>
                      <a:pPr marL="233363" indent="-233363" algn="l">
                        <a:buFont typeface="Arial" pitchFamily="34" charset="0"/>
                        <a:buChar char="•"/>
                      </a:pPr>
                      <a:r>
                        <a:rPr lang="en-US" sz="1800" b="1" dirty="0" smtClean="0">
                          <a:latin typeface="Tw Cen MT" pitchFamily="34" charset="0"/>
                        </a:rPr>
                        <a:t>Capacity Building</a:t>
                      </a:r>
                      <a:r>
                        <a:rPr lang="en-US" sz="1800" b="1" baseline="0" dirty="0" smtClean="0">
                          <a:latin typeface="Tw Cen MT" pitchFamily="34" charset="0"/>
                        </a:rPr>
                        <a:t> on Coral Reef and Associated Habitat Assessment; MPA Management; and Vulnerability Assessment for coastal habitats on-going</a:t>
                      </a:r>
                    </a:p>
                    <a:p>
                      <a:pPr marL="233363" marR="0" lvl="0" indent="-233363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="1" baseline="0" dirty="0" smtClean="0">
                          <a:latin typeface="Tw Cen MT" pitchFamily="34" charset="0"/>
                        </a:rPr>
                        <a:t>Outstanding MPA and MPA Networks: selection process of nomination for Para El Mar 2017 is on-going and National PA Awards</a:t>
                      </a:r>
                      <a:endParaRPr lang="en-US" sz="1800" b="1" dirty="0" smtClean="0">
                        <a:latin typeface="Tw Cen MT" pitchFamily="34" charset="0"/>
                      </a:endParaRPr>
                    </a:p>
                    <a:p>
                      <a:pPr marL="233363" indent="-233363" algn="l">
                        <a:buFont typeface="Arial" pitchFamily="34" charset="0"/>
                        <a:buChar char="•"/>
                      </a:pPr>
                      <a:r>
                        <a:rPr lang="en-US" sz="1800" b="1" baseline="0" dirty="0" smtClean="0">
                          <a:latin typeface="Tw Cen MT" pitchFamily="34" charset="0"/>
                        </a:rPr>
                        <a:t>Implementation of Management Effectiveness Assessment using MEAT and METT</a:t>
                      </a:r>
                    </a:p>
                    <a:p>
                      <a:pPr marL="233363" indent="-233363" algn="l">
                        <a:buFont typeface="Arial" pitchFamily="34" charset="0"/>
                        <a:buChar char="•"/>
                      </a:pPr>
                      <a:r>
                        <a:rPr lang="en-US" sz="1800" b="1" baseline="0" dirty="0" smtClean="0">
                          <a:latin typeface="Tw Cen MT" pitchFamily="34" charset="0"/>
                        </a:rPr>
                        <a:t>MPA Database (regular updating encoding of data)</a:t>
                      </a:r>
                    </a:p>
                    <a:p>
                      <a:pPr marL="233363" indent="-233363" algn="l">
                        <a:buFont typeface="Arial" pitchFamily="34" charset="0"/>
                        <a:buChar char="•"/>
                      </a:pPr>
                      <a:r>
                        <a:rPr lang="en-US" altLang="en-US" sz="1800" b="1" dirty="0" smtClean="0">
                          <a:latin typeface="Tw Cen MT" pitchFamily="34" charset="0"/>
                        </a:rPr>
                        <a:t>Capacity</a:t>
                      </a:r>
                      <a:r>
                        <a:rPr lang="en-US" altLang="en-US" sz="1800" b="1" baseline="0" dirty="0" smtClean="0">
                          <a:latin typeface="Tw Cen MT" pitchFamily="34" charset="0"/>
                        </a:rPr>
                        <a:t> Building through </a:t>
                      </a:r>
                      <a:r>
                        <a:rPr lang="en-US" altLang="en-US" sz="1800" b="1" baseline="0" dirty="0" err="1" smtClean="0">
                          <a:latin typeface="Tw Cen MT" pitchFamily="34" charset="0"/>
                        </a:rPr>
                        <a:t>Masteral</a:t>
                      </a:r>
                      <a:r>
                        <a:rPr lang="en-US" altLang="en-US" sz="1800" b="1" baseline="0" dirty="0" smtClean="0">
                          <a:latin typeface="Tw Cen MT" pitchFamily="34" charset="0"/>
                        </a:rPr>
                        <a:t> Program on coastal and marine</a:t>
                      </a:r>
                      <a:endParaRPr lang="en-US" altLang="en-US" sz="1800" b="1" dirty="0" smtClean="0">
                        <a:latin typeface="Tw Cen MT" pitchFamily="34" charset="0"/>
                      </a:endParaRPr>
                    </a:p>
                    <a:p>
                      <a:pPr marL="233363" indent="-233363" algn="l">
                        <a:buFont typeface="Arial" pitchFamily="34" charset="0"/>
                        <a:buChar char="•"/>
                      </a:pPr>
                      <a:r>
                        <a:rPr lang="en-US" sz="1800" b="1" baseline="0" dirty="0" smtClean="0">
                          <a:latin typeface="Tw Cen MT" pitchFamily="34" charset="0"/>
                        </a:rPr>
                        <a:t>Rehabilitation and Protection of Coastal and Marine Ecosystems through national program (CMEMP)</a:t>
                      </a:r>
                    </a:p>
                    <a:p>
                      <a:pPr marL="233363" indent="-233363" algn="l">
                        <a:buFont typeface="Arial" pitchFamily="34" charset="0"/>
                        <a:buChar char="•"/>
                      </a:pPr>
                      <a:r>
                        <a:rPr lang="en-US" sz="1800" b="1" baseline="0" dirty="0" smtClean="0">
                          <a:latin typeface="Tw Cen MT" pitchFamily="34" charset="0"/>
                        </a:rPr>
                        <a:t>Updating of MPA management plans and establishment of MPAs and MPA Networks </a:t>
                      </a:r>
                      <a:r>
                        <a:rPr lang="en-US" sz="1800" b="0" baseline="0" dirty="0" smtClean="0">
                          <a:latin typeface="Tw Cen MT" pitchFamily="34" charset="0"/>
                        </a:rPr>
                        <a:t>(e.g., Sea Turtle MPA Network)</a:t>
                      </a:r>
                    </a:p>
                    <a:p>
                      <a:pPr marL="233363" indent="-233363" algn="l">
                        <a:buFont typeface="Arial" pitchFamily="34" charset="0"/>
                        <a:buChar char="•"/>
                      </a:pPr>
                      <a:r>
                        <a:rPr lang="en-US" sz="1800" b="1" i="0" baseline="0" dirty="0" smtClean="0">
                          <a:solidFill>
                            <a:schemeClr val="dk1"/>
                          </a:solidFill>
                          <a:latin typeface="Tw Cen MT" pitchFamily="34" charset="0"/>
                          <a:ea typeface="+mn-ea"/>
                          <a:cs typeface="+mn-cs"/>
                          <a:sym typeface="Tw Cen MT"/>
                        </a:rPr>
                        <a:t>Implementation of SSME work plan on the establishment of MPA network example on marine turtles and its habitats</a:t>
                      </a:r>
                      <a:endParaRPr lang="en-US" sz="1800" b="1" i="0" dirty="0" smtClean="0">
                        <a:solidFill>
                          <a:schemeClr val="dk1"/>
                        </a:solidFill>
                        <a:latin typeface="Tw Cen MT" pitchFamily="34" charset="0"/>
                        <a:ea typeface="+mn-ea"/>
                        <a:cs typeface="+mn-cs"/>
                        <a:sym typeface="Tw Cen MT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image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5655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1" name="Shape 151"/>
          <p:cNvSpPr/>
          <p:nvPr/>
        </p:nvSpPr>
        <p:spPr>
          <a:xfrm>
            <a:off x="840026" y="86839"/>
            <a:ext cx="10515601" cy="76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>
              <a:lnSpc>
                <a:spcPct val="90000"/>
              </a:lnSpc>
              <a:defRPr sz="4400">
                <a:solidFill>
                  <a:srgbClr val="028184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</a:lstStyle>
          <a:p>
            <a:r>
              <a:rPr dirty="0"/>
              <a:t>Progress Towards NPOA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5089" y="5918829"/>
            <a:ext cx="1567543" cy="276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rgbClr val="000000"/>
                </a:solidFill>
              </a:rPr>
              <a:t>Source: NPOA Costing</a:t>
            </a: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7465054"/>
              </p:ext>
            </p:extLst>
          </p:nvPr>
        </p:nvGraphicFramePr>
        <p:xfrm>
          <a:off x="152400" y="875031"/>
          <a:ext cx="11785600" cy="6982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1799"/>
                <a:gridCol w="2940128"/>
                <a:gridCol w="2960407"/>
                <a:gridCol w="2823266"/>
              </a:tblGrid>
              <a:tr h="50588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w Cen MT" pitchFamily="34" charset="0"/>
                        </a:rPr>
                        <a:t>Goal 4: Climate Change Adaptation Measures Achieved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588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w Cen MT" pitchFamily="34" charset="0"/>
                        </a:rPr>
                        <a:t>Total Actions</a:t>
                      </a:r>
                      <a:endParaRPr lang="en-US" sz="1800" dirty="0">
                        <a:latin typeface="Tw Cen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w Cen MT" pitchFamily="34" charset="0"/>
                        </a:rPr>
                        <a:t>Completed</a:t>
                      </a:r>
                      <a:endParaRPr lang="en-US" sz="1800" dirty="0">
                        <a:latin typeface="Tw Cen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w Cen MT" pitchFamily="34" charset="0"/>
                        </a:rPr>
                        <a:t>On-Going</a:t>
                      </a:r>
                      <a:endParaRPr lang="en-US" sz="1800" dirty="0">
                        <a:latin typeface="Tw Cen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w Cen MT" pitchFamily="34" charset="0"/>
                        </a:rPr>
                        <a:t>Not Started</a:t>
                      </a:r>
                      <a:endParaRPr lang="en-US" sz="1800" dirty="0">
                        <a:latin typeface="Tw Cen MT" pitchFamily="34" charset="0"/>
                      </a:endParaRPr>
                    </a:p>
                  </a:txBody>
                  <a:tcPr/>
                </a:tc>
              </a:tr>
              <a:tr h="379411"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>
                          <a:latin typeface="Tw Cen MT" pitchFamily="34" charset="0"/>
                        </a:rPr>
                        <a:t>11</a:t>
                      </a:r>
                      <a:endParaRPr lang="en-US" sz="1800" b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 dirty="0" smtClean="0">
                          <a:latin typeface="Tw Cen MT" pitchFamily="34" charset="0"/>
                        </a:rPr>
                        <a:t>3</a:t>
                      </a: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 dirty="0">
                          <a:latin typeface="Tw Cen MT" pitchFamily="34" charset="0"/>
                        </a:rPr>
                        <a:t>8</a:t>
                      </a: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r>
                        <a:rPr lang="en-PH" sz="1800" b="0" dirty="0" smtClean="0">
                          <a:latin typeface="Tw Cen MT" pitchFamily="34" charset="0"/>
                        </a:rPr>
                        <a:t>0</a:t>
                      </a: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115867">
                <a:tc gridSpan="4">
                  <a:txBody>
                    <a:bodyPr/>
                    <a:lstStyle/>
                    <a:p>
                      <a:pPr marL="233363" indent="-233363" algn="l">
                        <a:buFont typeface="Arial" pitchFamily="34" charset="0"/>
                        <a:buChar char="•"/>
                      </a:pPr>
                      <a:r>
                        <a:rPr lang="en-US" sz="1800" b="0" i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  <a:sym typeface="Tw Cen MT"/>
                        </a:rPr>
                        <a:t>Establishment of Climate Change Academy</a:t>
                      </a:r>
                      <a:r>
                        <a:rPr lang="en-US" sz="1800" b="0" i="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  <a:sym typeface="Tw Cen MT"/>
                        </a:rPr>
                        <a:t> by the Provincial Government of Bicol, Philippines</a:t>
                      </a:r>
                    </a:p>
                    <a:p>
                      <a:pPr marL="233363" indent="-233363" algn="l">
                        <a:buFont typeface="Arial" pitchFamily="34" charset="0"/>
                        <a:buChar char="•"/>
                      </a:pPr>
                      <a:r>
                        <a:rPr lang="en-US" sz="1800" b="0" i="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  <a:sym typeface="Tw Cen MT"/>
                        </a:rPr>
                        <a:t>Establishment of National Panel of Technical Experts (NPTE) by the Climate Change Commission</a:t>
                      </a:r>
                    </a:p>
                    <a:p>
                      <a:pPr marL="233363" indent="-233363" algn="l">
                        <a:buFont typeface="Arial" pitchFamily="34" charset="0"/>
                        <a:buChar char="•"/>
                      </a:pPr>
                      <a:r>
                        <a:rPr lang="en-US" sz="1800" b="0" i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  <a:sym typeface="Tw Cen MT"/>
                        </a:rPr>
                        <a:t>“National Disaster Risk Reduction and Management Plan”</a:t>
                      </a:r>
                    </a:p>
                    <a:p>
                      <a:pPr marL="233363" indent="-233363" algn="l">
                        <a:buFont typeface="Arial" pitchFamily="34" charset="0"/>
                        <a:buChar char="•"/>
                      </a:pPr>
                      <a:r>
                        <a:rPr lang="en-US" sz="1800" b="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  <a:sym typeface="Tw Cen MT"/>
                        </a:rPr>
                        <a:t>Expansion and climate-smarting of the MPA network </a:t>
                      </a:r>
                    </a:p>
                    <a:p>
                      <a:pPr marL="233363" indent="-233363" algn="l">
                        <a:buFont typeface="Arial" pitchFamily="34" charset="0"/>
                        <a:buChar char="•"/>
                      </a:pPr>
                      <a:r>
                        <a:rPr lang="en-US" sz="1800" b="0" baseline="0" dirty="0" smtClean="0">
                          <a:latin typeface="Arial Narrow" panose="020B0606020202030204" pitchFamily="34" charset="0"/>
                        </a:rPr>
                        <a:t>Community-based adaptation measures in terrestrial, coastal and marine regions</a:t>
                      </a:r>
                      <a:endParaRPr lang="en-US" sz="1800" b="0" i="0" dirty="0" smtClean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  <a:sym typeface="Tw Cen MT"/>
                      </a:endParaRPr>
                    </a:p>
                    <a:p>
                      <a:pPr marL="233363" indent="-233363" algn="l">
                        <a:buFont typeface="Arial" pitchFamily="34" charset="0"/>
                        <a:buChar char="•"/>
                      </a:pPr>
                      <a:r>
                        <a:rPr lang="en-US" sz="1800" baseline="0" dirty="0" smtClean="0">
                          <a:latin typeface="Arial Narrow" panose="020B0606020202030204" pitchFamily="34" charset="0"/>
                        </a:rPr>
                        <a:t>Biophysical and Socio-Economic Vulnerability Assessments in selected coastal communities and national marine protected areas – </a:t>
                      </a:r>
                      <a:r>
                        <a:rPr lang="en-US" sz="1800" b="0" baseline="0" dirty="0" smtClean="0">
                          <a:latin typeface="Arial Narrow" panose="020B0606020202030204" pitchFamily="34" charset="0"/>
                        </a:rPr>
                        <a:t>continuing activity</a:t>
                      </a:r>
                    </a:p>
                    <a:p>
                      <a:pPr marL="233363" marR="0" lvl="0" indent="-2333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 smtClean="0">
                          <a:latin typeface="Arial Narrow" panose="020B0606020202030204" pitchFamily="34" charset="0"/>
                        </a:rPr>
                        <a:t>Climate-smart rice varieties</a:t>
                      </a:r>
                    </a:p>
                    <a:p>
                      <a:pPr marL="233363" marR="0" lvl="0" indent="-2333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="0" baseline="0" dirty="0" smtClean="0">
                          <a:latin typeface="Arial Narrow" panose="020B0606020202030204" pitchFamily="34" charset="0"/>
                        </a:rPr>
                        <a:t>Capacity Building for various sectors on CCA and disaster preparedness</a:t>
                      </a:r>
                    </a:p>
                    <a:p>
                      <a:pPr marL="233363" marR="0" lvl="0" indent="-2333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Grey-Green Infrastructure in partnership with LGUs and national governments to improve coastal protection in small island communities</a:t>
                      </a:r>
                    </a:p>
                    <a:p>
                      <a:pPr marL="233363" marR="0" lvl="0" indent="-2333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Income diversification of vulnerable coastal communities </a:t>
                      </a:r>
                    </a:p>
                    <a:p>
                      <a:pPr marL="233363" marR="0" lvl="0" indent="-2333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Build capacities on disaster risk reduction and climate change adaptation in small island communities</a:t>
                      </a:r>
                    </a:p>
                    <a:p>
                      <a:pPr marL="233363" marR="0" lvl="0" indent="-2333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Conduct Participatory Capacities and Vulnerabilities Assessments</a:t>
                      </a:r>
                    </a:p>
                    <a:p>
                      <a:pPr marL="233363" marR="0" lvl="0" indent="-2333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Availability of 1 billion pesos People’s Survival Fund (PSF) from National Government to finance adaptation measures at the local community level.</a:t>
                      </a:r>
                    </a:p>
                    <a:p>
                      <a:pPr marL="233363" marR="0" lvl="0" indent="-2333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="0" i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  <a:sym typeface="Tw Cen MT"/>
                        </a:rPr>
                        <a:t>Mobilization</a:t>
                      </a:r>
                      <a:r>
                        <a:rPr lang="en-US" sz="1800" b="0" i="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  <a:sym typeface="Tw Cen MT"/>
                        </a:rPr>
                        <a:t> of</a:t>
                      </a:r>
                      <a:r>
                        <a:rPr lang="en-US" sz="1800" b="0" i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  <a:sym typeface="Tw Cen MT"/>
                        </a:rPr>
                        <a:t> financial and technical resources to support the national center of excellence</a:t>
                      </a:r>
                    </a:p>
                    <a:p>
                      <a:pPr marL="233363" marR="0" lvl="0" indent="-2333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b="0" baseline="0" dirty="0" smtClean="0">
                        <a:solidFill>
                          <a:schemeClr val="tx1"/>
                        </a:solidFill>
                        <a:latin typeface="Tw Cen MT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800" b="0" baseline="0" dirty="0" smtClean="0">
                        <a:solidFill>
                          <a:schemeClr val="tx1"/>
                        </a:solidFill>
                        <a:latin typeface="Tw Cen MT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800" baseline="0" dirty="0" smtClean="0">
                        <a:latin typeface="Tw Cen MT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Aft>
                          <a:spcPts val="600"/>
                        </a:spcAft>
                      </a:pPr>
                      <a:endParaRPr lang="en-US" sz="1800" b="0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9411">
                <a:tc gridSpan="4"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800" b="0" i="0" dirty="0" smtClean="0">
                        <a:solidFill>
                          <a:schemeClr val="dk1"/>
                        </a:solidFill>
                        <a:latin typeface="Tw Cen MT" pitchFamily="34" charset="0"/>
                        <a:ea typeface="+mn-ea"/>
                        <a:cs typeface="+mn-cs"/>
                        <a:sym typeface="Tw Cen MT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</TotalTime>
  <Words>1279</Words>
  <Application>Microsoft Office PowerPoint</Application>
  <PresentationFormat>Widescreen</PresentationFormat>
  <Paragraphs>259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</vt:lpstr>
      <vt:lpstr>Arial Narrow</vt:lpstr>
      <vt:lpstr>Bebas Neue Bold</vt:lpstr>
      <vt:lpstr>Calibri</vt:lpstr>
      <vt:lpstr>Calibri Light</vt:lpstr>
      <vt:lpstr>Helvetica</vt:lpstr>
      <vt:lpstr>Times New Roman</vt:lpstr>
      <vt:lpstr>Tw Cen MT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Ilham</dc:creator>
  <cp:lastModifiedBy>Ogie de los Reyes</cp:lastModifiedBy>
  <cp:revision>121</cp:revision>
  <dcterms:modified xsi:type="dcterms:W3CDTF">2016-10-31T23:47:45Z</dcterms:modified>
</cp:coreProperties>
</file>