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9" r:id="rId4"/>
    <p:sldId id="262" r:id="rId5"/>
    <p:sldId id="260" r:id="rId6"/>
    <p:sldId id="263" r:id="rId7"/>
    <p:sldId id="258" r:id="rId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42" d="100"/>
          <a:sy n="42" d="100"/>
        </p:scale>
        <p:origin x="78"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2541533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Shape 12"/>
          <p:cNvSpPr>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Title Text</a:t>
            </a:r>
          </a:p>
        </p:txBody>
      </p:sp>
      <p:sp>
        <p:nvSpPr>
          <p:cNvPr id="102" name="Shape 102"/>
          <p:cNvSpPr>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Title Text</a:t>
            </a:r>
          </a:p>
        </p:txBody>
      </p:sp>
      <p:sp>
        <p:nvSpPr>
          <p:cNvPr id="48" name="Shape 48"/>
          <p:cNvSpPr>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Shape 73"/>
          <p:cNvSpPr>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39786" y="2057400"/>
            <a:ext cx="3932241" cy="3811588"/>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Shape 83"/>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Shape 112"/>
          <p:cNvSpPr>
            <a:spLocks noGrp="1"/>
          </p:cNvSpPr>
          <p:nvPr>
            <p:ph type="ctrTitle"/>
          </p:nvPr>
        </p:nvSpPr>
        <p:spPr>
          <a:xfrm>
            <a:off x="6555874" y="4611873"/>
            <a:ext cx="6192256" cy="610610"/>
          </a:xfrm>
          <a:prstGeom prst="rect">
            <a:avLst/>
          </a:prstGeom>
        </p:spPr>
        <p:txBody>
          <a:bodyPr>
            <a:normAutofit fontScale="90000"/>
          </a:bodyPr>
          <a:lstStyle/>
          <a:p>
            <a:pPr defTabSz="667512">
              <a:lnSpc>
                <a:spcPct val="100000"/>
              </a:lnSpc>
              <a:defRPr sz="3200">
                <a:solidFill>
                  <a:srgbClr val="FFFFFF"/>
                </a:solidFill>
                <a:latin typeface="Futura"/>
                <a:ea typeface="Futura"/>
                <a:cs typeface="Futura"/>
                <a:sym typeface="Futura"/>
              </a:defRPr>
            </a:pPr>
            <a:r>
              <a:rPr lang="en-US" b="1" dirty="0"/>
              <a:t>WWF</a:t>
            </a:r>
            <a:br>
              <a:rPr lang="en-US" dirty="0"/>
            </a:br>
            <a:r>
              <a:rPr lang="en-US" sz="2000" b="1" dirty="0"/>
              <a:t>The need for Sustainability Criteria based on </a:t>
            </a:r>
            <a:br>
              <a:rPr lang="en-US" sz="2000" b="1" dirty="0"/>
            </a:br>
            <a:r>
              <a:rPr lang="en-US" sz="2000" b="1" dirty="0"/>
              <a:t>GSTC Criteria to be Applied in MPAs</a:t>
            </a:r>
            <a:endParaRPr sz="2000" b="1" dirty="0"/>
          </a:p>
        </p:txBody>
      </p:sp>
      <p:sp>
        <p:nvSpPr>
          <p:cNvPr id="113" name="Shape 113"/>
          <p:cNvSpPr/>
          <p:nvPr/>
        </p:nvSpPr>
        <p:spPr>
          <a:xfrm>
            <a:off x="6788728" y="5305049"/>
            <a:ext cx="5537847" cy="8241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algn="ctr">
              <a:lnSpc>
                <a:spcPct val="72000"/>
              </a:lnSpc>
              <a:spcBef>
                <a:spcPts val="1000"/>
              </a:spcBef>
              <a:defRPr sz="2200">
                <a:solidFill>
                  <a:srgbClr val="FFFFFF"/>
                </a:solidFill>
                <a:latin typeface="Futura Condensed"/>
                <a:ea typeface="Futura Condensed"/>
                <a:cs typeface="Futura Condensed"/>
                <a:sym typeface="Futura Condensed"/>
              </a:defRPr>
            </a:lvl1pPr>
          </a:lstStyle>
          <a:p>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body" idx="1"/>
          </p:nvPr>
        </p:nvSpPr>
        <p:spPr>
          <a:xfrm>
            <a:off x="762000" y="762000"/>
            <a:ext cx="7696200" cy="5638800"/>
          </a:xfrm>
          <a:prstGeom prst="rect">
            <a:avLst/>
          </a:prstGeom>
        </p:spPr>
        <p:txBody>
          <a:bodyPr>
            <a:normAutofit fontScale="25000" lnSpcReduction="20000"/>
          </a:bodyPr>
          <a:lstStyle/>
          <a:p>
            <a:pPr marL="0" indent="0">
              <a:lnSpc>
                <a:spcPct val="120000"/>
              </a:lnSpc>
              <a:spcBef>
                <a:spcPts val="0"/>
              </a:spcBef>
              <a:buSzTx/>
              <a:buNone/>
              <a:defRPr>
                <a:solidFill>
                  <a:schemeClr val="accent6"/>
                </a:solidFill>
                <a:latin typeface="Futura"/>
                <a:ea typeface="Futura"/>
                <a:cs typeface="Futura"/>
                <a:sym typeface="Futura"/>
              </a:defRPr>
            </a:pPr>
            <a:r>
              <a:rPr lang="en-US" sz="9600" b="1" dirty="0"/>
              <a:t>Global Sustainable Tourism Council (GSTC) Criteria </a:t>
            </a:r>
          </a:p>
          <a:p>
            <a:pPr marL="0" indent="0">
              <a:lnSpc>
                <a:spcPct val="120000"/>
              </a:lnSpc>
              <a:spcBef>
                <a:spcPts val="0"/>
              </a:spcBef>
              <a:buSzTx/>
              <a:buNone/>
              <a:defRPr>
                <a:solidFill>
                  <a:schemeClr val="accent6"/>
                </a:solidFill>
                <a:latin typeface="Futura"/>
                <a:ea typeface="Futura"/>
                <a:cs typeface="Futura"/>
                <a:sym typeface="Futura"/>
              </a:defRPr>
            </a:pPr>
            <a:endParaRPr lang="en-US" sz="4000"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endParaRPr lang="en-US" sz="5600"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r>
              <a:rPr lang="en-US" sz="5600" dirty="0">
                <a:solidFill>
                  <a:schemeClr val="tx1"/>
                </a:solidFill>
              </a:rPr>
              <a:t>GSTC criteria serve as the global baseline standards for sustainability in travel and tourism. </a:t>
            </a:r>
          </a:p>
          <a:p>
            <a:pPr marL="0" indent="0">
              <a:lnSpc>
                <a:spcPct val="120000"/>
              </a:lnSpc>
              <a:spcBef>
                <a:spcPts val="0"/>
              </a:spcBef>
              <a:buSzTx/>
              <a:buNone/>
              <a:defRPr>
                <a:solidFill>
                  <a:schemeClr val="accent6"/>
                </a:solidFill>
                <a:latin typeface="Futura"/>
                <a:ea typeface="Futura"/>
                <a:cs typeface="Futura"/>
                <a:sym typeface="Futura"/>
              </a:defRPr>
            </a:pPr>
            <a:endParaRPr lang="en-US" sz="5600"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r>
              <a:rPr lang="en-US" sz="5600" dirty="0">
                <a:solidFill>
                  <a:schemeClr val="tx1"/>
                </a:solidFill>
              </a:rPr>
              <a:t>Criteria focus on social and environmental responsibility, as well as the positive and negative economic and cultural impacts of tourism. </a:t>
            </a:r>
          </a:p>
          <a:p>
            <a:pPr marL="0" indent="0">
              <a:lnSpc>
                <a:spcPct val="120000"/>
              </a:lnSpc>
              <a:spcBef>
                <a:spcPts val="0"/>
              </a:spcBef>
              <a:buSzTx/>
              <a:buNone/>
              <a:defRPr>
                <a:solidFill>
                  <a:schemeClr val="accent6"/>
                </a:solidFill>
                <a:latin typeface="Futura"/>
                <a:ea typeface="Futura"/>
                <a:cs typeface="Futura"/>
                <a:sym typeface="Futura"/>
              </a:defRPr>
            </a:pPr>
            <a:endParaRPr lang="en-US" sz="5600"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r>
              <a:rPr lang="en-US" sz="5600" dirty="0">
                <a:solidFill>
                  <a:schemeClr val="tx1"/>
                </a:solidFill>
              </a:rPr>
              <a:t>To  satisfy  the  definition  of  sustainable  tourism, destinations must take  an  interdisciplinary,  holistic and  integrative  approach which  includes  four main objectives: </a:t>
            </a:r>
          </a:p>
          <a:p>
            <a:pPr marL="0" indent="0">
              <a:lnSpc>
                <a:spcPct val="120000"/>
              </a:lnSpc>
              <a:spcBef>
                <a:spcPts val="0"/>
              </a:spcBef>
              <a:buSzTx/>
              <a:buNone/>
              <a:defRPr>
                <a:solidFill>
                  <a:schemeClr val="accent6"/>
                </a:solidFill>
                <a:latin typeface="Futura"/>
                <a:ea typeface="Futura"/>
                <a:cs typeface="Futura"/>
                <a:sym typeface="Futura"/>
              </a:defRPr>
            </a:pPr>
            <a:endParaRPr lang="en-US" sz="5600" dirty="0">
              <a:solidFill>
                <a:schemeClr val="tx1"/>
              </a:solidFill>
            </a:endParaRPr>
          </a:p>
          <a:p>
            <a:pPr marL="571500" indent="-571500">
              <a:lnSpc>
                <a:spcPct val="120000"/>
              </a:lnSpc>
              <a:spcBef>
                <a:spcPts val="0"/>
              </a:spcBef>
              <a:buSzTx/>
              <a:buAutoNum type="romanLcParenBoth"/>
              <a:defRPr>
                <a:solidFill>
                  <a:schemeClr val="accent6"/>
                </a:solidFill>
                <a:latin typeface="Futura"/>
                <a:ea typeface="Futura"/>
                <a:cs typeface="Futura"/>
                <a:sym typeface="Futura"/>
              </a:defRPr>
            </a:pPr>
            <a:r>
              <a:rPr lang="en-US" sz="5600" dirty="0">
                <a:solidFill>
                  <a:schemeClr val="tx1"/>
                </a:solidFill>
              </a:rPr>
              <a:t>Demonstrate sustainable destination management, </a:t>
            </a:r>
          </a:p>
          <a:p>
            <a:pPr marL="571500" indent="-571500">
              <a:lnSpc>
                <a:spcPct val="120000"/>
              </a:lnSpc>
              <a:spcBef>
                <a:spcPts val="0"/>
              </a:spcBef>
              <a:buSzTx/>
              <a:buAutoNum type="romanLcParenBoth"/>
              <a:defRPr>
                <a:solidFill>
                  <a:schemeClr val="accent6"/>
                </a:solidFill>
                <a:latin typeface="Futura"/>
                <a:ea typeface="Futura"/>
                <a:cs typeface="Futura"/>
                <a:sym typeface="Futura"/>
              </a:defRPr>
            </a:pPr>
            <a:r>
              <a:rPr lang="en-US" sz="5600" dirty="0">
                <a:solidFill>
                  <a:schemeClr val="tx1"/>
                </a:solidFill>
              </a:rPr>
              <a:t>Maximize social and economic benefits for the host community and  minimize  negative  impacts,  </a:t>
            </a:r>
          </a:p>
          <a:p>
            <a:pPr marL="571500" indent="-571500">
              <a:lnSpc>
                <a:spcPct val="120000"/>
              </a:lnSpc>
              <a:spcBef>
                <a:spcPts val="0"/>
              </a:spcBef>
              <a:buSzTx/>
              <a:buAutoNum type="romanLcParenBoth"/>
              <a:defRPr>
                <a:solidFill>
                  <a:schemeClr val="accent6"/>
                </a:solidFill>
                <a:latin typeface="Futura"/>
                <a:ea typeface="Futura"/>
                <a:cs typeface="Futura"/>
                <a:sym typeface="Futura"/>
              </a:defRPr>
            </a:pPr>
            <a:r>
              <a:rPr lang="en-US" sz="5600" dirty="0">
                <a:solidFill>
                  <a:schemeClr val="tx1"/>
                </a:solidFill>
              </a:rPr>
              <a:t>Maximize  benefits  to  communities,  visitors  and  cultural  heritage  and  minimize impacts, and </a:t>
            </a:r>
          </a:p>
          <a:p>
            <a:pPr marL="571500" indent="-571500">
              <a:lnSpc>
                <a:spcPct val="120000"/>
              </a:lnSpc>
              <a:spcBef>
                <a:spcPts val="0"/>
              </a:spcBef>
              <a:buSzTx/>
              <a:buAutoNum type="romanLcParenBoth"/>
              <a:defRPr>
                <a:solidFill>
                  <a:schemeClr val="accent6"/>
                </a:solidFill>
                <a:latin typeface="Futura"/>
                <a:ea typeface="Futura"/>
                <a:cs typeface="Futura"/>
                <a:sym typeface="Futura"/>
              </a:defRPr>
            </a:pPr>
            <a:r>
              <a:rPr lang="en-US" sz="5600" dirty="0">
                <a:solidFill>
                  <a:schemeClr val="tx1"/>
                </a:solidFill>
              </a:rPr>
              <a:t>Maximize benefits to the environment and minimize negative impacts. </a:t>
            </a:r>
          </a:p>
          <a:p>
            <a:pPr marL="571500" indent="-571500">
              <a:lnSpc>
                <a:spcPct val="120000"/>
              </a:lnSpc>
              <a:spcBef>
                <a:spcPts val="0"/>
              </a:spcBef>
              <a:buSzTx/>
              <a:buAutoNum type="romanLcParenBoth"/>
              <a:defRPr>
                <a:solidFill>
                  <a:schemeClr val="accent6"/>
                </a:solidFill>
                <a:latin typeface="Futura"/>
                <a:ea typeface="Futura"/>
                <a:cs typeface="Futura"/>
                <a:sym typeface="Futura"/>
              </a:defRPr>
            </a:pPr>
            <a:endParaRPr lang="en-US" sz="5600"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r>
              <a:rPr lang="en-US" sz="5600" dirty="0">
                <a:solidFill>
                  <a:schemeClr val="tx1"/>
                </a:solidFill>
              </a:rPr>
              <a:t>Since tourism destinations each have their own culture, environment, customs, and laws, the Criteria are designed to be adapted to local conditions and supplemented by additional criteria for the specific location and activity.</a:t>
            </a:r>
          </a:p>
          <a:p>
            <a:pPr marL="0" indent="0">
              <a:lnSpc>
                <a:spcPct val="120000"/>
              </a:lnSpc>
              <a:spcBef>
                <a:spcPts val="0"/>
              </a:spcBef>
              <a:buSzTx/>
              <a:buNone/>
              <a:defRPr>
                <a:solidFill>
                  <a:schemeClr val="accent6"/>
                </a:solidFill>
                <a:latin typeface="Futura"/>
                <a:ea typeface="Futura"/>
                <a:cs typeface="Futura"/>
                <a:sym typeface="Futura"/>
              </a:defRPr>
            </a:pPr>
            <a:endParaRPr lang="en-US" sz="5600"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r>
              <a:rPr lang="en-US" sz="5600" dirty="0">
                <a:solidFill>
                  <a:schemeClr val="tx1"/>
                </a:solidFill>
              </a:rPr>
              <a:t>GSTC Criteria are designed to be used by all types and scales of destinations. </a:t>
            </a:r>
          </a:p>
          <a:p>
            <a:pPr marL="0" indent="0">
              <a:lnSpc>
                <a:spcPct val="120000"/>
              </a:lnSpc>
              <a:spcBef>
                <a:spcPts val="0"/>
              </a:spcBef>
              <a:buSzTx/>
              <a:buNone/>
              <a:defRPr>
                <a:solidFill>
                  <a:schemeClr val="accent6"/>
                </a:solidFill>
                <a:latin typeface="Futura"/>
                <a:ea typeface="Futura"/>
                <a:cs typeface="Futura"/>
                <a:sym typeface="Futura"/>
              </a:defRPr>
            </a:pPr>
            <a:endParaRPr lang="en-US" sz="5600"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r>
              <a:rPr lang="en-US" sz="5600" b="1" i="1" dirty="0">
                <a:solidFill>
                  <a:schemeClr val="tx1"/>
                </a:solidFill>
              </a:rPr>
              <a:t>Source: www.gstcouncil.org</a:t>
            </a:r>
            <a:endParaRPr sz="5600" b="1" i="1"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495" y="1371600"/>
            <a:ext cx="3061712" cy="396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body" idx="1"/>
          </p:nvPr>
        </p:nvSpPr>
        <p:spPr>
          <a:xfrm>
            <a:off x="846984" y="533400"/>
            <a:ext cx="10862392" cy="4953000"/>
          </a:xfrm>
          <a:prstGeom prst="rect">
            <a:avLst/>
          </a:prstGeom>
        </p:spPr>
        <p:txBody>
          <a:bodyPr>
            <a:normAutofit/>
          </a:bodyPr>
          <a:lstStyle/>
          <a:p>
            <a:pPr marL="0" indent="0">
              <a:lnSpc>
                <a:spcPct val="120000"/>
              </a:lnSpc>
              <a:spcBef>
                <a:spcPts val="0"/>
              </a:spcBef>
              <a:buSzTx/>
              <a:buNone/>
              <a:defRPr>
                <a:solidFill>
                  <a:schemeClr val="accent6"/>
                </a:solidFill>
                <a:latin typeface="Futura"/>
                <a:ea typeface="Futura"/>
                <a:cs typeface="Futura"/>
                <a:sym typeface="Futura"/>
              </a:defRPr>
            </a:pPr>
            <a:r>
              <a:rPr lang="en-US" sz="2000" b="1" dirty="0"/>
              <a:t>4</a:t>
            </a:r>
            <a:r>
              <a:rPr lang="en-US" sz="2000" b="1" baseline="30000" dirty="0"/>
              <a:t>th</a:t>
            </a:r>
            <a:r>
              <a:rPr lang="en-US" sz="2000" b="1" dirty="0"/>
              <a:t> CTI-CFF Regional Business Forum on Sustainable Marine Tourism 2015</a:t>
            </a:r>
          </a:p>
          <a:p>
            <a:pPr marL="0" indent="0">
              <a:lnSpc>
                <a:spcPct val="120000"/>
              </a:lnSpc>
              <a:spcBef>
                <a:spcPts val="0"/>
              </a:spcBef>
              <a:buSzTx/>
              <a:buNone/>
              <a:defRPr>
                <a:solidFill>
                  <a:schemeClr val="accent6"/>
                </a:solidFill>
                <a:latin typeface="Futura"/>
                <a:ea typeface="Futura"/>
                <a:cs typeface="Futura"/>
                <a:sym typeface="Futura"/>
              </a:defRPr>
            </a:pPr>
            <a:endParaRPr lang="en-US" b="1" dirty="0">
              <a:solidFill>
                <a:schemeClr val="tx1"/>
              </a:solidFill>
            </a:endParaRPr>
          </a:p>
          <a:p>
            <a:pPr marL="0" indent="0">
              <a:lnSpc>
                <a:spcPct val="120000"/>
              </a:lnSpc>
              <a:spcBef>
                <a:spcPts val="0"/>
              </a:spcBef>
              <a:buSzTx/>
              <a:buNone/>
              <a:defRPr>
                <a:solidFill>
                  <a:schemeClr val="accent6"/>
                </a:solidFill>
                <a:latin typeface="Futura"/>
                <a:ea typeface="Futura"/>
                <a:cs typeface="Futura"/>
                <a:sym typeface="Futura"/>
              </a:defRPr>
            </a:pPr>
            <a:endParaRPr b="1" dirty="0">
              <a:solidFill>
                <a:schemeClr val="tx1"/>
              </a:solidFill>
            </a:endParaRPr>
          </a:p>
        </p:txBody>
      </p:sp>
      <p:pic>
        <p:nvPicPr>
          <p:cNvPr id="3" name="Picture 17" descr="01- Frt Cover.jpg"/>
          <p:cNvPicPr>
            <a:picLocks noChangeAspect="1"/>
          </p:cNvPicPr>
          <p:nvPr/>
        </p:nvPicPr>
        <p:blipFill rotWithShape="1">
          <a:blip r:embed="rId3" cstate="screen">
            <a:extLst>
              <a:ext uri="{28A0092B-C50C-407E-A947-70E740481C1C}">
                <a14:useLocalDpi xmlns:a14="http://schemas.microsoft.com/office/drawing/2010/main"/>
              </a:ext>
            </a:extLst>
          </a:blip>
          <a:srcRect t="-1373"/>
          <a:stretch/>
        </p:blipFill>
        <p:spPr bwMode="auto">
          <a:xfrm>
            <a:off x="8534400" y="1828799"/>
            <a:ext cx="3276600" cy="294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1143000"/>
            <a:ext cx="7467600" cy="53368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nSpc>
                <a:spcPct val="120000"/>
              </a:lnSpc>
              <a:buFont typeface="Wingdings" pitchFamily="2" charset="2"/>
              <a:buChar char="Ø"/>
              <a:defRPr>
                <a:solidFill>
                  <a:schemeClr val="accent6"/>
                </a:solidFill>
                <a:latin typeface="Futura"/>
                <a:ea typeface="Futura"/>
                <a:cs typeface="Futura"/>
                <a:sym typeface="Futura"/>
              </a:defRPr>
            </a:pPr>
            <a:r>
              <a:rPr lang="en-US" dirty="0">
                <a:solidFill>
                  <a:schemeClr val="tx1"/>
                </a:solidFill>
              </a:rPr>
              <a:t>4</a:t>
            </a:r>
            <a:r>
              <a:rPr lang="en-US" baseline="30000" dirty="0">
                <a:solidFill>
                  <a:schemeClr val="tx1"/>
                </a:solidFill>
              </a:rPr>
              <a:t>th</a:t>
            </a:r>
            <a:r>
              <a:rPr lang="en-US" dirty="0">
                <a:solidFill>
                  <a:schemeClr val="tx1"/>
                </a:solidFill>
              </a:rPr>
              <a:t> RBF recognized the </a:t>
            </a:r>
            <a:r>
              <a:rPr lang="en-US" b="1" dirty="0">
                <a:solidFill>
                  <a:schemeClr val="tx1"/>
                </a:solidFill>
              </a:rPr>
              <a:t>threats posed by the rapid growth of tourism </a:t>
            </a:r>
            <a:r>
              <a:rPr lang="en-US" dirty="0">
                <a:solidFill>
                  <a:schemeClr val="tx1"/>
                </a:solidFill>
              </a:rPr>
              <a:t>to the marine environment of the Coral Triangle; </a:t>
            </a:r>
          </a:p>
          <a:p>
            <a:pPr marL="285750" indent="-285750">
              <a:lnSpc>
                <a:spcPct val="120000"/>
              </a:lnSpc>
              <a:buFont typeface="Wingdings" pitchFamily="2" charset="2"/>
              <a:buChar char="Ø"/>
              <a:defRPr>
                <a:solidFill>
                  <a:schemeClr val="accent6"/>
                </a:solidFill>
                <a:latin typeface="Futura"/>
                <a:ea typeface="Futura"/>
                <a:cs typeface="Futura"/>
                <a:sym typeface="Futura"/>
              </a:defRPr>
            </a:pPr>
            <a:endParaRPr lang="en-US" sz="800" dirty="0">
              <a:solidFill>
                <a:schemeClr val="tx1"/>
              </a:solidFill>
              <a:sym typeface="Futura"/>
            </a:endParaRPr>
          </a:p>
          <a:p>
            <a:pPr marL="285750" indent="-285750">
              <a:lnSpc>
                <a:spcPct val="120000"/>
              </a:lnSpc>
              <a:buFont typeface="Wingdings" pitchFamily="2" charset="2"/>
              <a:buChar char="Ø"/>
              <a:defRPr>
                <a:solidFill>
                  <a:schemeClr val="accent6"/>
                </a:solidFill>
                <a:latin typeface="Futura"/>
                <a:ea typeface="Futura"/>
                <a:cs typeface="Futura"/>
                <a:sym typeface="Futura"/>
              </a:defRPr>
            </a:pPr>
            <a:r>
              <a:rPr lang="en-US" dirty="0">
                <a:solidFill>
                  <a:schemeClr val="tx1"/>
                </a:solidFill>
                <a:sym typeface="Futura"/>
              </a:rPr>
              <a:t>Business &amp; Govt. leaders called for </a:t>
            </a:r>
            <a:r>
              <a:rPr lang="en-US" b="1" dirty="0">
                <a:solidFill>
                  <a:schemeClr val="tx1"/>
                </a:solidFill>
                <a:sym typeface="Futura"/>
              </a:rPr>
              <a:t>adoption of  sustainable  tourism  guidelines  and  standards</a:t>
            </a:r>
            <a:r>
              <a:rPr lang="en-US" dirty="0">
                <a:solidFill>
                  <a:schemeClr val="tx1"/>
                </a:solidFill>
                <a:sym typeface="Futura"/>
              </a:rPr>
              <a:t>  for  developments  and  investments  in  the  Coral Triangle’s  marine  protected  areas</a:t>
            </a:r>
          </a:p>
          <a:p>
            <a:pPr marL="285750" indent="-285750">
              <a:lnSpc>
                <a:spcPct val="120000"/>
              </a:lnSpc>
              <a:buFont typeface="Wingdings" pitchFamily="2" charset="2"/>
              <a:buChar char="Ø"/>
              <a:defRPr>
                <a:solidFill>
                  <a:schemeClr val="accent6"/>
                </a:solidFill>
                <a:latin typeface="Futura"/>
                <a:ea typeface="Futura"/>
                <a:cs typeface="Futura"/>
                <a:sym typeface="Futura"/>
              </a:defRPr>
            </a:pPr>
            <a:endParaRPr lang="en-US" sz="800" dirty="0">
              <a:solidFill>
                <a:schemeClr val="tx1"/>
              </a:solidFill>
            </a:endParaRPr>
          </a:p>
          <a:p>
            <a:pPr marL="285750" indent="-285750">
              <a:lnSpc>
                <a:spcPct val="120000"/>
              </a:lnSpc>
              <a:buFont typeface="Wingdings" pitchFamily="2" charset="2"/>
              <a:buChar char="Ø"/>
              <a:defRPr>
                <a:solidFill>
                  <a:schemeClr val="accent6"/>
                </a:solidFill>
                <a:latin typeface="Futura"/>
                <a:ea typeface="Futura"/>
                <a:cs typeface="Futura"/>
                <a:sym typeface="Futura"/>
              </a:defRPr>
            </a:pPr>
            <a:r>
              <a:rPr lang="en-US" dirty="0">
                <a:solidFill>
                  <a:schemeClr val="tx1"/>
                </a:solidFill>
                <a:sym typeface="Futura"/>
              </a:rPr>
              <a:t>RBF participants  agreed  that  guidelines for sustainable tourism in CT be largely built </a:t>
            </a:r>
            <a:r>
              <a:rPr lang="en-US" b="1" dirty="0">
                <a:solidFill>
                  <a:schemeClr val="tx1"/>
                </a:solidFill>
                <a:sym typeface="Futura"/>
              </a:rPr>
              <a:t>on existing globally available guidelines with  some  tailored  components  specific  to  local  conditions</a:t>
            </a:r>
            <a:r>
              <a:rPr lang="en-US" dirty="0">
                <a:solidFill>
                  <a:schemeClr val="tx1"/>
                </a:solidFill>
                <a:sym typeface="Futura"/>
              </a:rPr>
              <a:t>; &amp; be revised  to  </a:t>
            </a:r>
            <a:r>
              <a:rPr lang="en-US" b="1" dirty="0">
                <a:solidFill>
                  <a:schemeClr val="tx1"/>
                </a:solidFill>
                <a:sym typeface="Futura"/>
              </a:rPr>
              <a:t>be  relevant  to  potential  tourism  related  sectors  &amp;  accessible  by  all</a:t>
            </a:r>
            <a:r>
              <a:rPr lang="en-US" dirty="0">
                <a:solidFill>
                  <a:schemeClr val="tx1"/>
                </a:solidFill>
                <a:sym typeface="Futura"/>
              </a:rPr>
              <a:t>.</a:t>
            </a:r>
            <a:endParaRPr lang="en-US" dirty="0">
              <a:solidFill>
                <a:schemeClr val="tx1"/>
              </a:solidFill>
            </a:endParaRPr>
          </a:p>
          <a:p>
            <a:pPr marL="285750" indent="-285750">
              <a:lnSpc>
                <a:spcPct val="120000"/>
              </a:lnSpc>
              <a:buFont typeface="Wingdings" pitchFamily="2" charset="2"/>
              <a:buChar char="Ø"/>
              <a:defRPr>
                <a:solidFill>
                  <a:schemeClr val="accent6"/>
                </a:solidFill>
                <a:latin typeface="Futura"/>
                <a:ea typeface="Futura"/>
                <a:cs typeface="Futura"/>
                <a:sym typeface="Futura"/>
              </a:defRPr>
            </a:pPr>
            <a:endParaRPr lang="en-US" sz="800" dirty="0">
              <a:solidFill>
                <a:schemeClr val="tx1"/>
              </a:solidFill>
            </a:endParaRPr>
          </a:p>
          <a:p>
            <a:pPr marL="285750" indent="-285750">
              <a:lnSpc>
                <a:spcPct val="120000"/>
              </a:lnSpc>
              <a:buFont typeface="Wingdings" pitchFamily="2" charset="2"/>
              <a:buChar char="Ø"/>
              <a:defRPr>
                <a:solidFill>
                  <a:schemeClr val="accent6"/>
                </a:solidFill>
                <a:latin typeface="Futura"/>
                <a:ea typeface="Futura"/>
                <a:cs typeface="Futura"/>
                <a:sym typeface="Futura"/>
              </a:defRPr>
            </a:pPr>
            <a:r>
              <a:rPr lang="en-US" dirty="0">
                <a:solidFill>
                  <a:schemeClr val="tx1"/>
                </a:solidFill>
              </a:rPr>
              <a:t>Encouraged CT member countries to adopt GSTC Criteria as baseline standard for sustainability in travel &amp; tourism in MPAs in the CT and </a:t>
            </a:r>
            <a:r>
              <a:rPr lang="en-US" b="1" dirty="0">
                <a:solidFill>
                  <a:schemeClr val="tx1"/>
                </a:solidFill>
              </a:rPr>
              <a:t>adapt Criteria to fit local conditions</a:t>
            </a:r>
          </a:p>
          <a:p>
            <a:pPr marL="285750" indent="-285750">
              <a:lnSpc>
                <a:spcPct val="120000"/>
              </a:lnSpc>
              <a:buFont typeface="Wingdings" pitchFamily="2" charset="2"/>
              <a:buChar char="Ø"/>
              <a:defRPr>
                <a:solidFill>
                  <a:schemeClr val="accent6"/>
                </a:solidFill>
                <a:latin typeface="Futura"/>
                <a:ea typeface="Futura"/>
                <a:cs typeface="Futura"/>
                <a:sym typeface="Futura"/>
              </a:defRPr>
            </a:pPr>
            <a:endParaRPr lang="en-US" sz="800" dirty="0">
              <a:solidFill>
                <a:schemeClr val="tx1"/>
              </a:solidFill>
            </a:endParaRPr>
          </a:p>
          <a:p>
            <a:pPr marL="285750" indent="-285750">
              <a:lnSpc>
                <a:spcPct val="120000"/>
              </a:lnSpc>
              <a:buFont typeface="Wingdings" pitchFamily="2" charset="2"/>
              <a:buChar char="Ø"/>
              <a:defRPr>
                <a:solidFill>
                  <a:schemeClr val="accent6"/>
                </a:solidFill>
                <a:latin typeface="Futura"/>
                <a:ea typeface="Futura"/>
                <a:cs typeface="Futura"/>
                <a:sym typeface="Futura"/>
              </a:defRPr>
            </a:pPr>
            <a:r>
              <a:rPr lang="en-US" dirty="0">
                <a:solidFill>
                  <a:schemeClr val="tx1"/>
                </a:solidFill>
              </a:rPr>
              <a:t>Recommendation </a:t>
            </a:r>
            <a:r>
              <a:rPr lang="en-US" b="1" dirty="0">
                <a:solidFill>
                  <a:schemeClr val="tx1"/>
                </a:solidFill>
              </a:rPr>
              <a:t>endorsed by CTI-CFF SOM11, 2015</a:t>
            </a:r>
          </a:p>
        </p:txBody>
      </p:sp>
      <p:sp>
        <p:nvSpPr>
          <p:cNvPr id="4" name="Rectangle 3"/>
          <p:cNvSpPr/>
          <p:nvPr/>
        </p:nvSpPr>
        <p:spPr>
          <a:xfrm>
            <a:off x="10350488" y="4352635"/>
            <a:ext cx="1558440" cy="369332"/>
          </a:xfrm>
          <a:prstGeom prst="rect">
            <a:avLst/>
          </a:prstGeom>
        </p:spPr>
        <p:txBody>
          <a:bodyPr wrap="none">
            <a:spAutoFit/>
          </a:bodyPr>
          <a:lstStyle/>
          <a:p>
            <a:r>
              <a:rPr lang="en-US" dirty="0"/>
              <a:t> </a:t>
            </a:r>
            <a:r>
              <a:rPr lang="en-US" sz="1000" dirty="0">
                <a:solidFill>
                  <a:schemeClr val="bg1"/>
                </a:solidFill>
              </a:rPr>
              <a:t>© Diana </a:t>
            </a:r>
            <a:r>
              <a:rPr lang="en-US" sz="1000" dirty="0" err="1">
                <a:solidFill>
                  <a:schemeClr val="bg1"/>
                </a:solidFill>
              </a:rPr>
              <a:t>Himmelspach</a:t>
            </a:r>
            <a:r>
              <a:rPr lang="en-US" sz="1000" dirty="0">
                <a:solidFill>
                  <a:schemeClr val="bg1"/>
                </a:solidFill>
              </a:rPr>
              <a:t> </a:t>
            </a:r>
          </a:p>
        </p:txBody>
      </p:sp>
    </p:spTree>
    <p:extLst>
      <p:ext uri="{BB962C8B-B14F-4D97-AF65-F5344CB8AC3E}">
        <p14:creationId xmlns:p14="http://schemas.microsoft.com/office/powerpoint/2010/main" val="5191767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body" idx="1"/>
          </p:nvPr>
        </p:nvSpPr>
        <p:spPr>
          <a:xfrm>
            <a:off x="3352800" y="1219200"/>
            <a:ext cx="8119192" cy="6096000"/>
          </a:xfrm>
          <a:prstGeom prst="rect">
            <a:avLst/>
          </a:prstGeom>
        </p:spPr>
        <p:txBody>
          <a:bodyPr>
            <a:normAutofit fontScale="47500" lnSpcReduction="20000"/>
          </a:bodyPr>
          <a:lstStyle/>
          <a:p>
            <a:pPr>
              <a:lnSpc>
                <a:spcPct val="120000"/>
              </a:lnSpc>
              <a:spcBef>
                <a:spcPts val="0"/>
              </a:spcBef>
              <a:buFont typeface="Wingdings" pitchFamily="2" charset="2"/>
              <a:buChar char="Ø"/>
            </a:pPr>
            <a:r>
              <a:rPr lang="en-US" sz="3300" b="1" dirty="0"/>
              <a:t>Voluntary minimum standards for guesthouse or </a:t>
            </a:r>
            <a:r>
              <a:rPr lang="en-US" sz="3300" b="1" dirty="0" err="1"/>
              <a:t>ecolodge</a:t>
            </a:r>
            <a:r>
              <a:rPr lang="en-US" sz="3300" b="1" dirty="0"/>
              <a:t> style accommodation </a:t>
            </a:r>
            <a:r>
              <a:rPr lang="en-US" sz="3300" dirty="0"/>
              <a:t>- Sustainability principles/guidelines for building, maintaining and managing eco-lodges; for waste and water management; use of sustainable building materials; application of sustainability design features;</a:t>
            </a:r>
          </a:p>
          <a:p>
            <a:pPr marL="0" indent="0">
              <a:lnSpc>
                <a:spcPct val="120000"/>
              </a:lnSpc>
              <a:spcBef>
                <a:spcPts val="0"/>
              </a:spcBef>
              <a:buNone/>
            </a:pPr>
            <a:r>
              <a:rPr lang="en-US" sz="3300" dirty="0"/>
              <a:t>			</a:t>
            </a:r>
          </a:p>
          <a:p>
            <a:pPr>
              <a:lnSpc>
                <a:spcPct val="120000"/>
              </a:lnSpc>
              <a:spcBef>
                <a:spcPts val="0"/>
              </a:spcBef>
              <a:buFont typeface="Wingdings" pitchFamily="2" charset="2"/>
              <a:buChar char="Ø"/>
            </a:pPr>
            <a:r>
              <a:rPr lang="en-US" sz="3300" b="1" dirty="0"/>
              <a:t>Tourism products</a:t>
            </a:r>
            <a:r>
              <a:rPr lang="en-US" sz="3300" dirty="0"/>
              <a:t>, e.g. :	</a:t>
            </a:r>
          </a:p>
          <a:p>
            <a:pPr lvl="1">
              <a:lnSpc>
                <a:spcPct val="120000"/>
              </a:lnSpc>
              <a:spcBef>
                <a:spcPts val="0"/>
              </a:spcBef>
              <a:buFont typeface="Arial" pitchFamily="34" charset="0"/>
              <a:buChar char="•"/>
            </a:pPr>
            <a:r>
              <a:rPr lang="en-US" sz="3300" dirty="0"/>
              <a:t>Limits on game fishing, including both numbers and size of fish caught and/or potentially promoting catch and release;</a:t>
            </a:r>
          </a:p>
          <a:p>
            <a:pPr lvl="1">
              <a:lnSpc>
                <a:spcPct val="120000"/>
              </a:lnSpc>
              <a:spcBef>
                <a:spcPts val="0"/>
              </a:spcBef>
              <a:buFont typeface="Arial" pitchFamily="34" charset="0"/>
              <a:buChar char="•"/>
            </a:pPr>
            <a:r>
              <a:rPr lang="en-US" sz="3300" dirty="0"/>
              <a:t>Capacity limits i.e. guide to client ratios or number of visitors to particular;</a:t>
            </a:r>
          </a:p>
          <a:p>
            <a:pPr marL="0" indent="0">
              <a:lnSpc>
                <a:spcPct val="120000"/>
              </a:lnSpc>
              <a:spcBef>
                <a:spcPts val="0"/>
              </a:spcBef>
              <a:buNone/>
            </a:pPr>
            <a:r>
              <a:rPr lang="en-US" sz="3300" dirty="0"/>
              <a:t>	</a:t>
            </a:r>
          </a:p>
          <a:p>
            <a:pPr lvl="0">
              <a:lnSpc>
                <a:spcPct val="120000"/>
              </a:lnSpc>
              <a:spcBef>
                <a:spcPts val="0"/>
              </a:spcBef>
              <a:buFont typeface="Wingdings" pitchFamily="2" charset="2"/>
              <a:buChar char="Ø"/>
            </a:pPr>
            <a:r>
              <a:rPr lang="en-US" sz="3300" b="1" dirty="0"/>
              <a:t>Adopt international standards for vessel and human interactions with marine wildlife </a:t>
            </a:r>
            <a:r>
              <a:rPr lang="en-US" sz="3300" dirty="0"/>
              <a:t>as benchmark to be used throughout the Coral Triangle and implement appropriate training and compliance;</a:t>
            </a:r>
          </a:p>
          <a:p>
            <a:pPr lvl="0">
              <a:lnSpc>
                <a:spcPct val="120000"/>
              </a:lnSpc>
              <a:spcBef>
                <a:spcPts val="0"/>
              </a:spcBef>
              <a:buFont typeface="Wingdings" pitchFamily="2" charset="2"/>
              <a:buChar char="Ø"/>
            </a:pPr>
            <a:endParaRPr lang="en-US" sz="3300" dirty="0"/>
          </a:p>
          <a:p>
            <a:pPr lvl="0">
              <a:lnSpc>
                <a:spcPct val="120000"/>
              </a:lnSpc>
              <a:spcBef>
                <a:spcPts val="0"/>
              </a:spcBef>
              <a:buFont typeface="Wingdings" pitchFamily="2" charset="2"/>
              <a:buChar char="Ø"/>
            </a:pPr>
            <a:r>
              <a:rPr lang="en-US" sz="3300" dirty="0"/>
              <a:t>Identify and communicate a set of </a:t>
            </a:r>
            <a:r>
              <a:rPr lang="en-US" sz="3300" b="1" dirty="0"/>
              <a:t>safety standards required for nature and adventure-based activities as well as for commercial road and sea transport;</a:t>
            </a:r>
          </a:p>
          <a:p>
            <a:pPr>
              <a:lnSpc>
                <a:spcPct val="120000"/>
              </a:lnSpc>
              <a:spcBef>
                <a:spcPts val="0"/>
              </a:spcBef>
              <a:buFont typeface="Wingdings" pitchFamily="2" charset="2"/>
              <a:buChar char="Ø"/>
            </a:pPr>
            <a:endParaRPr lang="en-US" sz="3300" dirty="0"/>
          </a:p>
          <a:p>
            <a:pPr>
              <a:lnSpc>
                <a:spcPct val="120000"/>
              </a:lnSpc>
              <a:spcBef>
                <a:spcPts val="0"/>
              </a:spcBef>
              <a:buFont typeface="Wingdings" pitchFamily="2" charset="2"/>
              <a:buChar char="Ø"/>
            </a:pPr>
            <a:r>
              <a:rPr lang="en-US" sz="3300" b="1" dirty="0"/>
              <a:t>Coral Triangle Marine Tourism Quality Assurance Standard</a:t>
            </a:r>
            <a:r>
              <a:rPr lang="en-US" sz="3300" dirty="0"/>
              <a:t> that aims to ensure visitor satisfaction, environmental and indigenous cultural heritage protection, reef resilience and tourism sustainability.</a:t>
            </a:r>
          </a:p>
          <a:p>
            <a:pPr>
              <a:lnSpc>
                <a:spcPct val="120000"/>
              </a:lnSpc>
              <a:spcBef>
                <a:spcPts val="0"/>
              </a:spcBef>
            </a:pPr>
            <a:endParaRPr lang="en-US" b="1" dirty="0">
              <a:solidFill>
                <a:schemeClr val="accent6">
                  <a:lumMod val="60000"/>
                  <a:lumOff val="40000"/>
                </a:schemeClr>
              </a:solidFill>
            </a:endParaRPr>
          </a:p>
          <a:p>
            <a:pPr marL="0" indent="0">
              <a:lnSpc>
                <a:spcPct val="120000"/>
              </a:lnSpc>
              <a:spcBef>
                <a:spcPts val="0"/>
              </a:spcBef>
              <a:buNone/>
            </a:pPr>
            <a:r>
              <a:rPr lang="en-US" sz="2500" b="1" i="1" dirty="0">
                <a:solidFill>
                  <a:schemeClr val="tx1"/>
                </a:solidFill>
              </a:rPr>
              <a:t>Source: Developing &amp; Promoting Sustainable Nature–based Tourism in the Coral Triangle destination plans, prospectus, 2017</a:t>
            </a:r>
            <a:endParaRPr sz="2500" b="1" i="1" dirty="0">
              <a:solidFill>
                <a:schemeClr val="tx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193" r="58933" b="4310"/>
          <a:stretch/>
        </p:blipFill>
        <p:spPr>
          <a:xfrm>
            <a:off x="1219200" y="1371600"/>
            <a:ext cx="1790700" cy="4923650"/>
          </a:xfrm>
          <a:prstGeom prst="rect">
            <a:avLst/>
          </a:prstGeom>
        </p:spPr>
      </p:pic>
      <p:sp>
        <p:nvSpPr>
          <p:cNvPr id="5" name="TextBox 4"/>
          <p:cNvSpPr txBox="1"/>
          <p:nvPr/>
        </p:nvSpPr>
        <p:spPr>
          <a:xfrm>
            <a:off x="1905000" y="570717"/>
            <a:ext cx="7620000" cy="7940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nSpc>
                <a:spcPct val="120000"/>
              </a:lnSpc>
              <a:defRPr>
                <a:solidFill>
                  <a:schemeClr val="accent6"/>
                </a:solidFill>
                <a:latin typeface="Futura"/>
                <a:ea typeface="Futura"/>
                <a:cs typeface="Futura"/>
                <a:sym typeface="Futura"/>
              </a:defRPr>
            </a:pPr>
            <a:r>
              <a:rPr lang="en-US" sz="2000" b="1" dirty="0"/>
              <a:t>Examples of Sustainability Principles and Criteria: </a:t>
            </a:r>
          </a:p>
          <a:p>
            <a:pPr>
              <a:lnSpc>
                <a:spcPct val="120000"/>
              </a:lnSpc>
              <a:defRPr>
                <a:solidFill>
                  <a:schemeClr val="accent6"/>
                </a:solidFill>
                <a:latin typeface="Futura"/>
                <a:ea typeface="Futura"/>
                <a:cs typeface="Futura"/>
                <a:sym typeface="Futura"/>
              </a:defRPr>
            </a:pPr>
            <a:endParaRPr lang="en-US" b="1" dirty="0"/>
          </a:p>
        </p:txBody>
      </p:sp>
      <p:sp>
        <p:nvSpPr>
          <p:cNvPr id="8" name="object 3"/>
          <p:cNvSpPr txBox="1"/>
          <p:nvPr/>
        </p:nvSpPr>
        <p:spPr>
          <a:xfrm>
            <a:off x="1219201" y="5943600"/>
            <a:ext cx="1790700" cy="351650"/>
          </a:xfrm>
          <a:prstGeom prst="rect">
            <a:avLst/>
          </a:prstGeom>
        </p:spPr>
        <p:txBody>
          <a:bodyPr wrap="square" lIns="0" tIns="0" rIns="0" bIns="0" rtlCol="0">
            <a:noAutofit/>
          </a:bodyPr>
          <a:lstStyle/>
          <a:p>
            <a:pPr marL="12700">
              <a:lnSpc>
                <a:spcPts val="885"/>
              </a:lnSpc>
              <a:spcBef>
                <a:spcPts val="44"/>
              </a:spcBef>
            </a:pPr>
            <a:r>
              <a:rPr sz="800" spc="4" dirty="0">
                <a:solidFill>
                  <a:srgbClr val="FEFFFE"/>
                </a:solidFill>
                <a:latin typeface="Arial"/>
                <a:cs typeface="Arial"/>
              </a:rPr>
              <a:t>I</a:t>
            </a:r>
            <a:r>
              <a:rPr sz="800" spc="-4" dirty="0">
                <a:solidFill>
                  <a:srgbClr val="FEFFFE"/>
                </a:solidFill>
                <a:latin typeface="Arial"/>
                <a:cs typeface="Arial"/>
              </a:rPr>
              <a:t>m</a:t>
            </a:r>
            <a:r>
              <a:rPr sz="800" spc="4" dirty="0">
                <a:solidFill>
                  <a:srgbClr val="FEFFFE"/>
                </a:solidFill>
                <a:latin typeface="Arial"/>
                <a:cs typeface="Arial"/>
              </a:rPr>
              <a:t>a</a:t>
            </a:r>
            <a:r>
              <a:rPr sz="800" spc="0" dirty="0">
                <a:solidFill>
                  <a:srgbClr val="FEFFFE"/>
                </a:solidFill>
                <a:latin typeface="Arial"/>
                <a:cs typeface="Arial"/>
              </a:rPr>
              <a:t>ge</a:t>
            </a:r>
            <a:r>
              <a:rPr sz="800" spc="34" dirty="0">
                <a:solidFill>
                  <a:srgbClr val="FEFFFE"/>
                </a:solidFill>
                <a:latin typeface="Arial"/>
                <a:cs typeface="Arial"/>
              </a:rPr>
              <a:t> </a:t>
            </a:r>
            <a:r>
              <a:rPr sz="800" spc="0" dirty="0">
                <a:solidFill>
                  <a:srgbClr val="FEFFFE"/>
                </a:solidFill>
                <a:latin typeface="Arial"/>
                <a:cs typeface="Arial"/>
              </a:rPr>
              <a:t>©</a:t>
            </a:r>
            <a:r>
              <a:rPr sz="800" spc="47" dirty="0">
                <a:solidFill>
                  <a:srgbClr val="FEFFFE"/>
                </a:solidFill>
                <a:latin typeface="Arial"/>
                <a:cs typeface="Arial"/>
              </a:rPr>
              <a:t> </a:t>
            </a:r>
            <a:r>
              <a:rPr sz="800" spc="-4" dirty="0">
                <a:solidFill>
                  <a:srgbClr val="FEFFFE"/>
                </a:solidFill>
                <a:latin typeface="Arial"/>
                <a:cs typeface="Arial"/>
              </a:rPr>
              <a:t>D</a:t>
            </a:r>
            <a:r>
              <a:rPr sz="800" spc="4" dirty="0">
                <a:solidFill>
                  <a:srgbClr val="FEFFFE"/>
                </a:solidFill>
                <a:latin typeface="Arial"/>
                <a:cs typeface="Arial"/>
              </a:rPr>
              <a:t>o</a:t>
            </a:r>
            <a:r>
              <a:rPr sz="800" spc="0" dirty="0">
                <a:solidFill>
                  <a:srgbClr val="FEFFFE"/>
                </a:solidFill>
                <a:latin typeface="Arial"/>
                <a:cs typeface="Arial"/>
              </a:rPr>
              <a:t>n</a:t>
            </a:r>
            <a:r>
              <a:rPr sz="800" spc="-4" dirty="0">
                <a:solidFill>
                  <a:srgbClr val="FEFFFE"/>
                </a:solidFill>
                <a:latin typeface="Arial"/>
                <a:cs typeface="Arial"/>
              </a:rPr>
              <a:t> </a:t>
            </a:r>
            <a:r>
              <a:rPr sz="800" spc="0" dirty="0">
                <a:solidFill>
                  <a:srgbClr val="FEFFFE"/>
                </a:solidFill>
                <a:latin typeface="Arial"/>
                <a:cs typeface="Arial"/>
              </a:rPr>
              <a:t>S</a:t>
            </a:r>
            <a:r>
              <a:rPr sz="800" spc="-4" dirty="0">
                <a:solidFill>
                  <a:srgbClr val="FEFFFE"/>
                </a:solidFill>
                <a:latin typeface="Arial"/>
                <a:cs typeface="Arial"/>
              </a:rPr>
              <a:t>il</a:t>
            </a:r>
            <a:r>
              <a:rPr sz="800" spc="4" dirty="0">
                <a:solidFill>
                  <a:srgbClr val="FEFFFE"/>
                </a:solidFill>
                <a:latin typeface="Arial"/>
                <a:cs typeface="Arial"/>
              </a:rPr>
              <a:t>coc</a:t>
            </a:r>
            <a:r>
              <a:rPr sz="800" spc="0" dirty="0">
                <a:solidFill>
                  <a:srgbClr val="FEFFFE"/>
                </a:solidFill>
                <a:latin typeface="Arial"/>
                <a:cs typeface="Arial"/>
              </a:rPr>
              <a:t>k</a:t>
            </a:r>
            <a:r>
              <a:rPr sz="800" spc="4" dirty="0">
                <a:solidFill>
                  <a:srgbClr val="FEFFFE"/>
                </a:solidFill>
                <a:latin typeface="Arial"/>
                <a:cs typeface="Arial"/>
              </a:rPr>
              <a:t>/</a:t>
            </a:r>
            <a:r>
              <a:rPr sz="800" spc="0" dirty="0">
                <a:solidFill>
                  <a:srgbClr val="FEFFFE"/>
                </a:solidFill>
                <a:latin typeface="Arial"/>
                <a:cs typeface="Arial"/>
              </a:rPr>
              <a:t>WWF</a:t>
            </a:r>
            <a:r>
              <a:rPr sz="800" spc="57" dirty="0">
                <a:solidFill>
                  <a:srgbClr val="FEFFFE"/>
                </a:solidFill>
                <a:latin typeface="Arial"/>
                <a:cs typeface="Arial"/>
              </a:rPr>
              <a:t> </a:t>
            </a:r>
            <a:r>
              <a:rPr sz="800" spc="0" dirty="0">
                <a:solidFill>
                  <a:srgbClr val="FEFFFE"/>
                </a:solidFill>
                <a:latin typeface="Arial"/>
                <a:cs typeface="Arial"/>
              </a:rPr>
              <a:t>|</a:t>
            </a:r>
            <a:r>
              <a:rPr sz="800" spc="-31" dirty="0">
                <a:solidFill>
                  <a:srgbClr val="FEFFFE"/>
                </a:solidFill>
                <a:latin typeface="Arial"/>
                <a:cs typeface="Arial"/>
              </a:rPr>
              <a:t> </a:t>
            </a:r>
            <a:endParaRPr lang="en-US" sz="800" spc="-31" dirty="0">
              <a:solidFill>
                <a:srgbClr val="FEFFFE"/>
              </a:solidFill>
              <a:latin typeface="Arial"/>
              <a:cs typeface="Arial"/>
            </a:endParaRPr>
          </a:p>
          <a:p>
            <a:pPr marL="12700">
              <a:lnSpc>
                <a:spcPts val="885"/>
              </a:lnSpc>
              <a:spcBef>
                <a:spcPts val="44"/>
              </a:spcBef>
            </a:pPr>
            <a:r>
              <a:rPr sz="800" spc="4" dirty="0" err="1">
                <a:solidFill>
                  <a:srgbClr val="FEFFFE"/>
                </a:solidFill>
                <a:latin typeface="Arial"/>
                <a:cs typeface="Arial"/>
              </a:rPr>
              <a:t>Atau</a:t>
            </a:r>
            <a:r>
              <a:rPr sz="800" spc="-4" dirty="0" err="1">
                <a:solidFill>
                  <a:srgbClr val="FEFFFE"/>
                </a:solidFill>
                <a:latin typeface="Arial"/>
                <a:cs typeface="Arial"/>
              </a:rPr>
              <a:t>r</a:t>
            </a:r>
            <a:r>
              <a:rPr sz="800" spc="0" dirty="0" err="1">
                <a:solidFill>
                  <a:srgbClr val="FEFFFE"/>
                </a:solidFill>
                <a:latin typeface="Arial"/>
                <a:cs typeface="Arial"/>
              </a:rPr>
              <a:t>o</a:t>
            </a:r>
            <a:r>
              <a:rPr sz="800" spc="-5" dirty="0">
                <a:solidFill>
                  <a:srgbClr val="FEFFFE"/>
                </a:solidFill>
                <a:latin typeface="Arial"/>
                <a:cs typeface="Arial"/>
              </a:rPr>
              <a:t> </a:t>
            </a:r>
            <a:r>
              <a:rPr sz="800" spc="4" dirty="0">
                <a:solidFill>
                  <a:srgbClr val="FEFFFE"/>
                </a:solidFill>
                <a:latin typeface="Arial"/>
                <a:cs typeface="Arial"/>
              </a:rPr>
              <a:t>I</a:t>
            </a:r>
            <a:r>
              <a:rPr sz="800" spc="0" dirty="0">
                <a:solidFill>
                  <a:srgbClr val="FEFFFE"/>
                </a:solidFill>
                <a:latin typeface="Arial"/>
                <a:cs typeface="Arial"/>
              </a:rPr>
              <a:t>s</a:t>
            </a:r>
            <a:r>
              <a:rPr sz="800" spc="-4" dirty="0">
                <a:solidFill>
                  <a:srgbClr val="FEFFFE"/>
                </a:solidFill>
                <a:latin typeface="Arial"/>
                <a:cs typeface="Arial"/>
              </a:rPr>
              <a:t>l</a:t>
            </a:r>
            <a:r>
              <a:rPr sz="800" spc="4" dirty="0">
                <a:solidFill>
                  <a:srgbClr val="FEFFFE"/>
                </a:solidFill>
                <a:latin typeface="Arial"/>
                <a:cs typeface="Arial"/>
              </a:rPr>
              <a:t>an</a:t>
            </a:r>
            <a:r>
              <a:rPr sz="800" spc="0" dirty="0">
                <a:solidFill>
                  <a:srgbClr val="FEFFFE"/>
                </a:solidFill>
                <a:latin typeface="Arial"/>
                <a:cs typeface="Arial"/>
              </a:rPr>
              <a:t>d,</a:t>
            </a:r>
            <a:r>
              <a:rPr sz="800" spc="30" dirty="0">
                <a:solidFill>
                  <a:srgbClr val="FEFFFE"/>
                </a:solidFill>
                <a:latin typeface="Arial"/>
                <a:cs typeface="Arial"/>
              </a:rPr>
              <a:t> </a:t>
            </a:r>
            <a:r>
              <a:rPr sz="800" spc="4" dirty="0">
                <a:solidFill>
                  <a:srgbClr val="FEFFFE"/>
                </a:solidFill>
                <a:latin typeface="Arial"/>
                <a:cs typeface="Arial"/>
              </a:rPr>
              <a:t>T</a:t>
            </a:r>
            <a:r>
              <a:rPr sz="800" spc="-4" dirty="0">
                <a:solidFill>
                  <a:srgbClr val="FEFFFE"/>
                </a:solidFill>
                <a:latin typeface="Arial"/>
                <a:cs typeface="Arial"/>
              </a:rPr>
              <a:t>im</a:t>
            </a:r>
            <a:r>
              <a:rPr sz="800" spc="4" dirty="0">
                <a:solidFill>
                  <a:srgbClr val="FEFFFE"/>
                </a:solidFill>
                <a:latin typeface="Arial"/>
                <a:cs typeface="Arial"/>
              </a:rPr>
              <a:t>o</a:t>
            </a:r>
            <a:r>
              <a:rPr sz="800" spc="0" dirty="0">
                <a:solidFill>
                  <a:srgbClr val="FEFFFE"/>
                </a:solidFill>
                <a:latin typeface="Arial"/>
                <a:cs typeface="Arial"/>
              </a:rPr>
              <a:t>r</a:t>
            </a:r>
            <a:r>
              <a:rPr lang="en-AU" sz="800" spc="-59" dirty="0">
                <a:solidFill>
                  <a:srgbClr val="FEFFFE"/>
                </a:solidFill>
                <a:latin typeface="Arial"/>
                <a:cs typeface="Arial"/>
              </a:rPr>
              <a:t>-</a:t>
            </a:r>
            <a:r>
              <a:rPr sz="800" spc="4" dirty="0" err="1">
                <a:solidFill>
                  <a:srgbClr val="FEFFFE"/>
                </a:solidFill>
                <a:latin typeface="Arial"/>
                <a:cs typeface="Arial"/>
              </a:rPr>
              <a:t>Le</a:t>
            </a:r>
            <a:r>
              <a:rPr sz="800" spc="0" dirty="0" err="1">
                <a:solidFill>
                  <a:srgbClr val="FEFFFE"/>
                </a:solidFill>
                <a:latin typeface="Arial"/>
                <a:cs typeface="Arial"/>
              </a:rPr>
              <a:t>s</a:t>
            </a:r>
            <a:r>
              <a:rPr sz="800" spc="4" dirty="0" err="1">
                <a:solidFill>
                  <a:srgbClr val="FEFFFE"/>
                </a:solidFill>
                <a:latin typeface="Arial"/>
                <a:cs typeface="Arial"/>
              </a:rPr>
              <a:t>t</a:t>
            </a:r>
            <a:r>
              <a:rPr sz="800" spc="0" dirty="0" err="1">
                <a:solidFill>
                  <a:srgbClr val="FEFFFE"/>
                </a:solidFill>
                <a:latin typeface="Arial"/>
                <a:cs typeface="Arial"/>
              </a:rPr>
              <a:t>e</a:t>
            </a:r>
            <a:endParaRPr sz="800" dirty="0">
              <a:latin typeface="Arial"/>
              <a:cs typeface="Arial"/>
            </a:endParaRPr>
          </a:p>
        </p:txBody>
      </p:sp>
    </p:spTree>
    <p:extLst>
      <p:ext uri="{BB962C8B-B14F-4D97-AF65-F5344CB8AC3E}">
        <p14:creationId xmlns:p14="http://schemas.microsoft.com/office/powerpoint/2010/main" val="30365670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body" idx="1"/>
          </p:nvPr>
        </p:nvSpPr>
        <p:spPr>
          <a:xfrm>
            <a:off x="762000" y="457200"/>
            <a:ext cx="6781800" cy="6096000"/>
          </a:xfrm>
          <a:prstGeom prst="rect">
            <a:avLst/>
          </a:prstGeom>
        </p:spPr>
        <p:txBody>
          <a:bodyPr>
            <a:normAutofit fontScale="47500" lnSpcReduction="20000"/>
          </a:bodyPr>
          <a:lstStyle/>
          <a:p>
            <a:pPr marL="0" indent="0">
              <a:lnSpc>
                <a:spcPct val="120000"/>
              </a:lnSpc>
              <a:spcBef>
                <a:spcPts val="0"/>
              </a:spcBef>
              <a:buSzTx/>
              <a:buNone/>
              <a:defRPr>
                <a:solidFill>
                  <a:schemeClr val="accent6"/>
                </a:solidFill>
                <a:latin typeface="Futura"/>
                <a:ea typeface="Futura"/>
                <a:cs typeface="Futura"/>
                <a:sym typeface="Futura"/>
              </a:defRPr>
            </a:pPr>
            <a:r>
              <a:rPr lang="en-US" sz="4400" b="1" dirty="0"/>
              <a:t>Why apply sustainability principles and criteria?</a:t>
            </a:r>
          </a:p>
          <a:p>
            <a:pPr marL="0" indent="0">
              <a:lnSpc>
                <a:spcPct val="120000"/>
              </a:lnSpc>
              <a:spcBef>
                <a:spcPts val="0"/>
              </a:spcBef>
              <a:buSzTx/>
              <a:buNone/>
              <a:defRPr>
                <a:solidFill>
                  <a:schemeClr val="accent6"/>
                </a:solidFill>
                <a:latin typeface="Futura"/>
                <a:ea typeface="Futura"/>
                <a:cs typeface="Futura"/>
                <a:sym typeface="Futura"/>
              </a:defRPr>
            </a:pPr>
            <a:endParaRPr lang="en-US" b="1" dirty="0">
              <a:solidFill>
                <a:schemeClr val="tx1"/>
              </a:solidFill>
            </a:endParaRPr>
          </a:p>
          <a:p>
            <a:pPr>
              <a:lnSpc>
                <a:spcPct val="120000"/>
              </a:lnSpc>
              <a:spcBef>
                <a:spcPts val="0"/>
              </a:spcBef>
              <a:defRPr/>
            </a:pPr>
            <a:r>
              <a:rPr lang="en-AU" altLang="en-US" sz="3400" dirty="0">
                <a:solidFill>
                  <a:schemeClr val="tx1"/>
                </a:solidFill>
              </a:rPr>
              <a:t>Sustainable tourism can </a:t>
            </a:r>
            <a:r>
              <a:rPr lang="en-AU" altLang="en-US" sz="3400" b="1" dirty="0">
                <a:solidFill>
                  <a:schemeClr val="tx1"/>
                </a:solidFill>
              </a:rPr>
              <a:t>contribute to conserving Coral Triangle’s coastal &amp; marine resources &amp; ensuring food security and livelihoods</a:t>
            </a:r>
            <a:r>
              <a:rPr lang="en-AU" altLang="en-US" sz="3400" dirty="0">
                <a:solidFill>
                  <a:schemeClr val="tx1"/>
                </a:solidFill>
              </a:rPr>
              <a:t>;</a:t>
            </a:r>
          </a:p>
          <a:p>
            <a:pPr>
              <a:lnSpc>
                <a:spcPct val="120000"/>
              </a:lnSpc>
              <a:spcBef>
                <a:spcPts val="0"/>
              </a:spcBef>
              <a:defRPr/>
            </a:pPr>
            <a:endParaRPr lang="en-AU" altLang="en-US" sz="3400" dirty="0">
              <a:solidFill>
                <a:schemeClr val="tx1"/>
              </a:solidFill>
            </a:endParaRPr>
          </a:p>
          <a:p>
            <a:pPr>
              <a:lnSpc>
                <a:spcPct val="120000"/>
              </a:lnSpc>
              <a:spcBef>
                <a:spcPts val="0"/>
              </a:spcBef>
              <a:defRPr/>
            </a:pPr>
            <a:r>
              <a:rPr lang="en-AU" altLang="en-US" sz="3400" b="1" dirty="0">
                <a:solidFill>
                  <a:schemeClr val="tx1"/>
                </a:solidFill>
              </a:rPr>
              <a:t>Unchecked tourism </a:t>
            </a:r>
            <a:r>
              <a:rPr lang="en-AU" altLang="en-US" sz="3400" dirty="0">
                <a:solidFill>
                  <a:schemeClr val="tx1"/>
                </a:solidFill>
              </a:rPr>
              <a:t>can </a:t>
            </a:r>
            <a:r>
              <a:rPr lang="en-AU" altLang="en-US" sz="3400" b="1" dirty="0">
                <a:solidFill>
                  <a:schemeClr val="tx1"/>
                </a:solidFill>
              </a:rPr>
              <a:t>compromise sustainability </a:t>
            </a:r>
            <a:r>
              <a:rPr lang="en-AU" altLang="en-US" sz="3400" dirty="0">
                <a:solidFill>
                  <a:schemeClr val="tx1"/>
                </a:solidFill>
              </a:rPr>
              <a:t>of Coral Triangle’s finite coastal &amp; marine resources; </a:t>
            </a:r>
            <a:r>
              <a:rPr lang="en-AU" altLang="en-US" sz="3400" b="1" dirty="0">
                <a:solidFill>
                  <a:schemeClr val="tx1"/>
                </a:solidFill>
              </a:rPr>
              <a:t>negatively impact local culture</a:t>
            </a:r>
            <a:r>
              <a:rPr lang="en-AU" altLang="en-US" sz="3400" dirty="0">
                <a:solidFill>
                  <a:schemeClr val="tx1"/>
                </a:solidFill>
              </a:rPr>
              <a:t>; </a:t>
            </a:r>
          </a:p>
          <a:p>
            <a:pPr marL="0" indent="0">
              <a:lnSpc>
                <a:spcPct val="120000"/>
              </a:lnSpc>
              <a:spcBef>
                <a:spcPts val="0"/>
              </a:spcBef>
              <a:buNone/>
              <a:defRPr/>
            </a:pPr>
            <a:endParaRPr lang="en-AU" altLang="en-US" sz="3400" dirty="0">
              <a:solidFill>
                <a:schemeClr val="tx1"/>
              </a:solidFill>
            </a:endParaRPr>
          </a:p>
          <a:p>
            <a:pPr>
              <a:lnSpc>
                <a:spcPct val="120000"/>
              </a:lnSpc>
              <a:spcBef>
                <a:spcPts val="0"/>
              </a:spcBef>
              <a:defRPr/>
            </a:pPr>
            <a:r>
              <a:rPr lang="en-AU" altLang="en-US" sz="3400" b="1" dirty="0">
                <a:solidFill>
                  <a:schemeClr val="tx1"/>
                </a:solidFill>
              </a:rPr>
              <a:t>Sustainable tourism </a:t>
            </a:r>
            <a:r>
              <a:rPr lang="en-AU" altLang="en-US" sz="3400" dirty="0">
                <a:solidFill>
                  <a:schemeClr val="tx1"/>
                </a:solidFill>
              </a:rPr>
              <a:t>can harness a dynamic industry to </a:t>
            </a:r>
            <a:r>
              <a:rPr lang="en-AU" altLang="en-US" sz="3400" b="1" dirty="0">
                <a:solidFill>
                  <a:schemeClr val="tx1"/>
                </a:solidFill>
              </a:rPr>
              <a:t>preserve one of the world’s most unique ecosystems</a:t>
            </a:r>
            <a:r>
              <a:rPr lang="en-AU" altLang="en-US" sz="3400" dirty="0">
                <a:solidFill>
                  <a:schemeClr val="tx1"/>
                </a:solidFill>
              </a:rPr>
              <a:t> and areas of high conservation value;</a:t>
            </a:r>
          </a:p>
          <a:p>
            <a:pPr>
              <a:lnSpc>
                <a:spcPct val="120000"/>
              </a:lnSpc>
              <a:spcBef>
                <a:spcPts val="0"/>
              </a:spcBef>
              <a:defRPr/>
            </a:pPr>
            <a:endParaRPr lang="en-AU" altLang="en-US" sz="3400" dirty="0">
              <a:solidFill>
                <a:schemeClr val="tx1"/>
              </a:solidFill>
            </a:endParaRPr>
          </a:p>
          <a:p>
            <a:pPr>
              <a:lnSpc>
                <a:spcPct val="120000"/>
              </a:lnSpc>
              <a:spcBef>
                <a:spcPts val="0"/>
              </a:spcBef>
            </a:pPr>
            <a:r>
              <a:rPr lang="en-US" sz="3400" dirty="0"/>
              <a:t>Provide </a:t>
            </a:r>
            <a:r>
              <a:rPr lang="en-US" sz="3400" b="1" dirty="0"/>
              <a:t>social and economic benefits </a:t>
            </a:r>
            <a:r>
              <a:rPr lang="en-US" sz="3400" dirty="0"/>
              <a:t>for current and future generations</a:t>
            </a:r>
          </a:p>
          <a:p>
            <a:pPr>
              <a:lnSpc>
                <a:spcPct val="120000"/>
              </a:lnSpc>
              <a:spcBef>
                <a:spcPts val="0"/>
              </a:spcBef>
            </a:pPr>
            <a:endParaRPr lang="en-US" sz="3400" dirty="0"/>
          </a:p>
          <a:p>
            <a:pPr lvl="0">
              <a:lnSpc>
                <a:spcPct val="120000"/>
              </a:lnSpc>
              <a:spcBef>
                <a:spcPts val="0"/>
              </a:spcBef>
            </a:pPr>
            <a:r>
              <a:rPr lang="en-US" sz="3400" b="1" dirty="0">
                <a:solidFill>
                  <a:schemeClr val="tx1"/>
                </a:solidFill>
              </a:rPr>
              <a:t>Conservation of natural and cultural heritage values </a:t>
            </a:r>
            <a:r>
              <a:rPr lang="en-US" sz="3400" dirty="0">
                <a:solidFill>
                  <a:schemeClr val="tx1"/>
                </a:solidFill>
              </a:rPr>
              <a:t>- paramount to long-term sustainability of the region for its communities &amp; visitors</a:t>
            </a:r>
          </a:p>
          <a:p>
            <a:pPr lvl="0">
              <a:lnSpc>
                <a:spcPct val="120000"/>
              </a:lnSpc>
              <a:spcBef>
                <a:spcPts val="0"/>
              </a:spcBef>
            </a:pPr>
            <a:endParaRPr lang="en-US" sz="3400" dirty="0">
              <a:solidFill>
                <a:schemeClr val="tx1"/>
              </a:solidFill>
            </a:endParaRPr>
          </a:p>
          <a:p>
            <a:pPr lvl="0">
              <a:lnSpc>
                <a:spcPct val="120000"/>
              </a:lnSpc>
              <a:spcBef>
                <a:spcPts val="0"/>
              </a:spcBef>
            </a:pPr>
            <a:r>
              <a:rPr lang="en-US" sz="3400" b="1" dirty="0"/>
              <a:t>Skills, knowledge and capacity built </a:t>
            </a:r>
            <a:r>
              <a:rPr lang="en-US" sz="3400" dirty="0"/>
              <a:t>in the tourism sector and communities for developing, implementing, monitoring successful sustainable tourism enterprises and experiences</a:t>
            </a:r>
          </a:p>
          <a:p>
            <a:pPr>
              <a:lnSpc>
                <a:spcPct val="120000"/>
              </a:lnSpc>
              <a:spcBef>
                <a:spcPts val="0"/>
              </a:spcBef>
            </a:pPr>
            <a:endParaRPr lang="en-US" sz="3400" dirty="0"/>
          </a:p>
          <a:p>
            <a:pPr>
              <a:lnSpc>
                <a:spcPct val="120000"/>
              </a:lnSpc>
              <a:spcBef>
                <a:spcPts val="0"/>
              </a:spcBef>
            </a:pPr>
            <a:r>
              <a:rPr lang="en-US" sz="3400" b="1" dirty="0"/>
              <a:t>Investing in the protection of the natural capital </a:t>
            </a:r>
            <a:r>
              <a:rPr lang="en-US" sz="3400" dirty="0"/>
              <a:t>– as foundational tourism assets - of the Coral Triangle. </a:t>
            </a:r>
          </a:p>
          <a:p>
            <a:pPr>
              <a:lnSpc>
                <a:spcPct val="120000"/>
              </a:lnSpc>
              <a:spcBef>
                <a:spcPts val="0"/>
              </a:spcBef>
            </a:pPr>
            <a:endParaRPr lang="en-US" sz="3400" dirty="0"/>
          </a:p>
          <a:p>
            <a:pPr>
              <a:lnSpc>
                <a:spcPct val="120000"/>
              </a:lnSpc>
              <a:spcBef>
                <a:spcPts val="0"/>
              </a:spcBef>
            </a:pPr>
            <a:r>
              <a:rPr lang="en-US" altLang="en-US" sz="3400" dirty="0">
                <a:solidFill>
                  <a:schemeClr val="tx1"/>
                </a:solidFill>
              </a:rPr>
              <a:t>Contribute to </a:t>
            </a:r>
            <a:r>
              <a:rPr lang="en-US" altLang="en-US" sz="3400" b="1" dirty="0">
                <a:solidFill>
                  <a:schemeClr val="tx1"/>
                </a:solidFill>
              </a:rPr>
              <a:t>sustainable Blue Economies</a:t>
            </a:r>
          </a:p>
        </p:txBody>
      </p:sp>
      <p:sp>
        <p:nvSpPr>
          <p:cNvPr id="3" name="object 7"/>
          <p:cNvSpPr/>
          <p:nvPr/>
        </p:nvSpPr>
        <p:spPr>
          <a:xfrm>
            <a:off x="8077200" y="990600"/>
            <a:ext cx="3429000" cy="449579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9791700" y="5029200"/>
            <a:ext cx="1600200" cy="316425"/>
          </a:xfrm>
          <a:prstGeom prst="rect">
            <a:avLst/>
          </a:prstGeom>
        </p:spPr>
        <p:txBody>
          <a:bodyPr wrap="square" lIns="0" tIns="0" rIns="0" bIns="0" rtlCol="0">
            <a:noAutofit/>
          </a:bodyPr>
          <a:lstStyle/>
          <a:p>
            <a:pPr marL="12700">
              <a:lnSpc>
                <a:spcPts val="885"/>
              </a:lnSpc>
              <a:spcBef>
                <a:spcPts val="44"/>
              </a:spcBef>
            </a:pPr>
            <a:r>
              <a:rPr sz="800" spc="4" dirty="0">
                <a:solidFill>
                  <a:srgbClr val="FEFFFE"/>
                </a:solidFill>
                <a:latin typeface="Arial"/>
                <a:cs typeface="Arial"/>
              </a:rPr>
              <a:t>I</a:t>
            </a:r>
            <a:r>
              <a:rPr sz="800" spc="-4" dirty="0">
                <a:solidFill>
                  <a:srgbClr val="FEFFFE"/>
                </a:solidFill>
                <a:latin typeface="Arial"/>
                <a:cs typeface="Arial"/>
              </a:rPr>
              <a:t>m</a:t>
            </a:r>
            <a:r>
              <a:rPr sz="800" spc="4" dirty="0">
                <a:solidFill>
                  <a:srgbClr val="FEFFFE"/>
                </a:solidFill>
                <a:latin typeface="Arial"/>
                <a:cs typeface="Arial"/>
              </a:rPr>
              <a:t>a</a:t>
            </a:r>
            <a:r>
              <a:rPr sz="800" spc="0" dirty="0">
                <a:solidFill>
                  <a:srgbClr val="FEFFFE"/>
                </a:solidFill>
                <a:latin typeface="Arial"/>
                <a:cs typeface="Arial"/>
              </a:rPr>
              <a:t>ge</a:t>
            </a:r>
            <a:r>
              <a:rPr sz="800" spc="49" dirty="0">
                <a:solidFill>
                  <a:srgbClr val="FEFFFE"/>
                </a:solidFill>
                <a:latin typeface="Arial"/>
                <a:cs typeface="Arial"/>
              </a:rPr>
              <a:t> </a:t>
            </a:r>
            <a:r>
              <a:rPr sz="800" spc="0" dirty="0">
                <a:solidFill>
                  <a:srgbClr val="FEFFFE"/>
                </a:solidFill>
                <a:latin typeface="Arial"/>
                <a:cs typeface="Arial"/>
              </a:rPr>
              <a:t>©</a:t>
            </a:r>
            <a:r>
              <a:rPr sz="800" spc="47" dirty="0">
                <a:solidFill>
                  <a:srgbClr val="FEFFFE"/>
                </a:solidFill>
                <a:latin typeface="Arial"/>
                <a:cs typeface="Arial"/>
              </a:rPr>
              <a:t> </a:t>
            </a:r>
            <a:r>
              <a:rPr sz="800" spc="0" dirty="0">
                <a:solidFill>
                  <a:srgbClr val="FEFFFE"/>
                </a:solidFill>
                <a:latin typeface="Arial"/>
                <a:cs typeface="Arial"/>
              </a:rPr>
              <a:t>J</a:t>
            </a:r>
            <a:r>
              <a:rPr sz="800" spc="4" dirty="0">
                <a:solidFill>
                  <a:srgbClr val="FEFFFE"/>
                </a:solidFill>
                <a:latin typeface="Arial"/>
                <a:cs typeface="Arial"/>
              </a:rPr>
              <a:t>a</a:t>
            </a:r>
            <a:r>
              <a:rPr sz="800" spc="-4" dirty="0">
                <a:solidFill>
                  <a:srgbClr val="FEFFFE"/>
                </a:solidFill>
                <a:latin typeface="Arial"/>
                <a:cs typeface="Arial"/>
              </a:rPr>
              <a:t>m</a:t>
            </a:r>
            <a:r>
              <a:rPr sz="800" spc="4" dirty="0">
                <a:solidFill>
                  <a:srgbClr val="FEFFFE"/>
                </a:solidFill>
                <a:latin typeface="Arial"/>
                <a:cs typeface="Arial"/>
              </a:rPr>
              <a:t>e</a:t>
            </a:r>
            <a:r>
              <a:rPr sz="800" spc="0" dirty="0">
                <a:solidFill>
                  <a:srgbClr val="FEFFFE"/>
                </a:solidFill>
                <a:latin typeface="Arial"/>
                <a:cs typeface="Arial"/>
              </a:rPr>
              <a:t>s</a:t>
            </a:r>
            <a:r>
              <a:rPr sz="800" spc="4" dirty="0">
                <a:solidFill>
                  <a:srgbClr val="FEFFFE"/>
                </a:solidFill>
                <a:latin typeface="Arial"/>
                <a:cs typeface="Arial"/>
              </a:rPr>
              <a:t> </a:t>
            </a:r>
            <a:r>
              <a:rPr sz="800" spc="-4" dirty="0">
                <a:solidFill>
                  <a:srgbClr val="FEFFFE"/>
                </a:solidFill>
                <a:latin typeface="Arial"/>
                <a:cs typeface="Arial"/>
              </a:rPr>
              <a:t>M</a:t>
            </a:r>
            <a:r>
              <a:rPr sz="800" spc="4" dirty="0">
                <a:solidFill>
                  <a:srgbClr val="FEFFFE"/>
                </a:solidFill>
                <a:latin typeface="Arial"/>
                <a:cs typeface="Arial"/>
              </a:rPr>
              <a:t>o</a:t>
            </a:r>
            <a:r>
              <a:rPr sz="800" spc="-4" dirty="0">
                <a:solidFill>
                  <a:srgbClr val="FEFFFE"/>
                </a:solidFill>
                <a:latin typeface="Arial"/>
                <a:cs typeface="Arial"/>
              </a:rPr>
              <a:t>r</a:t>
            </a:r>
            <a:r>
              <a:rPr sz="800" spc="0" dirty="0">
                <a:solidFill>
                  <a:srgbClr val="FEFFFE"/>
                </a:solidFill>
                <a:latin typeface="Arial"/>
                <a:cs typeface="Arial"/>
              </a:rPr>
              <a:t>g</a:t>
            </a:r>
            <a:r>
              <a:rPr sz="800" spc="4" dirty="0">
                <a:solidFill>
                  <a:srgbClr val="FEFFFE"/>
                </a:solidFill>
                <a:latin typeface="Arial"/>
                <a:cs typeface="Arial"/>
              </a:rPr>
              <a:t>a</a:t>
            </a:r>
            <a:r>
              <a:rPr sz="800" spc="0" dirty="0">
                <a:solidFill>
                  <a:srgbClr val="FEFFFE"/>
                </a:solidFill>
                <a:latin typeface="Arial"/>
                <a:cs typeface="Arial"/>
              </a:rPr>
              <a:t>n</a:t>
            </a:r>
            <a:r>
              <a:rPr sz="800" spc="49" dirty="0">
                <a:solidFill>
                  <a:srgbClr val="FEFFFE"/>
                </a:solidFill>
                <a:latin typeface="Arial"/>
                <a:cs typeface="Arial"/>
              </a:rPr>
              <a:t> </a:t>
            </a:r>
            <a:r>
              <a:rPr sz="800" spc="0" dirty="0">
                <a:solidFill>
                  <a:srgbClr val="FEFFFE"/>
                </a:solidFill>
                <a:latin typeface="Arial"/>
                <a:cs typeface="Arial"/>
              </a:rPr>
              <a:t>|</a:t>
            </a:r>
            <a:r>
              <a:rPr sz="800" spc="-31" dirty="0">
                <a:solidFill>
                  <a:srgbClr val="FEFFFE"/>
                </a:solidFill>
                <a:latin typeface="Arial"/>
                <a:cs typeface="Arial"/>
              </a:rPr>
              <a:t> </a:t>
            </a:r>
            <a:endParaRPr lang="en-US" sz="800" spc="-31" dirty="0">
              <a:solidFill>
                <a:srgbClr val="FEFFFE"/>
              </a:solidFill>
              <a:latin typeface="Arial"/>
              <a:cs typeface="Arial"/>
            </a:endParaRPr>
          </a:p>
          <a:p>
            <a:pPr marL="12700">
              <a:lnSpc>
                <a:spcPts val="885"/>
              </a:lnSpc>
              <a:spcBef>
                <a:spcPts val="44"/>
              </a:spcBef>
            </a:pPr>
            <a:r>
              <a:rPr sz="800" spc="0" dirty="0">
                <a:solidFill>
                  <a:srgbClr val="FEFFFE"/>
                </a:solidFill>
                <a:latin typeface="Arial"/>
                <a:cs typeface="Arial"/>
              </a:rPr>
              <a:t>Sp</a:t>
            </a:r>
            <a:r>
              <a:rPr sz="800" spc="-4" dirty="0">
                <a:solidFill>
                  <a:srgbClr val="FEFFFE"/>
                </a:solidFill>
                <a:latin typeface="Arial"/>
                <a:cs typeface="Arial"/>
              </a:rPr>
              <a:t>i</a:t>
            </a:r>
            <a:r>
              <a:rPr sz="800" spc="4" dirty="0">
                <a:solidFill>
                  <a:srgbClr val="FEFFFE"/>
                </a:solidFill>
                <a:latin typeface="Arial"/>
                <a:cs typeface="Arial"/>
              </a:rPr>
              <a:t>nne</a:t>
            </a:r>
            <a:r>
              <a:rPr sz="800" spc="0" dirty="0">
                <a:solidFill>
                  <a:srgbClr val="FEFFFE"/>
                </a:solidFill>
                <a:latin typeface="Arial"/>
                <a:cs typeface="Arial"/>
              </a:rPr>
              <a:t>r</a:t>
            </a:r>
            <a:r>
              <a:rPr sz="800" spc="-7" dirty="0">
                <a:solidFill>
                  <a:srgbClr val="FEFFFE"/>
                </a:solidFill>
                <a:latin typeface="Arial"/>
                <a:cs typeface="Arial"/>
              </a:rPr>
              <a:t> </a:t>
            </a:r>
            <a:r>
              <a:rPr sz="800" spc="-4" dirty="0">
                <a:solidFill>
                  <a:srgbClr val="FEFFFE"/>
                </a:solidFill>
                <a:latin typeface="Arial"/>
                <a:cs typeface="Arial"/>
              </a:rPr>
              <a:t>D</a:t>
            </a:r>
            <a:r>
              <a:rPr sz="800" spc="4" dirty="0">
                <a:solidFill>
                  <a:srgbClr val="FEFFFE"/>
                </a:solidFill>
                <a:latin typeface="Arial"/>
                <a:cs typeface="Arial"/>
              </a:rPr>
              <a:t>o</a:t>
            </a:r>
            <a:r>
              <a:rPr sz="800" spc="-4" dirty="0">
                <a:solidFill>
                  <a:srgbClr val="FEFFFE"/>
                </a:solidFill>
                <a:latin typeface="Arial"/>
                <a:cs typeface="Arial"/>
              </a:rPr>
              <a:t>l</a:t>
            </a:r>
            <a:r>
              <a:rPr sz="800" spc="0" dirty="0">
                <a:solidFill>
                  <a:srgbClr val="FEFFFE"/>
                </a:solidFill>
                <a:latin typeface="Arial"/>
                <a:cs typeface="Arial"/>
              </a:rPr>
              <a:t>p</a:t>
            </a:r>
            <a:r>
              <a:rPr sz="800" spc="4" dirty="0">
                <a:solidFill>
                  <a:srgbClr val="FEFFFE"/>
                </a:solidFill>
                <a:latin typeface="Arial"/>
                <a:cs typeface="Arial"/>
              </a:rPr>
              <a:t>h</a:t>
            </a:r>
            <a:r>
              <a:rPr sz="800" spc="-4" dirty="0">
                <a:solidFill>
                  <a:srgbClr val="FEFFFE"/>
                </a:solidFill>
                <a:latin typeface="Arial"/>
                <a:cs typeface="Arial"/>
              </a:rPr>
              <a:t>i</a:t>
            </a:r>
            <a:r>
              <a:rPr sz="800" spc="4" dirty="0">
                <a:solidFill>
                  <a:srgbClr val="FEFFFE"/>
                </a:solidFill>
                <a:latin typeface="Arial"/>
                <a:cs typeface="Arial"/>
              </a:rPr>
              <a:t>n</a:t>
            </a:r>
            <a:r>
              <a:rPr sz="800" spc="0" dirty="0">
                <a:solidFill>
                  <a:srgbClr val="FEFFFE"/>
                </a:solidFill>
                <a:latin typeface="Arial"/>
                <a:cs typeface="Arial"/>
              </a:rPr>
              <a:t>s,</a:t>
            </a:r>
            <a:r>
              <a:rPr sz="800" spc="44" dirty="0">
                <a:solidFill>
                  <a:srgbClr val="FEFFFE"/>
                </a:solidFill>
                <a:latin typeface="Arial"/>
                <a:cs typeface="Arial"/>
              </a:rPr>
              <a:t> </a:t>
            </a:r>
            <a:r>
              <a:rPr sz="800" spc="4" dirty="0">
                <a:solidFill>
                  <a:srgbClr val="FEFFFE"/>
                </a:solidFill>
                <a:latin typeface="Arial"/>
                <a:cs typeface="Arial"/>
              </a:rPr>
              <a:t>Tete</a:t>
            </a:r>
            <a:r>
              <a:rPr sz="800" spc="0" dirty="0">
                <a:solidFill>
                  <a:srgbClr val="FEFFFE"/>
                </a:solidFill>
                <a:latin typeface="Arial"/>
                <a:cs typeface="Arial"/>
              </a:rPr>
              <a:t>p</a:t>
            </a:r>
            <a:r>
              <a:rPr sz="800" spc="4" dirty="0">
                <a:solidFill>
                  <a:srgbClr val="FEFFFE"/>
                </a:solidFill>
                <a:latin typeface="Arial"/>
                <a:cs typeface="Arial"/>
              </a:rPr>
              <a:t>a</a:t>
            </a:r>
            <a:r>
              <a:rPr sz="800" spc="-4" dirty="0">
                <a:solidFill>
                  <a:srgbClr val="FEFFFE"/>
                </a:solidFill>
                <a:latin typeface="Arial"/>
                <a:cs typeface="Arial"/>
              </a:rPr>
              <a:t>r</a:t>
            </a:r>
            <a:r>
              <a:rPr sz="800" spc="0" dirty="0">
                <a:solidFill>
                  <a:srgbClr val="FEFFFE"/>
                </a:solidFill>
                <a:latin typeface="Arial"/>
                <a:cs typeface="Arial"/>
              </a:rPr>
              <a:t>e</a:t>
            </a:r>
            <a:r>
              <a:rPr sz="800" spc="6" dirty="0">
                <a:solidFill>
                  <a:srgbClr val="FEFFFE"/>
                </a:solidFill>
                <a:latin typeface="Arial"/>
                <a:cs typeface="Arial"/>
              </a:rPr>
              <a:t> </a:t>
            </a:r>
            <a:r>
              <a:rPr sz="800" spc="4" dirty="0">
                <a:solidFill>
                  <a:srgbClr val="FEFFFE"/>
                </a:solidFill>
                <a:latin typeface="Arial"/>
                <a:cs typeface="Arial"/>
              </a:rPr>
              <a:t>I</a:t>
            </a:r>
            <a:r>
              <a:rPr sz="800" spc="0" dirty="0">
                <a:solidFill>
                  <a:srgbClr val="FEFFFE"/>
                </a:solidFill>
                <a:latin typeface="Arial"/>
                <a:cs typeface="Arial"/>
              </a:rPr>
              <a:t>s</a:t>
            </a:r>
            <a:r>
              <a:rPr sz="800" spc="-4" dirty="0">
                <a:solidFill>
                  <a:srgbClr val="FEFFFE"/>
                </a:solidFill>
                <a:latin typeface="Arial"/>
                <a:cs typeface="Arial"/>
              </a:rPr>
              <a:t>l</a:t>
            </a:r>
            <a:r>
              <a:rPr sz="800" spc="4" dirty="0">
                <a:solidFill>
                  <a:srgbClr val="FEFFFE"/>
                </a:solidFill>
                <a:latin typeface="Arial"/>
                <a:cs typeface="Arial"/>
              </a:rPr>
              <a:t>an</a:t>
            </a:r>
            <a:r>
              <a:rPr sz="800" spc="0" dirty="0">
                <a:solidFill>
                  <a:srgbClr val="FEFFFE"/>
                </a:solidFill>
                <a:latin typeface="Arial"/>
                <a:cs typeface="Arial"/>
              </a:rPr>
              <a:t>d</a:t>
            </a:r>
            <a:endParaRPr sz="800" dirty="0">
              <a:latin typeface="Arial"/>
              <a:cs typeface="Arial"/>
            </a:endParaRPr>
          </a:p>
        </p:txBody>
      </p:sp>
    </p:spTree>
    <p:extLst>
      <p:ext uri="{BB962C8B-B14F-4D97-AF65-F5344CB8AC3E}">
        <p14:creationId xmlns:p14="http://schemas.microsoft.com/office/powerpoint/2010/main" val="38573859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body" idx="1"/>
          </p:nvPr>
        </p:nvSpPr>
        <p:spPr>
          <a:xfrm>
            <a:off x="762000" y="762000"/>
            <a:ext cx="10862392" cy="5715000"/>
          </a:xfrm>
          <a:prstGeom prst="rect">
            <a:avLst/>
          </a:prstGeom>
        </p:spPr>
        <p:txBody>
          <a:bodyPr>
            <a:normAutofit fontScale="77500" lnSpcReduction="20000"/>
          </a:bodyPr>
          <a:lstStyle/>
          <a:p>
            <a:pPr marL="0" indent="0">
              <a:lnSpc>
                <a:spcPct val="120000"/>
              </a:lnSpc>
              <a:spcBef>
                <a:spcPts val="0"/>
              </a:spcBef>
              <a:buSzTx/>
              <a:buNone/>
              <a:defRPr>
                <a:solidFill>
                  <a:schemeClr val="accent6"/>
                </a:solidFill>
                <a:latin typeface="Futura"/>
                <a:ea typeface="Futura"/>
                <a:cs typeface="Futura"/>
                <a:sym typeface="Futura"/>
              </a:defRPr>
            </a:pPr>
            <a:r>
              <a:rPr lang="en-US" sz="4500" b="1" dirty="0"/>
              <a:t>Recommendations to Pre-SOM</a:t>
            </a:r>
          </a:p>
          <a:p>
            <a:pPr marL="0" indent="0">
              <a:lnSpc>
                <a:spcPct val="120000"/>
              </a:lnSpc>
              <a:spcBef>
                <a:spcPts val="0"/>
              </a:spcBef>
              <a:buNone/>
            </a:pPr>
            <a:endParaRPr lang="en-US" sz="3400" dirty="0"/>
          </a:p>
          <a:p>
            <a:pPr marL="0" indent="0">
              <a:lnSpc>
                <a:spcPct val="120000"/>
              </a:lnSpc>
              <a:spcBef>
                <a:spcPts val="0"/>
              </a:spcBef>
              <a:buNone/>
            </a:pPr>
            <a:endParaRPr lang="en-US" sz="3400" dirty="0"/>
          </a:p>
          <a:p>
            <a:pPr marL="0" lvl="0" indent="0">
              <a:lnSpc>
                <a:spcPct val="120000"/>
              </a:lnSpc>
              <a:spcBef>
                <a:spcPts val="0"/>
              </a:spcBef>
              <a:buNone/>
            </a:pPr>
            <a:r>
              <a:rPr lang="en-US" dirty="0"/>
              <a:t>CTI-CFF to identify and secure funding for the following regional actions to support sustainable marine tourism in the Coral Triangle:</a:t>
            </a:r>
          </a:p>
          <a:p>
            <a:pPr lvl="0">
              <a:lnSpc>
                <a:spcPct val="120000"/>
              </a:lnSpc>
              <a:spcBef>
                <a:spcPts val="0"/>
              </a:spcBef>
            </a:pPr>
            <a:endParaRPr lang="en-US" dirty="0"/>
          </a:p>
          <a:p>
            <a:pPr marL="514350" lvl="0" indent="-514350">
              <a:lnSpc>
                <a:spcPct val="120000"/>
              </a:lnSpc>
              <a:spcBef>
                <a:spcPts val="0"/>
              </a:spcBef>
              <a:buFont typeface="+mj-lt"/>
              <a:buAutoNum type="arabicPeriod"/>
            </a:pPr>
            <a:r>
              <a:rPr lang="en-US" dirty="0"/>
              <a:t>Formulation of a practical set of tourism development and operational guidelines that address the tourism and environmental aspirations of the Coral Triangle countries, and that meet the Global Sustainable Tourism Council (GSTC) criteria. </a:t>
            </a:r>
          </a:p>
          <a:p>
            <a:pPr marL="514350" indent="-514350">
              <a:lnSpc>
                <a:spcPct val="120000"/>
              </a:lnSpc>
              <a:spcBef>
                <a:spcPts val="0"/>
              </a:spcBef>
              <a:buFont typeface="+mj-lt"/>
              <a:buAutoNum type="arabicPeriod"/>
            </a:pPr>
            <a:endParaRPr lang="en-US" dirty="0"/>
          </a:p>
          <a:p>
            <a:pPr marL="514350" lvl="0" indent="-514350">
              <a:lnSpc>
                <a:spcPct val="120000"/>
              </a:lnSpc>
              <a:spcBef>
                <a:spcPts val="0"/>
              </a:spcBef>
              <a:buFont typeface="+mj-lt"/>
              <a:buAutoNum type="arabicPeriod"/>
            </a:pPr>
            <a:r>
              <a:rPr lang="en-US" dirty="0"/>
              <a:t>Capacity building for Coral Triangle Governments to develop the necessary policy frameworks for implementation and regulation of the guidelines; and</a:t>
            </a:r>
          </a:p>
          <a:p>
            <a:pPr marL="514350" indent="-514350">
              <a:lnSpc>
                <a:spcPct val="120000"/>
              </a:lnSpc>
              <a:spcBef>
                <a:spcPts val="0"/>
              </a:spcBef>
              <a:buFont typeface="+mj-lt"/>
              <a:buAutoNum type="arabicPeriod"/>
            </a:pPr>
            <a:endParaRPr lang="en-US" dirty="0"/>
          </a:p>
          <a:p>
            <a:pPr marL="514350" lvl="0" indent="-514350">
              <a:lnSpc>
                <a:spcPct val="120000"/>
              </a:lnSpc>
              <a:spcBef>
                <a:spcPts val="0"/>
              </a:spcBef>
              <a:buFont typeface="+mj-lt"/>
              <a:buAutoNum type="arabicPeriod"/>
            </a:pPr>
            <a:r>
              <a:rPr lang="en-US" dirty="0"/>
              <a:t>Training and awareness tools for tourism operators and communities to implement and apply the guidelines.</a:t>
            </a:r>
          </a:p>
          <a:p>
            <a:pPr lvl="0">
              <a:lnSpc>
                <a:spcPct val="120000"/>
              </a:lnSpc>
              <a:spcBef>
                <a:spcPts val="0"/>
              </a:spcBef>
            </a:pPr>
            <a:endParaRPr lang="en-US" dirty="0"/>
          </a:p>
          <a:p>
            <a:pPr marL="0" lvl="0" indent="0">
              <a:lnSpc>
                <a:spcPct val="120000"/>
              </a:lnSpc>
              <a:spcBef>
                <a:spcPts val="0"/>
              </a:spcBef>
              <a:buNone/>
            </a:pPr>
            <a:endParaRPr lang="en-US" dirty="0"/>
          </a:p>
          <a:p>
            <a:pPr>
              <a:lnSpc>
                <a:spcPct val="120000"/>
              </a:lnSpc>
              <a:spcBef>
                <a:spcPts val="0"/>
              </a:spcBef>
              <a:defRPr/>
            </a:pPr>
            <a:endParaRPr lang="en-US" altLang="en-US" dirty="0">
              <a:solidFill>
                <a:schemeClr val="tx1"/>
              </a:solidFill>
            </a:endParaRPr>
          </a:p>
          <a:p>
            <a:pPr>
              <a:defRPr/>
            </a:pPr>
            <a:endParaRPr lang="en-US" altLang="en-US" dirty="0">
              <a:solidFill>
                <a:schemeClr val="tx1"/>
              </a:solidFill>
            </a:endParaRPr>
          </a:p>
          <a:p>
            <a:pPr>
              <a:defRPr/>
            </a:pPr>
            <a:endParaRPr lang="en-US" altLang="en-US" dirty="0">
              <a:solidFill>
                <a:srgbClr val="2C8A8A"/>
              </a:solidFill>
            </a:endParaRPr>
          </a:p>
        </p:txBody>
      </p:sp>
    </p:spTree>
    <p:extLst>
      <p:ext uri="{BB962C8B-B14F-4D97-AF65-F5344CB8AC3E}">
        <p14:creationId xmlns:p14="http://schemas.microsoft.com/office/powerpoint/2010/main" val="151347223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199</TotalTime>
  <Words>626</Words>
  <Application>Microsoft Office PowerPoint</Application>
  <PresentationFormat>Widescreen</PresentationFormat>
  <Paragraphs>79</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Calibri Light</vt:lpstr>
      <vt:lpstr>Futura</vt:lpstr>
      <vt:lpstr>Futura Condensed</vt:lpstr>
      <vt:lpstr>Helvetica</vt:lpstr>
      <vt:lpstr>Wingdings</vt:lpstr>
      <vt:lpstr>Office Theme</vt:lpstr>
      <vt:lpstr>WWF The need for Sustainability Criteria based on  GSTC Criteria to be Applied in MPAs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Thomas</dc:creator>
  <cp:lastModifiedBy>Jasmin Saad</cp:lastModifiedBy>
  <cp:revision>35</cp:revision>
  <dcterms:modified xsi:type="dcterms:W3CDTF">2017-11-21T00:03:34Z</dcterms:modified>
</cp:coreProperties>
</file>