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2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7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4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9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9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BF97-9A57-CF46-A4EA-0F6200DEFF7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068A-171A-074B-9FA0-B51A2B33E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7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E3FB-F14C-3349-BC84-C647F89C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Proposed activity: </a:t>
            </a:r>
          </a:p>
          <a:p>
            <a:r>
              <a:rPr lang="en-US" b="1" dirty="0"/>
              <a:t>Joint Working Plan to strengthen the regional initiatives CMAR and CTICFF for the conservation and sustainable use of the marine biodiversity in the Pacific Ocean.</a:t>
            </a: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Previous activity: </a:t>
            </a:r>
            <a:endParaRPr lang="en-US" b="1" dirty="0"/>
          </a:p>
          <a:p>
            <a:r>
              <a:rPr lang="en-ID" b="1" dirty="0">
                <a:solidFill>
                  <a:srgbClr val="000000"/>
                </a:solidFill>
              </a:rPr>
              <a:t>Regional Training Workshop on Ecosystem Approach to Fisheries Management (EAFM) in Collaboration with </a:t>
            </a:r>
            <a:r>
              <a:rPr lang="en-ID" b="1" dirty="0" err="1">
                <a:solidFill>
                  <a:srgbClr val="000000"/>
                </a:solidFill>
              </a:rPr>
              <a:t>Corredor</a:t>
            </a:r>
            <a:r>
              <a:rPr lang="en-ID" b="1" dirty="0">
                <a:solidFill>
                  <a:srgbClr val="000000"/>
                </a:solidFill>
              </a:rPr>
              <a:t> Marino Del </a:t>
            </a:r>
            <a:r>
              <a:rPr lang="en-ID" b="1" dirty="0" err="1">
                <a:solidFill>
                  <a:srgbClr val="000000"/>
                </a:solidFill>
              </a:rPr>
              <a:t>Pacifico</a:t>
            </a:r>
            <a:r>
              <a:rPr lang="en-ID" b="1" dirty="0">
                <a:solidFill>
                  <a:srgbClr val="000000"/>
                </a:solidFill>
              </a:rPr>
              <a:t> Este Tropical (CMAR), </a:t>
            </a:r>
            <a:r>
              <a:rPr lang="en-ID" dirty="0">
                <a:solidFill>
                  <a:srgbClr val="000000"/>
                </a:solidFill>
              </a:rPr>
              <a:t>Inna Sindhu Beach Hotel, Sanur, Bali Indonesia 7-10 August 2018</a:t>
            </a:r>
          </a:p>
          <a:p>
            <a:endParaRPr lang="en-US" dirty="0"/>
          </a:p>
        </p:txBody>
      </p:sp>
      <p:pic>
        <p:nvPicPr>
          <p:cNvPr id="6" name="0 Imagen">
            <a:extLst>
              <a:ext uri="{FF2B5EF4-FFF2-40B4-BE49-F238E27FC236}">
                <a16:creationId xmlns:a16="http://schemas.microsoft.com/office/drawing/2014/main" id="{662B8334-8975-DD4E-A904-DCB632A8CD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0" y="95251"/>
            <a:ext cx="2623820" cy="881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2598B-A7C9-2D46-9E5D-D955E1599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6302873" cy="7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5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E3FB-F14C-3349-BC84-C647F89C1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Proposed activity: </a:t>
            </a:r>
          </a:p>
          <a:p>
            <a:r>
              <a:rPr lang="en-US" b="1" dirty="0"/>
              <a:t>Joint Working Plan to strengthen the regional initiatives CMAR and CTICFF for the conservation and sustainable use of the marine biodiversity in the Pacific Ocean.</a:t>
            </a:r>
            <a:endParaRPr lang="en-US" sz="2000" b="1" dirty="0"/>
          </a:p>
          <a:p>
            <a:pPr marL="914400" lvl="1" indent="-457200"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</a:rPr>
              <a:t>a proposal to hold a </a:t>
            </a:r>
            <a:r>
              <a:rPr lang="en-ID" sz="2000" b="1" dirty="0">
                <a:solidFill>
                  <a:srgbClr val="000000"/>
                </a:solidFill>
              </a:rPr>
              <a:t>theoretical-practical workshop for the development of a protocol for the monitoring of marine protected areas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</a:rPr>
              <a:t>in </a:t>
            </a:r>
            <a:r>
              <a:rPr lang="en-ID" sz="2000" dirty="0" err="1">
                <a:solidFill>
                  <a:srgbClr val="000000"/>
                </a:solidFill>
              </a:rPr>
              <a:t>Gorgona</a:t>
            </a:r>
            <a:r>
              <a:rPr lang="en-ID" sz="2000" dirty="0">
                <a:solidFill>
                  <a:srgbClr val="000000"/>
                </a:solidFill>
              </a:rPr>
              <a:t>, activity planned to be developed during 5 days.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000" dirty="0">
                <a:solidFill>
                  <a:srgbClr val="000000"/>
                </a:solidFill>
              </a:rPr>
              <a:t>The Government of the Republic of Colombia would assume the cost of the international airplane ticket, local transportation, accommodation and food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6" name="0 Imagen">
            <a:extLst>
              <a:ext uri="{FF2B5EF4-FFF2-40B4-BE49-F238E27FC236}">
                <a16:creationId xmlns:a16="http://schemas.microsoft.com/office/drawing/2014/main" id="{662B8334-8975-DD4E-A904-DCB632A8CD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0" y="95251"/>
            <a:ext cx="2623820" cy="881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2598B-A7C9-2D46-9E5D-D955E1599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6302873" cy="7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D6F416-845B-D243-977D-F27012626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079" y="1264948"/>
            <a:ext cx="3966793" cy="559305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73AFD7-6C41-1442-9EBF-3B3A9F6C3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478" y="1264948"/>
            <a:ext cx="3966794" cy="5593052"/>
          </a:xfrm>
          <a:prstGeom prst="rect">
            <a:avLst/>
          </a:prstGeom>
        </p:spPr>
      </p:pic>
      <p:pic>
        <p:nvPicPr>
          <p:cNvPr id="9" name="0 Imagen">
            <a:extLst>
              <a:ext uri="{FF2B5EF4-FFF2-40B4-BE49-F238E27FC236}">
                <a16:creationId xmlns:a16="http://schemas.microsoft.com/office/drawing/2014/main" id="{F2461F26-2C40-7A42-A9B8-C5DB7A54F5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0" y="95251"/>
            <a:ext cx="2623820" cy="881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D9BFE-DF13-6341-A5A1-E914D1507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6302873" cy="7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DBCC-BFDD-6047-B2DC-AE39C2D9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855"/>
            <a:ext cx="10515600" cy="695614"/>
          </a:xfrm>
        </p:spPr>
        <p:txBody>
          <a:bodyPr/>
          <a:lstStyle/>
          <a:p>
            <a:r>
              <a:rPr lang="en-US" b="1" dirty="0"/>
              <a:t>Seek the TWG Guidance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884D-8926-B549-B0E3-510741F4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137"/>
            <a:ext cx="10515600" cy="4351338"/>
          </a:xfrm>
        </p:spPr>
        <p:txBody>
          <a:bodyPr/>
          <a:lstStyle/>
          <a:p>
            <a:r>
              <a:rPr lang="en-US" dirty="0"/>
              <a:t>EAFM TWG agreed for upcoming joint activity with the CMAR will focus on </a:t>
            </a:r>
            <a:r>
              <a:rPr lang="en-ID" dirty="0">
                <a:solidFill>
                  <a:srgbClr val="000000"/>
                </a:solidFill>
              </a:rPr>
              <a:t>marine protected areas – not on EAFM as previous activity </a:t>
            </a:r>
          </a:p>
          <a:p>
            <a:r>
              <a:rPr lang="en-ID" dirty="0">
                <a:solidFill>
                  <a:srgbClr val="000000"/>
                </a:solidFill>
              </a:rPr>
              <a:t>Encourage the Regional Secretariat to communicate to the MPA TWG and send the representative on behalf of the CTI CFF</a:t>
            </a:r>
            <a:endParaRPr lang="en-US" dirty="0"/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5022429F-F7C8-324F-9853-AB126DA663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0" y="95251"/>
            <a:ext cx="2623820" cy="8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BF8F5-8C61-6047-B2D6-A67280BAA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88"/>
            <a:ext cx="6302873" cy="7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8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199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Seek the TWG Guidance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2019-06-24T14:01:28Z</dcterms:created>
  <dcterms:modified xsi:type="dcterms:W3CDTF">2019-06-26T05:18:01Z</dcterms:modified>
</cp:coreProperties>
</file>