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1" r:id="rId2"/>
    <p:sldId id="313" r:id="rId3"/>
    <p:sldId id="258" r:id="rId4"/>
    <p:sldId id="283" r:id="rId5"/>
    <p:sldId id="316" r:id="rId6"/>
    <p:sldId id="302" r:id="rId7"/>
    <p:sldId id="310" r:id="rId8"/>
    <p:sldId id="311" r:id="rId9"/>
    <p:sldId id="304" r:id="rId10"/>
    <p:sldId id="305" r:id="rId11"/>
    <p:sldId id="306" r:id="rId12"/>
    <p:sldId id="273" r:id="rId13"/>
    <p:sldId id="308" r:id="rId14"/>
    <p:sldId id="309" r:id="rId15"/>
    <p:sldId id="315" r:id="rId16"/>
    <p:sldId id="270" r:id="rId1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anose="020B060402020202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anose="020B060402020202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anose="020B060402020202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anose="020B060402020202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anose="020B060402020202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Arial" panose="020B060402020202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Arial" panose="020B060402020202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Arial" panose="020B060402020202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Arial" panose="020B0604020202020204" pitchFamily="34" charset="0"/>
        <a:ea typeface="+mn-ea"/>
        <a:cs typeface="Calibri" panose="020F0502020204030204" pitchFamily="34" charset="0"/>
        <a:sym typeface="Calibri" panose="020F050202020403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462" autoAdjust="0"/>
  </p:normalViewPr>
  <p:slideViewPr>
    <p:cSldViewPr snapToGrid="0">
      <p:cViewPr varScale="1">
        <p:scale>
          <a:sx n="46" d="100"/>
          <a:sy n="46" d="100"/>
        </p:scale>
        <p:origin x="-68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hape 118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1507" name="Shape 119"/>
          <p:cNvSpPr>
            <a:spLocks noGrp="1"/>
          </p:cNvSpPr>
          <p:nvPr>
            <p:ph type="body" sz="quarter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37683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anose="020F0502020204030204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anose="020F0502020204030204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anose="020F0502020204030204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anose="020F0502020204030204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>
        <a:solidFill>
          <a:schemeClr val="tx1"/>
        </a:solidFill>
        <a:latin typeface="+mn-lt"/>
        <a:ea typeface="+mn-ea"/>
        <a:cs typeface="+mn-cs"/>
        <a:sym typeface="Calibri" panose="020F0502020204030204" pitchFamily="34" charset="0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Click to edit Master title style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</a:lstStyle>
          <a:p>
            <a:r>
              <a:t>Click to edit Master subtitle style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E3A580-CDE7-4313-B798-03A85DDDAE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86488193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BB7C25-9E37-46BD-81F4-8840AC4BC4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13057788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DD97FE-FF37-4BE4-A5C9-2A43CDE42F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90039862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Click to edit Master title style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</a:lstStyle>
          <a:p>
            <a:r>
              <a:t>Click to edit Master text styles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D5A568-9986-4E2B-93E2-1BA46A3BBA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97577910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5A6116-7AD0-4B6E-9F7C-12FF05B706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760360028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</a:lstStyle>
          <a:p>
            <a:r>
              <a:t>Click to edit Master text styles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4B7E1D-E99C-42F9-B595-68CB6C1D74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1135869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" name="Shap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9AD713-C0A5-4D4F-B44A-FA10AD8933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69179925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Click to edit Master title style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BC19E1-B4EA-4F20-9B50-5A39AA0DB8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05019624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Click to edit Master title style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 lvl="0"/>
            <a:endParaRPr noProof="0">
              <a:sym typeface="Calibri"/>
            </a:endParaRPr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</a:lstStyle>
          <a:p>
            <a:r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DE655B-4D61-4CFB-AF73-B02AFDE7FD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27586067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5506D4-0215-4E83-899B-184E63DD4B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93259432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2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45719" tIns="45720" rIns="45719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Calibri Light" panose="020F0302020204030204" pitchFamily="34" charset="0"/>
              </a:rPr>
              <a:t>Click to edit Master title style</a:t>
            </a:r>
          </a:p>
        </p:txBody>
      </p:sp>
      <p:sp>
        <p:nvSpPr>
          <p:cNvPr id="1027" name="Shape 3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45719" tIns="45720" rIns="45719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>
                <a:sym typeface="Calibri" panose="020F0502020204030204" pitchFamily="34" charset="0"/>
              </a:rPr>
              <a:t>Click to edit Master text styles</a:t>
            </a:r>
          </a:p>
          <a:p>
            <a:pPr lvl="1"/>
            <a:r>
              <a:rPr lang="en-US" altLang="en-US" smtClean="0">
                <a:sym typeface="Calibri" panose="020F0502020204030204" pitchFamily="34" charset="0"/>
              </a:rPr>
              <a:t>Second level</a:t>
            </a:r>
          </a:p>
          <a:p>
            <a:pPr lvl="2"/>
            <a:r>
              <a:rPr lang="en-US" altLang="en-US" smtClean="0">
                <a:sym typeface="Calibri" panose="020F0502020204030204" pitchFamily="34" charset="0"/>
              </a:rPr>
              <a:t>Third level</a:t>
            </a:r>
          </a:p>
          <a:p>
            <a:pPr lvl="3"/>
            <a:r>
              <a:rPr lang="en-US" altLang="en-US" smtClean="0">
                <a:sym typeface="Calibri" panose="020F0502020204030204" pitchFamily="34" charset="0"/>
              </a:rPr>
              <a:t>Fourth level</a:t>
            </a:r>
          </a:p>
          <a:p>
            <a:pPr lvl="4"/>
            <a:r>
              <a:rPr lang="en-US" altLang="en-US" smtClean="0">
                <a:sym typeface="Calibri" panose="020F0502020204030204" pitchFamily="34" charset="0"/>
              </a:rPr>
              <a:t>Fifth level</a:t>
            </a:r>
          </a:p>
        </p:txBody>
      </p:sp>
      <p:sp>
        <p:nvSpPr>
          <p:cNvPr id="1028" name="Shape 4"/>
          <p:cNvSpPr>
            <a:spLocks noGrp="1"/>
          </p:cNvSpPr>
          <p:nvPr>
            <p:ph type="sldNum" sz="quarter" idx="2"/>
          </p:nvPr>
        </p:nvSpPr>
        <p:spPr bwMode="auto">
          <a:xfrm>
            <a:off x="11090275" y="6403975"/>
            <a:ext cx="263525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none" lIns="45719" tIns="45720" rIns="45719" bIns="45720" numCol="1" anchor="ctr" anchorCtr="0" compatLnSpc="1">
            <a:prstTxWarp prst="textNoShape">
              <a:avLst/>
            </a:prstTxWarp>
            <a:spAutoFit/>
          </a:bodyPr>
          <a:lstStyle>
            <a:lvl1pPr algn="r" hangingPunct="0">
              <a:defRPr sz="1200">
                <a:solidFill>
                  <a:srgbClr val="888888"/>
                </a:solidFill>
                <a:latin typeface="Calibri" panose="020F0502020204030204" pitchFamily="34" charset="0"/>
              </a:defRPr>
            </a:lvl1pPr>
          </a:lstStyle>
          <a:p>
            <a:fld id="{5068810C-0397-40E0-ADFB-96C4E75DBA0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spd="med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000000"/>
          </a:solidFill>
          <a:latin typeface="Calibri Light"/>
          <a:ea typeface="Calibri Light"/>
          <a:cs typeface="Calibri Light"/>
          <a:sym typeface="Calibri Light" panose="020F0302020204030204" pitchFamily="34" charset="0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23900" indent="-2667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233488" indent="-319088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727200" indent="-355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184400" indent="-355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7" Type="http://schemas.openxmlformats.org/officeDocument/2006/relationships/image" Target="../media/image1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7" Type="http://schemas.openxmlformats.org/officeDocument/2006/relationships/image" Target="../media/image1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Content Placeholder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2870200" y="500063"/>
            <a:ext cx="10693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id-ID" altLang="en-US" sz="4000" b="1" dirty="0">
                <a:solidFill>
                  <a:srgbClr val="028184"/>
                </a:solidFill>
              </a:rPr>
              <a:t>COUNTRY REPORT</a:t>
            </a:r>
            <a:r>
              <a:rPr lang="en-GB" altLang="en-US" sz="4000" b="1" dirty="0">
                <a:solidFill>
                  <a:srgbClr val="028184"/>
                </a:solidFill>
              </a:rPr>
              <a:t> of MALAYSIA</a:t>
            </a:r>
            <a:endParaRPr lang="en-US" altLang="en-US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48545" y="4644053"/>
            <a:ext cx="816167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 dirty="0" smtClean="0">
                <a:solidFill>
                  <a:srgbClr val="028184"/>
                </a:solidFill>
                <a:latin typeface="+mj-lt"/>
                <a:cs typeface="+mn-cs"/>
                <a:sym typeface="Calibri"/>
              </a:rPr>
              <a:t>DIVISION OF STRATEGIC TECHNOLOGY &amp; APPLICATION S&amp;T</a:t>
            </a:r>
            <a:r>
              <a:rPr lang="en-US" sz="2000" b="1" kern="0" dirty="0" smtClean="0">
                <a:solidFill>
                  <a:srgbClr val="028184"/>
                </a:solidFill>
                <a:latin typeface="+mj-lt"/>
                <a:cs typeface="+mn-cs"/>
                <a:sym typeface="Calibri"/>
              </a:rPr>
              <a:t>,</a:t>
            </a:r>
            <a:endParaRPr lang="en-US" sz="2000" b="1" kern="0" dirty="0" smtClean="0">
              <a:solidFill>
                <a:srgbClr val="028184"/>
              </a:solidFill>
              <a:latin typeface="+mj-lt"/>
              <a:cs typeface="+mn-cs"/>
              <a:sym typeface="Calibri"/>
            </a:endParaRPr>
          </a:p>
          <a:p>
            <a:pPr algn="ctr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kern="0" dirty="0" smtClean="0">
                <a:solidFill>
                  <a:srgbClr val="028184"/>
                </a:solidFill>
                <a:latin typeface="+mj-lt"/>
                <a:cs typeface="+mn-cs"/>
                <a:sym typeface="Calibri"/>
              </a:rPr>
              <a:t>MINISTRY OF SCIENCE, TECHNOLOGY AND INNOVATION, MALAYSIA</a:t>
            </a:r>
            <a:endParaRPr lang="en-US" sz="2000" b="1" kern="0" dirty="0">
              <a:solidFill>
                <a:srgbClr val="028184"/>
              </a:solidFill>
              <a:latin typeface="+mj-lt"/>
              <a:cs typeface="+mn-cs"/>
              <a:sym typeface="Calibri"/>
            </a:endParaRP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2000" b="1" kern="0" dirty="0">
              <a:latin typeface="+mj-lt"/>
              <a:cs typeface="+mn-cs"/>
              <a:sym typeface="Calibri"/>
            </a:endParaRPr>
          </a:p>
        </p:txBody>
      </p:sp>
      <p:sp>
        <p:nvSpPr>
          <p:cNvPr id="2053" name="TextBox 6"/>
          <p:cNvSpPr txBox="1">
            <a:spLocks noChangeArrowheads="1"/>
          </p:cNvSpPr>
          <p:nvPr/>
        </p:nvSpPr>
        <p:spPr bwMode="auto">
          <a:xfrm>
            <a:off x="2968081" y="1340963"/>
            <a:ext cx="700110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4000" b="1" dirty="0" smtClean="0">
                <a:solidFill>
                  <a:srgbClr val="028184"/>
                </a:solidFill>
              </a:rPr>
              <a:t>12</a:t>
            </a:r>
            <a:r>
              <a:rPr lang="en-US" altLang="en-US" sz="4000" b="1" baseline="30000" dirty="0" smtClean="0">
                <a:solidFill>
                  <a:srgbClr val="028184"/>
                </a:solidFill>
              </a:rPr>
              <a:t>TH</a:t>
            </a:r>
            <a:r>
              <a:rPr lang="en-US" altLang="en-US" sz="4000" b="1" dirty="0" smtClean="0">
                <a:solidFill>
                  <a:srgbClr val="028184"/>
                </a:solidFill>
              </a:rPr>
              <a:t> SENIOR OFFICIAL MEETING</a:t>
            </a:r>
            <a:endParaRPr lang="en-US" altLang="en-US" sz="4000" b="1" dirty="0">
              <a:solidFill>
                <a:srgbClr val="028184"/>
              </a:solidFill>
            </a:endParaRPr>
          </a:p>
        </p:txBody>
      </p:sp>
      <p:pic>
        <p:nvPicPr>
          <p:cNvPr id="205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8340"/>
          <a:stretch>
            <a:fillRect/>
          </a:stretch>
        </p:blipFill>
        <p:spPr bwMode="auto">
          <a:xfrm>
            <a:off x="10247313" y="554038"/>
            <a:ext cx="144780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mage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51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0243" name="Shape 147"/>
          <p:cNvSpPr>
            <a:spLocks noChangeArrowheads="1"/>
          </p:cNvSpPr>
          <p:nvPr/>
        </p:nvSpPr>
        <p:spPr bwMode="auto">
          <a:xfrm>
            <a:off x="444500" y="156256"/>
            <a:ext cx="10515600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>
              <a:spcBef>
                <a:spcPct val="0"/>
              </a:spcBef>
              <a:buSzTx/>
              <a:buFontTx/>
              <a:buNone/>
            </a:pPr>
            <a:r>
              <a:rPr lang="en-MY" altLang="en-US" sz="4000" b="1" dirty="0" smtClean="0">
                <a:solidFill>
                  <a:srgbClr val="028184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Progress Towards NPOA</a:t>
            </a:r>
            <a:endParaRPr lang="en-MY" altLang="en-US" sz="4000" b="1" dirty="0">
              <a:solidFill>
                <a:srgbClr val="028184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</p:txBody>
      </p:sp>
      <p:graphicFrame>
        <p:nvGraphicFramePr>
          <p:cNvPr id="148" name="Table 148"/>
          <p:cNvGraphicFramePr/>
          <p:nvPr>
            <p:extLst>
              <p:ext uri="{D42A27DB-BD31-4B8C-83A1-F6EECF244321}">
                <p14:modId xmlns:p14="http://schemas.microsoft.com/office/powerpoint/2010/main" xmlns="" val="3148335882"/>
              </p:ext>
            </p:extLst>
          </p:nvPr>
        </p:nvGraphicFramePr>
        <p:xfrm>
          <a:off x="219075" y="1110343"/>
          <a:ext cx="11747500" cy="1158240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17473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081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171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749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83649">
                <a:tc gridSpan="4"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800" dirty="0">
                          <a:latin typeface="Cambria" panose="02040503050406030204" pitchFamily="18" charset="0"/>
                        </a:rPr>
                        <a:t>Goal </a:t>
                      </a:r>
                      <a:r>
                        <a:rPr lang="en-US" sz="2800" dirty="0" smtClean="0">
                          <a:latin typeface="Cambria" panose="02040503050406030204" pitchFamily="18" charset="0"/>
                        </a:rPr>
                        <a:t>4</a:t>
                      </a:r>
                      <a:r>
                        <a:rPr sz="2800" dirty="0" smtClean="0">
                          <a:latin typeface="Cambria" panose="02040503050406030204" pitchFamily="18" charset="0"/>
                        </a:rPr>
                        <a:t>: </a:t>
                      </a:r>
                      <a:r>
                        <a:rPr lang="en-US" sz="2800" dirty="0" smtClean="0">
                          <a:latin typeface="Cambria" panose="02040503050406030204" pitchFamily="18" charset="0"/>
                        </a:rPr>
                        <a:t>Climate</a:t>
                      </a:r>
                      <a:r>
                        <a:rPr lang="en-US" sz="2800" baseline="0" dirty="0" smtClean="0">
                          <a:latin typeface="Cambria" panose="02040503050406030204" pitchFamily="18" charset="0"/>
                        </a:rPr>
                        <a:t> Change Adaptation Measures Achieved</a:t>
                      </a:r>
                      <a:endParaRPr sz="280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851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b="1" dirty="0">
                          <a:latin typeface="Cambria" panose="02040503050406030204" pitchFamily="18" charset="0"/>
                        </a:rPr>
                        <a:t>Total Actions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b="1" dirty="0" smtClean="0">
                          <a:latin typeface="Cambria" panose="02040503050406030204" pitchFamily="18" charset="0"/>
                        </a:rPr>
                        <a:t>Completed</a:t>
                      </a:r>
                      <a:endParaRPr sz="20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b="1" dirty="0">
                          <a:latin typeface="Cambria" panose="02040503050406030204" pitchFamily="18" charset="0"/>
                        </a:rPr>
                        <a:t>On-Going</a:t>
                      </a:r>
                      <a:r>
                        <a:rPr lang="en-MY" sz="2000" b="1" dirty="0">
                          <a:latin typeface="Cambria" panose="02040503050406030204" pitchFamily="18" charset="0"/>
                        </a:rPr>
                        <a:t> </a:t>
                      </a:r>
                      <a:endParaRPr sz="20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b="1" dirty="0">
                          <a:latin typeface="Cambria" panose="02040503050406030204" pitchFamily="18" charset="0"/>
                        </a:rPr>
                        <a:t>Not Started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467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2800" b="0" dirty="0" smtClean="0">
                          <a:latin typeface="Cambria" panose="02040503050406030204" pitchFamily="18" charset="0"/>
                        </a:rPr>
                        <a:t>18</a:t>
                      </a:r>
                      <a:endParaRPr sz="2800" b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  <a:defRPr sz="1800"/>
                      </a:pP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1</a:t>
                      </a:r>
                      <a:endParaRPr lang="en-US" sz="2800" b="0" baseline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  <a:defRPr sz="1800"/>
                      </a:pPr>
                      <a:r>
                        <a:rPr lang="en-US" sz="2800" b="0" baseline="0" dirty="0" smtClean="0">
                          <a:latin typeface="Cambria" panose="02040503050406030204" pitchFamily="18" charset="0"/>
                        </a:rPr>
                        <a:t>12</a:t>
                      </a:r>
                      <a:endParaRPr lang="en-US" sz="2800" b="0" baseline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  <a:defRPr sz="1800"/>
                      </a:pPr>
                      <a:r>
                        <a:rPr lang="en-US" sz="2800" b="0" dirty="0" smtClean="0">
                          <a:latin typeface="Cambria" panose="02040503050406030204" pitchFamily="18" charset="0"/>
                        </a:rPr>
                        <a:t>5</a:t>
                      </a:r>
                      <a:endParaRPr sz="2800" b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Shape 147"/>
          <p:cNvSpPr>
            <a:spLocks noChangeArrowheads="1"/>
          </p:cNvSpPr>
          <p:nvPr/>
        </p:nvSpPr>
        <p:spPr bwMode="auto">
          <a:xfrm>
            <a:off x="335636" y="2817318"/>
            <a:ext cx="10515600" cy="3651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marL="342900" indent="-342900" defTabSz="98425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r>
              <a:rPr lang="en-US" altLang="en-US" sz="2400" b="1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G4/T1/A1&amp;2</a:t>
            </a:r>
            <a:r>
              <a:rPr lang="en-US" altLang="en-US" sz="2400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	</a:t>
            </a:r>
            <a:r>
              <a:rPr lang="en-MY" altLang="en-US" sz="2400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National Scientific Research Expedition 2016</a:t>
            </a:r>
          </a:p>
          <a:p>
            <a:pPr marL="342900" indent="-3429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endParaRPr lang="en-MY" altLang="en-US" sz="2400" dirty="0" smtClean="0">
              <a:solidFill>
                <a:schemeClr val="tx1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  <a:p>
            <a:pPr marL="342900" indent="-342900" defTabSz="98425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r>
              <a:rPr lang="en-MY" altLang="en-US" sz="2400" b="1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G4/T1/A6</a:t>
            </a:r>
            <a:r>
              <a:rPr lang="en-MY" altLang="en-US" sz="2400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		National Coastal Erosion Study 2016</a:t>
            </a:r>
          </a:p>
          <a:p>
            <a:pPr marL="342900" indent="-3429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endParaRPr lang="en-MY" altLang="en-US" sz="2400" dirty="0" smtClean="0">
              <a:solidFill>
                <a:schemeClr val="tx1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  <a:p>
            <a:pPr marL="342900" indent="-342900" defTabSz="985838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r>
              <a:rPr lang="en-US" altLang="en-US" sz="2400" b="1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G4/T1/A7&amp;8</a:t>
            </a:r>
            <a:r>
              <a:rPr lang="en-US" altLang="en-US" sz="2400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	Coastal Vulnerability Index / Coastal Vulnerability 				Assessment Toolkit</a:t>
            </a:r>
          </a:p>
          <a:p>
            <a:pPr marL="342900" indent="-342900" defTabSz="985838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endParaRPr lang="en-US" altLang="en-US" sz="2400" dirty="0" smtClean="0">
              <a:solidFill>
                <a:schemeClr val="tx1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  <a:p>
            <a:pPr marL="342900" indent="-342900" defTabSz="985838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r>
              <a:rPr lang="en-US" altLang="en-US" sz="2400" b="1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G4/T2/A1</a:t>
            </a:r>
            <a:r>
              <a:rPr lang="en-US" altLang="en-US" sz="2400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     	Preliminary stage in establishing CCA Centre of 				Excellence                    </a:t>
            </a:r>
            <a:endParaRPr lang="en-MY" altLang="en-US" sz="2400" dirty="0" smtClean="0">
              <a:solidFill>
                <a:schemeClr val="tx1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  <a:p>
            <a:pPr marL="342900" indent="-3429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endParaRPr lang="en-MY" altLang="en-US" sz="2400" dirty="0" smtClean="0">
              <a:solidFill>
                <a:schemeClr val="tx1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  <a:p>
            <a:pPr marL="342900" indent="-3429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endParaRPr lang="en-US" altLang="en-US" sz="2400" dirty="0" smtClean="0">
              <a:solidFill>
                <a:schemeClr val="tx1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  <a:p>
            <a:pPr marL="342900" indent="-3429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endParaRPr lang="en-US" altLang="en-US" sz="2400" dirty="0">
              <a:solidFill>
                <a:schemeClr val="tx1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9771924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mage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51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0243" name="Shape 147"/>
          <p:cNvSpPr>
            <a:spLocks noChangeArrowheads="1"/>
          </p:cNvSpPr>
          <p:nvPr/>
        </p:nvSpPr>
        <p:spPr bwMode="auto">
          <a:xfrm>
            <a:off x="444500" y="156256"/>
            <a:ext cx="10515600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>
              <a:spcBef>
                <a:spcPct val="0"/>
              </a:spcBef>
              <a:buSzTx/>
              <a:buFontTx/>
              <a:buNone/>
            </a:pPr>
            <a:r>
              <a:rPr lang="en-MY" altLang="en-US" sz="3200" b="1" dirty="0" smtClean="0">
                <a:solidFill>
                  <a:srgbClr val="028184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Progress Towards NPOA</a:t>
            </a:r>
            <a:endParaRPr lang="en-MY" altLang="en-US" sz="3200" b="1" dirty="0">
              <a:solidFill>
                <a:srgbClr val="028184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</p:txBody>
      </p:sp>
      <p:graphicFrame>
        <p:nvGraphicFramePr>
          <p:cNvPr id="148" name="Table 148"/>
          <p:cNvGraphicFramePr/>
          <p:nvPr>
            <p:extLst>
              <p:ext uri="{D42A27DB-BD31-4B8C-83A1-F6EECF244321}">
                <p14:modId xmlns:p14="http://schemas.microsoft.com/office/powerpoint/2010/main" xmlns="" val="4118259731"/>
              </p:ext>
            </p:extLst>
          </p:nvPr>
        </p:nvGraphicFramePr>
        <p:xfrm>
          <a:off x="219075" y="1110343"/>
          <a:ext cx="11747500" cy="1158240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17473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081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171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749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83649">
                <a:tc gridSpan="4"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800" dirty="0">
                          <a:latin typeface="Cambria" panose="02040503050406030204" pitchFamily="18" charset="0"/>
                        </a:rPr>
                        <a:t>Goal </a:t>
                      </a:r>
                      <a:r>
                        <a:rPr lang="en-US" sz="2800" dirty="0" smtClean="0">
                          <a:latin typeface="Cambria" panose="02040503050406030204" pitchFamily="18" charset="0"/>
                        </a:rPr>
                        <a:t>5</a:t>
                      </a:r>
                      <a:r>
                        <a:rPr sz="2800" dirty="0" smtClean="0">
                          <a:latin typeface="Cambria" panose="02040503050406030204" pitchFamily="18" charset="0"/>
                        </a:rPr>
                        <a:t>: </a:t>
                      </a:r>
                      <a:r>
                        <a:rPr lang="en-US" sz="2800" dirty="0" smtClean="0">
                          <a:latin typeface="Cambria" panose="02040503050406030204" pitchFamily="18" charset="0"/>
                        </a:rPr>
                        <a:t>Threaten Species Status Improving</a:t>
                      </a:r>
                      <a:endParaRPr sz="280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851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b="1" dirty="0">
                          <a:latin typeface="Cambria" panose="02040503050406030204" pitchFamily="18" charset="0"/>
                        </a:rPr>
                        <a:t>Total Actions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b="1" dirty="0" smtClean="0">
                          <a:latin typeface="Cambria" panose="02040503050406030204" pitchFamily="18" charset="0"/>
                        </a:rPr>
                        <a:t>Completed</a:t>
                      </a:r>
                      <a:endParaRPr sz="20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b="1" dirty="0">
                          <a:latin typeface="Cambria" panose="02040503050406030204" pitchFamily="18" charset="0"/>
                        </a:rPr>
                        <a:t>On-Going</a:t>
                      </a:r>
                      <a:r>
                        <a:rPr lang="en-MY" sz="2000" b="1" dirty="0">
                          <a:latin typeface="Cambria" panose="02040503050406030204" pitchFamily="18" charset="0"/>
                        </a:rPr>
                        <a:t> </a:t>
                      </a:r>
                      <a:endParaRPr sz="20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b="1" dirty="0">
                          <a:latin typeface="Cambria" panose="02040503050406030204" pitchFamily="18" charset="0"/>
                        </a:rPr>
                        <a:t>Not Started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467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2800" b="0" dirty="0" smtClean="0">
                          <a:latin typeface="Cambria" panose="02040503050406030204" pitchFamily="18" charset="0"/>
                        </a:rPr>
                        <a:t>21</a:t>
                      </a:r>
                      <a:endParaRPr sz="2800" b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  <a:defRPr sz="1800"/>
                      </a:pP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9</a:t>
                      </a:r>
                      <a:endParaRPr lang="en-US" sz="2800" b="0" baseline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  <a:defRPr sz="1800"/>
                      </a:pPr>
                      <a:r>
                        <a:rPr lang="en-US" sz="2800" b="0" baseline="0" dirty="0" smtClean="0">
                          <a:latin typeface="Cambria" panose="02040503050406030204" pitchFamily="18" charset="0"/>
                        </a:rPr>
                        <a:t>11</a:t>
                      </a:r>
                      <a:endParaRPr lang="en-US" sz="2800" b="0" baseline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  <a:defRPr sz="1800"/>
                      </a:pPr>
                      <a:r>
                        <a:rPr lang="en-US" sz="2800" b="0" dirty="0" smtClean="0">
                          <a:latin typeface="Cambria" panose="02040503050406030204" pitchFamily="18" charset="0"/>
                        </a:rPr>
                        <a:t>1</a:t>
                      </a:r>
                      <a:endParaRPr sz="2800" b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Shape 147"/>
          <p:cNvSpPr>
            <a:spLocks noChangeArrowheads="1"/>
          </p:cNvSpPr>
          <p:nvPr/>
        </p:nvSpPr>
        <p:spPr bwMode="auto">
          <a:xfrm>
            <a:off x="335636" y="2692626"/>
            <a:ext cx="10515600" cy="3155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marL="342900" indent="-342900" defTabSz="98425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G5/T1/A2</a:t>
            </a:r>
            <a:r>
              <a:rPr lang="en-US" altLang="en-US" sz="2400" dirty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	</a:t>
            </a:r>
            <a:r>
              <a:rPr lang="en-MY" altLang="en-US" sz="2400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No Shark Fin Campaign</a:t>
            </a:r>
          </a:p>
          <a:p>
            <a:pPr marL="342900" indent="-3429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endParaRPr lang="en-MY" altLang="en-US" sz="2400" dirty="0" smtClean="0">
              <a:solidFill>
                <a:schemeClr val="tx1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  <a:p>
            <a:pPr marL="342900" indent="-342900" defTabSz="98425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r>
              <a:rPr lang="en-MY" altLang="en-US" sz="2400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G5/T1/A3	Turtle Excluder Device Programme </a:t>
            </a:r>
          </a:p>
          <a:p>
            <a:pPr marL="342900" indent="-342900" defTabSz="98425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endParaRPr lang="en-MY" altLang="en-US" sz="2400" dirty="0" smtClean="0">
              <a:solidFill>
                <a:schemeClr val="tx1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  <a:p>
            <a:pPr marL="342900" indent="-342900" algn="just" defTabSz="98425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G5/T1/A11	Propose to </a:t>
            </a:r>
            <a:r>
              <a:rPr lang="en-US" sz="2400" dirty="0">
                <a:latin typeface="Cambria" panose="02040503050406030204" pitchFamily="18" charset="0"/>
              </a:rPr>
              <a:t>include 5 </a:t>
            </a:r>
            <a:r>
              <a:rPr lang="en-US" sz="2400" dirty="0" smtClean="0">
                <a:latin typeface="Cambria" panose="02040503050406030204" pitchFamily="18" charset="0"/>
              </a:rPr>
              <a:t>(shark and rays) species into Malaysia </a:t>
            </a:r>
            <a:r>
              <a:rPr lang="en-US" sz="2400" dirty="0" smtClean="0">
                <a:latin typeface="Cambria" panose="02040503050406030204" pitchFamily="18" charset="0"/>
              </a:rPr>
              <a:t> 			Fisheries </a:t>
            </a:r>
            <a:r>
              <a:rPr lang="en-US" sz="2400" dirty="0" smtClean="0">
                <a:latin typeface="Cambria" panose="02040503050406030204" pitchFamily="18" charset="0"/>
              </a:rPr>
              <a:t>(Control </a:t>
            </a:r>
            <a:r>
              <a:rPr lang="en-US" sz="2400" dirty="0" smtClean="0">
                <a:latin typeface="Cambria" panose="02040503050406030204" pitchFamily="18" charset="0"/>
              </a:rPr>
              <a:t>of Endangered </a:t>
            </a:r>
            <a:r>
              <a:rPr lang="en-US" sz="2400" dirty="0" smtClean="0">
                <a:latin typeface="Cambria" panose="02040503050406030204" pitchFamily="18" charset="0"/>
              </a:rPr>
              <a:t>Species of Fish) Regulations </a:t>
            </a:r>
            <a:r>
              <a:rPr lang="en-US" sz="2400" dirty="0" smtClean="0">
                <a:latin typeface="Cambria" panose="02040503050406030204" pitchFamily="18" charset="0"/>
              </a:rPr>
              <a:t>		1999</a:t>
            </a:r>
            <a:endParaRPr lang="en-US" sz="2400" dirty="0">
              <a:latin typeface="Cambria" panose="02040503050406030204" pitchFamily="18" charset="0"/>
            </a:endParaRPr>
          </a:p>
          <a:p>
            <a:pPr eaLnBrk="1">
              <a:spcBef>
                <a:spcPct val="0"/>
              </a:spcBef>
              <a:buSzTx/>
              <a:buNone/>
            </a:pPr>
            <a:endParaRPr lang="en-US" altLang="en-US" sz="2000" dirty="0" smtClean="0">
              <a:solidFill>
                <a:schemeClr val="tx1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  <a:p>
            <a:pPr marL="342900" indent="-3429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endParaRPr lang="en-US" altLang="en-US" sz="2000" dirty="0">
              <a:solidFill>
                <a:schemeClr val="tx1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2161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image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51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315" name="Shape 159"/>
          <p:cNvSpPr>
            <a:spLocks noChangeArrowheads="1"/>
          </p:cNvSpPr>
          <p:nvPr/>
        </p:nvSpPr>
        <p:spPr bwMode="auto">
          <a:xfrm>
            <a:off x="838200" y="243340"/>
            <a:ext cx="10515600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>
              <a:spcBef>
                <a:spcPct val="0"/>
              </a:spcBef>
              <a:buSzTx/>
              <a:buFontTx/>
              <a:buNone/>
            </a:pPr>
            <a:r>
              <a:rPr lang="en-US" altLang="en-US" sz="4400" b="1" dirty="0">
                <a:solidFill>
                  <a:srgbClr val="028184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Progress Towards NPOA</a:t>
            </a:r>
          </a:p>
        </p:txBody>
      </p:sp>
      <p:graphicFrame>
        <p:nvGraphicFramePr>
          <p:cNvPr id="160" name="Table 160"/>
          <p:cNvGraphicFramePr/>
          <p:nvPr>
            <p:extLst>
              <p:ext uri="{D42A27DB-BD31-4B8C-83A1-F6EECF244321}">
                <p14:modId xmlns:p14="http://schemas.microsoft.com/office/powerpoint/2010/main" xmlns="" val="2684147977"/>
              </p:ext>
            </p:extLst>
          </p:nvPr>
        </p:nvGraphicFramePr>
        <p:xfrm>
          <a:off x="374073" y="998298"/>
          <a:ext cx="11409218" cy="5275641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32114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1977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98841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dirty="0"/>
                        <a:t>Goals</a:t>
                      </a:r>
                      <a:endParaRPr sz="20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dirty="0"/>
                        <a:t>Accomplishments</a:t>
                      </a:r>
                      <a:endParaRPr sz="20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38966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dirty="0">
                          <a:latin typeface="Cambria" panose="02040503050406030204" pitchFamily="18" charset="0"/>
                        </a:rPr>
                        <a:t>Cross Cutting </a:t>
                      </a:r>
                      <a:r>
                        <a:rPr sz="2000" dirty="0" smtClean="0">
                          <a:latin typeface="Cambria" panose="02040503050406030204" pitchFamily="18" charset="0"/>
                        </a:rPr>
                        <a:t>Activities</a:t>
                      </a:r>
                      <a:r>
                        <a:rPr lang="en-MY" sz="2000" dirty="0" smtClean="0">
                          <a:latin typeface="Cambria" panose="02040503050406030204" pitchFamily="18" charset="0"/>
                        </a:rPr>
                        <a:t>:</a:t>
                      </a:r>
                    </a:p>
                    <a:p>
                      <a:pPr algn="ctr">
                        <a:defRPr sz="1800"/>
                      </a:pPr>
                      <a:endParaRPr lang="en-MY" sz="2000" dirty="0" smtClean="0">
                        <a:latin typeface="Cambria" panose="02040503050406030204" pitchFamily="18" charset="0"/>
                      </a:endParaRPr>
                    </a:p>
                    <a:p>
                      <a:pPr algn="ctr">
                        <a:defRPr sz="1800"/>
                      </a:pPr>
                      <a:r>
                        <a:rPr lang="en-MY" sz="2000" dirty="0" smtClean="0">
                          <a:latin typeface="Cambria" panose="02040503050406030204" pitchFamily="18" charset="0"/>
                        </a:rPr>
                        <a:t>Goal 1</a:t>
                      </a:r>
                      <a:r>
                        <a:rPr lang="en-MY" sz="2000" baseline="0" dirty="0" smtClean="0">
                          <a:latin typeface="Cambria" panose="02040503050406030204" pitchFamily="18" charset="0"/>
                        </a:rPr>
                        <a:t>: </a:t>
                      </a:r>
                      <a:r>
                        <a:rPr lang="en-MY" sz="2000" dirty="0" smtClean="0">
                          <a:latin typeface="Cambria" panose="02040503050406030204" pitchFamily="18" charset="0"/>
                        </a:rPr>
                        <a:t>Priority Seascapes Designated and Effectively Managed</a:t>
                      </a:r>
                      <a:endParaRPr sz="200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MY" sz="2000" dirty="0" smtClean="0">
                          <a:latin typeface="Cambria" panose="02040503050406030204" pitchFamily="18" charset="0"/>
                        </a:rPr>
                        <a:t>Goal 2: EAFM</a:t>
                      </a:r>
                    </a:p>
                    <a:p>
                      <a:pPr marL="285750" indent="-285750" algn="l">
                        <a:buFontTx/>
                        <a:buChar char="-"/>
                        <a:defRPr sz="1800"/>
                      </a:pPr>
                      <a:r>
                        <a:rPr lang="en-MY" sz="2000" dirty="0" smtClean="0">
                          <a:latin typeface="Cambria" panose="02040503050406030204" pitchFamily="18" charset="0"/>
                        </a:rPr>
                        <a:t>Implement</a:t>
                      </a:r>
                      <a:r>
                        <a:rPr lang="en-MY" sz="2000" baseline="0" dirty="0" smtClean="0">
                          <a:latin typeface="Cambria" panose="02040503050406030204" pitchFamily="18" charset="0"/>
                        </a:rPr>
                        <a:t> national and regional projects for coastal and marine resources management in the Sulu Sulawesi Seascape.</a:t>
                      </a:r>
                    </a:p>
                    <a:p>
                      <a:pPr marL="284163" indent="-284163" algn="l">
                        <a:buFontTx/>
                        <a:buNone/>
                        <a:defRPr sz="1800"/>
                      </a:pPr>
                      <a:endParaRPr lang="en-MY" sz="2000" baseline="0" dirty="0" smtClean="0">
                        <a:latin typeface="Cambria" panose="020405030504060302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  <a:defRPr sz="1800"/>
                      </a:pPr>
                      <a:r>
                        <a:rPr lang="en-MY" sz="2000" baseline="0" dirty="0" smtClean="0">
                          <a:latin typeface="Cambria" panose="02040503050406030204" pitchFamily="18" charset="0"/>
                        </a:rPr>
                        <a:t>Goal 3: MPA </a:t>
                      </a:r>
                    </a:p>
                    <a:p>
                      <a:pPr marL="285750" indent="-285750" algn="l">
                        <a:buFontTx/>
                        <a:buChar char="-"/>
                        <a:defRPr sz="1800"/>
                      </a:pPr>
                      <a:r>
                        <a:rPr kumimoji="0" lang="en-MY" sz="20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Cambria" panose="02040503050406030204" pitchFamily="18" charset="0"/>
                          <a:sym typeface="Calibri"/>
                        </a:rPr>
                        <a:t>Gazettement of TMP &amp; focusing on implementation of management plan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-"/>
                        <a:tabLst/>
                        <a:defRPr sz="1800"/>
                      </a:pPr>
                      <a:r>
                        <a:rPr kumimoji="0" lang="en-MY" sz="2000" u="none" strike="noStrike" kern="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Cambria" panose="02040503050406030204" pitchFamily="18" charset="0"/>
                          <a:sym typeface="Calibri"/>
                        </a:rPr>
                        <a:t>Development of MEAT and to implement for Sabah Parks MPAs</a:t>
                      </a:r>
                    </a:p>
                    <a:p>
                      <a:pPr marL="0" indent="0" algn="l">
                        <a:buFontTx/>
                        <a:buNone/>
                        <a:defRPr sz="1800"/>
                      </a:pPr>
                      <a:endParaRPr lang="en-MY" sz="2000" baseline="0" dirty="0" smtClean="0">
                        <a:latin typeface="Cambria" panose="020405030504060302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  <a:defRPr sz="1800"/>
                      </a:pPr>
                      <a:r>
                        <a:rPr lang="en-MY" sz="2000" baseline="0" dirty="0" smtClean="0">
                          <a:latin typeface="Cambria" panose="02040503050406030204" pitchFamily="18" charset="0"/>
                        </a:rPr>
                        <a:t>Goal 4: CCA</a:t>
                      </a:r>
                    </a:p>
                    <a:p>
                      <a:pPr marL="285750" indent="-285750" algn="l">
                        <a:buFontTx/>
                        <a:buChar char="-"/>
                        <a:defRPr sz="1800"/>
                      </a:pPr>
                      <a:r>
                        <a:rPr lang="en-MY" sz="2000" dirty="0" smtClean="0">
                          <a:latin typeface="Cambria" panose="02040503050406030204" pitchFamily="18" charset="0"/>
                        </a:rPr>
                        <a:t>To review and revise Integrated Coastal Management Plan (ICZM)</a:t>
                      </a:r>
                    </a:p>
                    <a:p>
                      <a:pPr marL="285750" indent="-285750" algn="l">
                        <a:buFontTx/>
                        <a:buChar char="-"/>
                        <a:defRPr sz="1800"/>
                      </a:pPr>
                      <a:r>
                        <a:rPr lang="en-MY" sz="2000" dirty="0" smtClean="0">
                          <a:latin typeface="Cambria" panose="02040503050406030204" pitchFamily="18" charset="0"/>
                        </a:rPr>
                        <a:t>Develop permanent monitoring stations for physical water quality </a:t>
                      </a:r>
                    </a:p>
                    <a:p>
                      <a:pPr marL="0" indent="0" algn="l">
                        <a:buFontTx/>
                        <a:buNone/>
                        <a:defRPr sz="1800"/>
                      </a:pPr>
                      <a:endParaRPr lang="en-MY" sz="2000" baseline="0" dirty="0" smtClean="0">
                        <a:latin typeface="Cambria" panose="02040503050406030204" pitchFamily="18" charset="0"/>
                      </a:endParaRPr>
                    </a:p>
                    <a:p>
                      <a:pPr marL="0" indent="0" algn="l">
                        <a:buFontTx/>
                        <a:buNone/>
                        <a:defRPr sz="1800"/>
                      </a:pPr>
                      <a:r>
                        <a:rPr lang="en-MY" sz="2000" baseline="0" dirty="0" smtClean="0">
                          <a:latin typeface="Cambria" panose="02040503050406030204" pitchFamily="18" charset="0"/>
                        </a:rPr>
                        <a:t>Goal 5: Threatened Species</a:t>
                      </a:r>
                    </a:p>
                    <a:p>
                      <a:pPr marL="285750" indent="-285750" algn="l">
                        <a:buFontTx/>
                        <a:buChar char="-"/>
                        <a:defRPr sz="1800"/>
                      </a:pPr>
                      <a:r>
                        <a:rPr lang="en-MY" sz="2000" baseline="0" dirty="0" smtClean="0">
                          <a:latin typeface="Cambria" panose="02040503050406030204" pitchFamily="18" charset="0"/>
                        </a:rPr>
                        <a:t>Turtle Islands Heritage Protected Area (TIHPA)</a:t>
                      </a:r>
                    </a:p>
                    <a:p>
                      <a:pPr marL="285750" indent="-285750" algn="l">
                        <a:buFontTx/>
                        <a:buChar char="-"/>
                        <a:defRPr sz="1800"/>
                      </a:pPr>
                      <a:r>
                        <a:rPr lang="en-MY" sz="2000" dirty="0" smtClean="0">
                          <a:latin typeface="Cambria" panose="02040503050406030204" pitchFamily="18" charset="0"/>
                        </a:rPr>
                        <a:t>Identifying giant clam habitat and its connectivity between marine park and non-marine park islands</a:t>
                      </a:r>
                      <a:endParaRPr lang="en-MY" sz="2000" baseline="0" dirty="0" smtClean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mage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51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0243" name="Shape 147"/>
          <p:cNvSpPr>
            <a:spLocks noChangeArrowheads="1"/>
          </p:cNvSpPr>
          <p:nvPr/>
        </p:nvSpPr>
        <p:spPr bwMode="auto">
          <a:xfrm>
            <a:off x="444500" y="156256"/>
            <a:ext cx="10515600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>
              <a:spcBef>
                <a:spcPct val="0"/>
              </a:spcBef>
              <a:buSzTx/>
              <a:buFontTx/>
              <a:buNone/>
            </a:pPr>
            <a:r>
              <a:rPr lang="en-MY" altLang="en-US" sz="4000" b="1" dirty="0" smtClean="0">
                <a:solidFill>
                  <a:srgbClr val="028184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Progress Towards NPOA</a:t>
            </a:r>
            <a:endParaRPr lang="en-MY" altLang="en-US" sz="4000" b="1" dirty="0">
              <a:solidFill>
                <a:srgbClr val="028184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</p:txBody>
      </p:sp>
      <p:graphicFrame>
        <p:nvGraphicFramePr>
          <p:cNvPr id="148" name="Table 148"/>
          <p:cNvGraphicFramePr/>
          <p:nvPr>
            <p:extLst>
              <p:ext uri="{D42A27DB-BD31-4B8C-83A1-F6EECF244321}">
                <p14:modId xmlns:p14="http://schemas.microsoft.com/office/powerpoint/2010/main" xmlns="" val="3088009730"/>
              </p:ext>
            </p:extLst>
          </p:nvPr>
        </p:nvGraphicFramePr>
        <p:xfrm>
          <a:off x="219075" y="819395"/>
          <a:ext cx="11747500" cy="5614110"/>
        </p:xfrm>
        <a:graphic>
          <a:graphicData uri="http://schemas.openxmlformats.org/drawingml/2006/table">
            <a:tbl>
              <a:tblPr bandRow="1">
                <a:tableStyleId>{22838BEF-8BB2-4498-84A7-C5851F593DF1}</a:tableStyleId>
              </a:tblPr>
              <a:tblGrid>
                <a:gridCol w="22747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806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240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96804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4627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2200" b="1" dirty="0" smtClean="0"/>
                        <a:t>Project</a:t>
                      </a:r>
                      <a:endParaRPr sz="22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2200" b="1" dirty="0" smtClean="0"/>
                        <a:t>Lesson Learned</a:t>
                      </a:r>
                      <a:endParaRPr sz="22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2200" b="1" dirty="0" smtClean="0"/>
                        <a:t>Challenges</a:t>
                      </a:r>
                      <a:endParaRPr sz="22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2200" b="1" dirty="0" smtClean="0"/>
                        <a:t>Way Forward</a:t>
                      </a:r>
                      <a:endParaRPr sz="22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5057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2200" dirty="0" smtClean="0"/>
                        <a:t>Coral Restoration Initiative</a:t>
                      </a:r>
                      <a:endParaRPr sz="2200" b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defRPr sz="1800"/>
                      </a:pPr>
                      <a:r>
                        <a:rPr lang="en-US" sz="2200" baseline="0" dirty="0" smtClean="0"/>
                        <a:t>Larger frame to ensure survival rate against waves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defRPr sz="1800"/>
                      </a:pPr>
                      <a:r>
                        <a:rPr lang="en-US" sz="2200" baseline="0" dirty="0" smtClean="0"/>
                        <a:t>Frequent cleaning of algae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defRPr sz="1800"/>
                      </a:pPr>
                      <a:endParaRPr lang="en-US" sz="2200" b="0" baseline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defRPr sz="1800"/>
                      </a:pPr>
                      <a:r>
                        <a:rPr lang="en-MY" sz="2200" baseline="0" noProof="0" dirty="0" smtClean="0"/>
                        <a:t>Frequent monitoring during the first six months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defRPr sz="1800"/>
                      </a:pPr>
                      <a:r>
                        <a:rPr lang="en-MY" sz="2200" baseline="0" noProof="0" dirty="0" smtClean="0"/>
                        <a:t>Difficulties in finding reef stock for replanting.</a:t>
                      </a:r>
                      <a:endParaRPr lang="en-MY" sz="2200" b="0" baseline="0" noProof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defRPr sz="1800"/>
                      </a:pPr>
                      <a:r>
                        <a:rPr lang="en-US" sz="2200" noProof="0" dirty="0" smtClean="0"/>
                        <a:t>Training</a:t>
                      </a:r>
                      <a:r>
                        <a:rPr lang="en-US" sz="2200" baseline="0" noProof="0" dirty="0" smtClean="0"/>
                        <a:t> more personnel in reef restoration and monitoring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defRPr sz="1800"/>
                      </a:pPr>
                      <a:r>
                        <a:rPr lang="en-US" sz="2200" baseline="0" noProof="0" dirty="0" smtClean="0"/>
                        <a:t>Source for funding</a:t>
                      </a:r>
                      <a:endParaRPr lang="en-MY" sz="2200" b="0" noProof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79755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2200" dirty="0" smtClean="0"/>
                        <a:t>Capacity</a:t>
                      </a:r>
                      <a:r>
                        <a:rPr lang="en-US" sz="2200" baseline="0" dirty="0" smtClean="0"/>
                        <a:t> building on EAFM implementation </a:t>
                      </a:r>
                      <a:endParaRPr sz="2200" b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defRPr sz="1800"/>
                      </a:pPr>
                      <a:r>
                        <a:rPr lang="en-US" sz="2200" baseline="0" dirty="0" smtClean="0"/>
                        <a:t>Implementation should be based on FAO 2003 guide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defRPr sz="1800"/>
                      </a:pPr>
                      <a:r>
                        <a:rPr lang="en-US" sz="2200" baseline="0" dirty="0" smtClean="0"/>
                        <a:t>No shortcut to success</a:t>
                      </a:r>
                      <a:endParaRPr lang="en-US" sz="2200" b="0" baseline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defRPr sz="1800"/>
                      </a:pPr>
                      <a:r>
                        <a:rPr lang="en-US" sz="2200" baseline="0" noProof="0" dirty="0" smtClean="0"/>
                        <a:t>Train new local champions</a:t>
                      </a:r>
                      <a:endParaRPr lang="en-US" sz="2200" b="0" baseline="0" noProof="0" dirty="0" smtClean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defRPr sz="1800"/>
                      </a:pPr>
                      <a:r>
                        <a:rPr lang="en-US" sz="2200" noProof="0" dirty="0" smtClean="0"/>
                        <a:t>EAFM</a:t>
                      </a:r>
                      <a:r>
                        <a:rPr lang="en-US" sz="2200" baseline="0" noProof="0" dirty="0" smtClean="0"/>
                        <a:t> is a lifelong learning process</a:t>
                      </a:r>
                      <a:endParaRPr lang="en-MY" sz="2200" b="0" noProof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479755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2200" dirty="0" smtClean="0"/>
                        <a:t>No Shark</a:t>
                      </a:r>
                      <a:r>
                        <a:rPr lang="en-US" sz="2200" baseline="0" dirty="0" smtClean="0"/>
                        <a:t> Fin Campaign</a:t>
                      </a:r>
                      <a:endParaRPr sz="2200" b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defRPr sz="1800"/>
                      </a:pPr>
                      <a:r>
                        <a:rPr lang="en-US" sz="2200" baseline="0" dirty="0" smtClean="0"/>
                        <a:t>Culture is difficult to change</a:t>
                      </a:r>
                      <a:endParaRPr lang="en-US" sz="2200" baseline="0" dirty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defRPr sz="1800"/>
                      </a:pPr>
                      <a:r>
                        <a:rPr lang="en-US" sz="2200" baseline="0" dirty="0" smtClean="0"/>
                        <a:t>Younger generation is more receptive to the campaign</a:t>
                      </a:r>
                      <a:endParaRPr lang="en-US" sz="2200" b="0" baseline="0" dirty="0" smtClean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defRPr sz="1800"/>
                      </a:pPr>
                      <a:r>
                        <a:rPr lang="en-US" sz="2200" baseline="0" noProof="0" dirty="0" smtClean="0"/>
                        <a:t>Tough time convincing restaurants and hotels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defRPr sz="1800"/>
                      </a:pPr>
                      <a:r>
                        <a:rPr lang="en-US" sz="2200" baseline="0" noProof="0" dirty="0" smtClean="0"/>
                        <a:t>Culture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defRPr sz="1800"/>
                      </a:pPr>
                      <a:endParaRPr lang="en-US" sz="2200" b="0" baseline="0" noProof="0" dirty="0" smtClean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defRPr sz="1800"/>
                      </a:pPr>
                      <a:r>
                        <a:rPr lang="en-US" sz="2200" noProof="0" dirty="0" smtClean="0"/>
                        <a:t>To include 5 shark species</a:t>
                      </a:r>
                      <a:r>
                        <a:rPr lang="en-US" sz="2200" baseline="0" noProof="0" dirty="0" smtClean="0"/>
                        <a:t> under no fishing category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defRPr sz="1800"/>
                      </a:pPr>
                      <a:r>
                        <a:rPr lang="en-US" sz="2200" baseline="0" noProof="0" dirty="0" smtClean="0"/>
                        <a:t>Continuing campaign effort</a:t>
                      </a:r>
                      <a:endParaRPr lang="en-MY" sz="2200" b="0" noProof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334632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mage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51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0243" name="Shape 147"/>
          <p:cNvSpPr>
            <a:spLocks noChangeArrowheads="1"/>
          </p:cNvSpPr>
          <p:nvPr/>
        </p:nvSpPr>
        <p:spPr bwMode="auto">
          <a:xfrm>
            <a:off x="444500" y="156256"/>
            <a:ext cx="10515600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>
              <a:spcBef>
                <a:spcPct val="0"/>
              </a:spcBef>
              <a:buSzTx/>
              <a:buFontTx/>
              <a:buNone/>
            </a:pPr>
            <a:r>
              <a:rPr lang="en-MY" altLang="en-US" sz="3200" b="1" dirty="0" smtClean="0">
                <a:solidFill>
                  <a:srgbClr val="028184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Progress Towards NPOA</a:t>
            </a:r>
            <a:endParaRPr lang="en-MY" altLang="en-US" sz="3200" b="1" dirty="0">
              <a:solidFill>
                <a:srgbClr val="028184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</p:txBody>
      </p:sp>
      <p:graphicFrame>
        <p:nvGraphicFramePr>
          <p:cNvPr id="148" name="Table 148"/>
          <p:cNvGraphicFramePr/>
          <p:nvPr>
            <p:extLst>
              <p:ext uri="{D42A27DB-BD31-4B8C-83A1-F6EECF244321}">
                <p14:modId xmlns:p14="http://schemas.microsoft.com/office/powerpoint/2010/main" xmlns="" val="727290537"/>
              </p:ext>
            </p:extLst>
          </p:nvPr>
        </p:nvGraphicFramePr>
        <p:xfrm>
          <a:off x="219075" y="1110343"/>
          <a:ext cx="11747500" cy="4804915"/>
        </p:xfrm>
        <a:graphic>
          <a:graphicData uri="http://schemas.openxmlformats.org/drawingml/2006/table">
            <a:tbl>
              <a:tblPr bandRow="1">
                <a:tableStyleId>{22838BEF-8BB2-4498-84A7-C5851F593DF1}</a:tableStyleId>
              </a:tblPr>
              <a:tblGrid>
                <a:gridCol w="20253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172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678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7369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4627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2200" b="1" dirty="0" smtClean="0"/>
                        <a:t>Project</a:t>
                      </a:r>
                      <a:endParaRPr sz="22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2200" b="1" dirty="0" smtClean="0"/>
                        <a:t>Lesson Learned</a:t>
                      </a:r>
                      <a:endParaRPr sz="22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2200" b="1" dirty="0" smtClean="0"/>
                        <a:t>Challenges</a:t>
                      </a:r>
                      <a:endParaRPr sz="22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2200" b="1" dirty="0" smtClean="0"/>
                        <a:t>Way Forward</a:t>
                      </a:r>
                      <a:endParaRPr sz="22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5057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lang="en-US" sz="2200" baseline="0" dirty="0" err="1" smtClean="0"/>
                        <a:t>G</a:t>
                      </a:r>
                      <a:r>
                        <a:rPr lang="en-US" sz="2200" dirty="0" err="1" smtClean="0"/>
                        <a:t>azettement</a:t>
                      </a:r>
                      <a:r>
                        <a:rPr lang="en-US" sz="2200" dirty="0" smtClean="0"/>
                        <a:t> of </a:t>
                      </a:r>
                      <a:r>
                        <a:rPr lang="en-US" sz="2200" baseline="0" dirty="0" smtClean="0"/>
                        <a:t>TMP</a:t>
                      </a:r>
                      <a:endParaRPr sz="2200" b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defRPr sz="1800"/>
                      </a:pPr>
                      <a:r>
                        <a:rPr lang="en-US" sz="2200" baseline="0" dirty="0" smtClean="0"/>
                        <a:t>The need to understand local legal framework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defRPr sz="1800"/>
                      </a:pPr>
                      <a:r>
                        <a:rPr lang="en-US" sz="2200" baseline="0" dirty="0" smtClean="0"/>
                        <a:t>Land issues </a:t>
                      </a:r>
                      <a:endParaRPr lang="en-US" sz="2200" b="0" baseline="0" dirty="0" smtClean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defRPr sz="1800"/>
                      </a:pPr>
                      <a:r>
                        <a:rPr lang="en-US" sz="2200" baseline="0" noProof="0" dirty="0" smtClean="0"/>
                        <a:t>Limited funding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defRPr sz="1800"/>
                      </a:pPr>
                      <a:r>
                        <a:rPr lang="en-US" sz="2200" baseline="0" noProof="0" dirty="0" smtClean="0"/>
                        <a:t>Manpower </a:t>
                      </a:r>
                      <a:endParaRPr lang="en-US" sz="2200" b="0" baseline="0" noProof="0" dirty="0" smtClean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defRPr sz="1800"/>
                      </a:pPr>
                      <a:endParaRPr lang="en-MY" sz="2200" noProof="0" dirty="0" smtClean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defRPr sz="1800"/>
                      </a:pPr>
                      <a:r>
                        <a:rPr lang="en-MY" sz="2200" noProof="0" dirty="0" smtClean="0"/>
                        <a:t>Sustainable financing</a:t>
                      </a:r>
                      <a:endParaRPr lang="en-MY" sz="2200" baseline="0" noProof="0" dirty="0" smtClean="0"/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defRPr sz="1800"/>
                      </a:pPr>
                      <a:r>
                        <a:rPr lang="en-MY" sz="2200" noProof="0" dirty="0" smtClean="0"/>
                        <a:t>Training</a:t>
                      </a:r>
                      <a:r>
                        <a:rPr lang="en-MY" sz="2200" baseline="0" noProof="0" dirty="0" smtClean="0"/>
                        <a:t> of honorary Park Rangers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defRPr sz="1800"/>
                      </a:pPr>
                      <a:r>
                        <a:rPr lang="en-MY" sz="2200" baseline="0" noProof="0" dirty="0" smtClean="0"/>
                        <a:t>Introducing alternative livelihood for community based on EAFM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  <a:defRPr sz="1800"/>
                      </a:pPr>
                      <a:endParaRPr lang="en-MY" sz="2200" b="0" noProof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50570">
                <a:tc>
                  <a:txBody>
                    <a:bodyPr/>
                    <a:lstStyle/>
                    <a:p>
                      <a:pPr algn="just">
                        <a:defRPr sz="1800"/>
                      </a:pPr>
                      <a:r>
                        <a:rPr lang="en-US" sz="2200" dirty="0" smtClean="0"/>
                        <a:t>National Scientific Research Expedition 2016</a:t>
                      </a:r>
                      <a:endParaRPr sz="2200" b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defRPr sz="1800"/>
                      </a:pPr>
                      <a:r>
                        <a:rPr lang="en-US" sz="2200" baseline="0" dirty="0" smtClean="0"/>
                        <a:t>Blue Ocean Strategy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defRPr sz="1800"/>
                      </a:pPr>
                      <a:r>
                        <a:rPr lang="en-US" sz="2200" baseline="0" dirty="0" smtClean="0"/>
                        <a:t>Win-win strategy</a:t>
                      </a:r>
                      <a:endParaRPr lang="en-US" sz="2200" b="0" baseline="0" dirty="0" smtClean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defRPr sz="1800"/>
                      </a:pPr>
                      <a:r>
                        <a:rPr lang="en-US" sz="2200" baseline="0" noProof="0" dirty="0" smtClean="0"/>
                        <a:t>Different field of studies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defRPr sz="1800"/>
                      </a:pPr>
                      <a:r>
                        <a:rPr lang="en-US" sz="2200" baseline="0" noProof="0" dirty="0" smtClean="0"/>
                        <a:t>Limited resources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defRPr sz="1800"/>
                      </a:pPr>
                      <a:r>
                        <a:rPr lang="en-US" sz="2200" baseline="0" noProof="0" dirty="0" smtClean="0"/>
                        <a:t>Unpredictable  difficulties</a:t>
                      </a:r>
                      <a:endParaRPr lang="en-US" sz="2200" b="0" baseline="0" noProof="0" dirty="0" smtClean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defRPr sz="1800"/>
                      </a:pPr>
                      <a:r>
                        <a:rPr lang="en-US" sz="2200" noProof="0" dirty="0" smtClean="0"/>
                        <a:t>Modelling</a:t>
                      </a:r>
                      <a:r>
                        <a:rPr lang="en-US" sz="2200" baseline="0" noProof="0" dirty="0" smtClean="0"/>
                        <a:t> CCA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  <a:defRPr sz="1800"/>
                      </a:pPr>
                      <a:r>
                        <a:rPr lang="en-US" sz="2200" baseline="0" noProof="0" dirty="0" smtClean="0"/>
                        <a:t>Depositing data into Malaysia National Oceanographic Data Centre</a:t>
                      </a:r>
                      <a:endParaRPr lang="en-MY" sz="2200" b="0" noProof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823562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mage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51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96420" y="510351"/>
            <a:ext cx="10202334" cy="5667963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523067" y="510351"/>
            <a:ext cx="2048934" cy="1676400"/>
          </a:xfrm>
          <a:prstGeom prst="ellipse">
            <a:avLst/>
          </a:prstGeom>
          <a:noFill/>
          <a:ln w="38100" cap="flat">
            <a:solidFill>
              <a:srgbClr val="002060"/>
            </a:solidFill>
            <a:prstDash val="sysDot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8" name="Oval 7"/>
          <p:cNvSpPr/>
          <p:nvPr/>
        </p:nvSpPr>
        <p:spPr>
          <a:xfrm>
            <a:off x="4191000" y="4345751"/>
            <a:ext cx="2048934" cy="1676400"/>
          </a:xfrm>
          <a:prstGeom prst="ellipse">
            <a:avLst/>
          </a:prstGeom>
          <a:noFill/>
          <a:ln w="38100" cap="flat">
            <a:solidFill>
              <a:srgbClr val="FF0000"/>
            </a:solidFill>
            <a:prstDash val="sysDot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9" name="Oval 8"/>
          <p:cNvSpPr/>
          <p:nvPr/>
        </p:nvSpPr>
        <p:spPr>
          <a:xfrm>
            <a:off x="812799" y="4322702"/>
            <a:ext cx="2048934" cy="1676400"/>
          </a:xfrm>
          <a:prstGeom prst="ellipse">
            <a:avLst/>
          </a:prstGeom>
          <a:noFill/>
          <a:ln w="38100" cap="flat">
            <a:solidFill>
              <a:srgbClr val="FF0000"/>
            </a:solidFill>
            <a:prstDash val="sysDot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607733" y="4337278"/>
            <a:ext cx="2048934" cy="1676400"/>
          </a:xfrm>
          <a:prstGeom prst="ellipse">
            <a:avLst/>
          </a:prstGeom>
          <a:noFill/>
          <a:ln w="38100" cap="flat">
            <a:solidFill>
              <a:srgbClr val="FF0000"/>
            </a:solidFill>
            <a:prstDash val="sysDot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9321800" y="510351"/>
            <a:ext cx="2048934" cy="1676400"/>
          </a:xfrm>
          <a:prstGeom prst="ellipse">
            <a:avLst/>
          </a:prstGeom>
          <a:noFill/>
          <a:ln w="38100" cap="flat">
            <a:solidFill>
              <a:srgbClr val="002060"/>
            </a:solidFill>
            <a:prstDash val="sysDot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191000" y="2415351"/>
            <a:ext cx="2048934" cy="1676400"/>
          </a:xfrm>
          <a:prstGeom prst="ellipse">
            <a:avLst/>
          </a:prstGeom>
          <a:noFill/>
          <a:ln w="38100" cap="flat">
            <a:solidFill>
              <a:srgbClr val="002060"/>
            </a:solidFill>
            <a:prstDash val="sysDot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9321800" y="2415351"/>
            <a:ext cx="2048934" cy="1676400"/>
          </a:xfrm>
          <a:prstGeom prst="ellipse">
            <a:avLst/>
          </a:prstGeom>
          <a:noFill/>
          <a:ln w="38100" cap="flat">
            <a:solidFill>
              <a:srgbClr val="002060"/>
            </a:solidFill>
            <a:prstDash val="sysDot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773562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hape 17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0483" name="image3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51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3075" name="Shape 127"/>
          <p:cNvSpPr>
            <a:spLocks noChangeArrowheads="1"/>
          </p:cNvSpPr>
          <p:nvPr/>
        </p:nvSpPr>
        <p:spPr bwMode="auto">
          <a:xfrm>
            <a:off x="838200" y="646113"/>
            <a:ext cx="10515600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>
              <a:spcBef>
                <a:spcPct val="0"/>
              </a:spcBef>
              <a:buSzTx/>
              <a:buFontTx/>
              <a:buNone/>
            </a:pPr>
            <a:r>
              <a:rPr lang="en-US" altLang="en-US" sz="4000" b="1" dirty="0">
                <a:solidFill>
                  <a:srgbClr val="028184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Topic Outline</a:t>
            </a:r>
          </a:p>
        </p:txBody>
      </p:sp>
      <p:sp>
        <p:nvSpPr>
          <p:cNvPr id="3076" name="Shape 128"/>
          <p:cNvSpPr>
            <a:spLocks noChangeArrowheads="1"/>
          </p:cNvSpPr>
          <p:nvPr/>
        </p:nvSpPr>
        <p:spPr bwMode="auto">
          <a:xfrm>
            <a:off x="838200" y="1690688"/>
            <a:ext cx="100457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>
              <a:solidFill>
                <a:srgbClr val="028184"/>
              </a:solidFill>
            </a:endParaRPr>
          </a:p>
        </p:txBody>
      </p:sp>
      <p:sp>
        <p:nvSpPr>
          <p:cNvPr id="5" name="Shape 127"/>
          <p:cNvSpPr>
            <a:spLocks noChangeArrowheads="1"/>
          </p:cNvSpPr>
          <p:nvPr/>
        </p:nvSpPr>
        <p:spPr bwMode="auto">
          <a:xfrm>
            <a:off x="990600" y="1723799"/>
            <a:ext cx="10515600" cy="4271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marL="571500" indent="-5715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r>
              <a:rPr lang="en-US" altLang="en-US" sz="2900" dirty="0" smtClean="0">
                <a:solidFill>
                  <a:srgbClr val="028184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Country TWG Focal Points</a:t>
            </a:r>
          </a:p>
          <a:p>
            <a:pPr marL="571500" indent="-5715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endParaRPr lang="en-US" altLang="en-US" sz="2900" dirty="0" smtClean="0">
              <a:solidFill>
                <a:srgbClr val="028184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  <a:p>
            <a:pPr marL="571500" indent="-5715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r>
              <a:rPr lang="en-US" altLang="en-US" sz="2900" dirty="0" smtClean="0">
                <a:solidFill>
                  <a:srgbClr val="028184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Partners</a:t>
            </a:r>
          </a:p>
          <a:p>
            <a:pPr marL="571500" indent="-5715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endParaRPr lang="en-US" altLang="en-US" sz="2900" dirty="0" smtClean="0">
              <a:solidFill>
                <a:srgbClr val="028184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  <a:p>
            <a:pPr marL="571500" indent="-5715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r>
              <a:rPr lang="en-US" altLang="en-US" sz="2900" dirty="0" smtClean="0">
                <a:solidFill>
                  <a:srgbClr val="028184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Status of Malaysia NPOA</a:t>
            </a:r>
          </a:p>
          <a:p>
            <a:pPr marL="571500" indent="-5715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endParaRPr lang="en-US" altLang="en-US" sz="2900" dirty="0" smtClean="0">
              <a:solidFill>
                <a:srgbClr val="028184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  <a:p>
            <a:pPr marL="571500" indent="-5715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r>
              <a:rPr lang="en-US" altLang="en-US" sz="2900" dirty="0" smtClean="0">
                <a:solidFill>
                  <a:srgbClr val="028184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Progress towards NPOA</a:t>
            </a:r>
          </a:p>
          <a:p>
            <a:pPr marL="571500" indent="-5715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endParaRPr lang="en-US" altLang="en-US" sz="2900" dirty="0" smtClean="0">
              <a:solidFill>
                <a:srgbClr val="028184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  <a:p>
            <a:pPr marL="571500" indent="-5715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r>
              <a:rPr lang="en-US" altLang="en-US" sz="2900" dirty="0" smtClean="0">
                <a:solidFill>
                  <a:srgbClr val="028184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Lesson Learned</a:t>
            </a:r>
          </a:p>
          <a:p>
            <a:pPr marL="571500" indent="-5715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endParaRPr lang="en-US" altLang="en-US" sz="2000" dirty="0" smtClean="0">
              <a:solidFill>
                <a:srgbClr val="028184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  <a:p>
            <a:pPr marL="571500" indent="-5715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endParaRPr lang="en-US" altLang="en-US" sz="2000" dirty="0">
              <a:solidFill>
                <a:srgbClr val="028184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017966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51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4099" name="Shape 131"/>
          <p:cNvSpPr>
            <a:spLocks noChangeArrowheads="1"/>
          </p:cNvSpPr>
          <p:nvPr/>
        </p:nvSpPr>
        <p:spPr bwMode="auto">
          <a:xfrm>
            <a:off x="838200" y="297770"/>
            <a:ext cx="10515600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>
              <a:spcBef>
                <a:spcPct val="0"/>
              </a:spcBef>
              <a:buSzTx/>
              <a:buFontTx/>
              <a:buNone/>
            </a:pPr>
            <a:r>
              <a:rPr lang="en-US" altLang="en-US" sz="4400" b="1" dirty="0">
                <a:solidFill>
                  <a:srgbClr val="028184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Country TWG Focal Points</a:t>
            </a:r>
          </a:p>
        </p:txBody>
      </p:sp>
      <p:graphicFrame>
        <p:nvGraphicFramePr>
          <p:cNvPr id="5" name="Table 75"/>
          <p:cNvGraphicFramePr/>
          <p:nvPr>
            <p:extLst>
              <p:ext uri="{D42A27DB-BD31-4B8C-83A1-F6EECF244321}">
                <p14:modId xmlns:p14="http://schemas.microsoft.com/office/powerpoint/2010/main" xmlns="" val="2649853419"/>
              </p:ext>
            </p:extLst>
          </p:nvPr>
        </p:nvGraphicFramePr>
        <p:xfrm>
          <a:off x="540328" y="1232043"/>
          <a:ext cx="9538854" cy="5151168"/>
        </p:xfrm>
        <a:graphic>
          <a:graphicData uri="http://schemas.openxmlformats.org/drawingml/2006/table">
            <a:tbl>
              <a:tblPr bandRow="1">
                <a:tableStyleId>{16D9F66E-5EB9-4882-86FB-DCBF35E3C3E4}</a:tableStyleId>
              </a:tblPr>
              <a:tblGrid>
                <a:gridCol w="22234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15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81254"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2400" b="1" dirty="0">
                          <a:latin typeface="Cambria" panose="02040503050406030204" pitchFamily="18" charset="0"/>
                        </a:rPr>
                        <a:t>TWG</a:t>
                      </a:r>
                    </a:p>
                  </a:txBody>
                  <a:tcPr marL="63501" marR="63501" marT="63504" marB="63504" horzOverflow="overflow"/>
                </a:tc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lang="en-US" sz="2400" b="1" dirty="0" smtClean="0">
                          <a:latin typeface="Cambria" panose="02040503050406030204" pitchFamily="18" charset="0"/>
                        </a:rPr>
                        <a:t>FOCAL POINT</a:t>
                      </a:r>
                      <a:endParaRPr lang="en-US" sz="2400" b="1" dirty="0">
                        <a:latin typeface="Cambria" panose="02040503050406030204" pitchFamily="18" charset="0"/>
                      </a:endParaRPr>
                    </a:p>
                  </a:txBody>
                  <a:tcPr marL="63501" marR="63501" marT="63504" marB="63504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10212"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2400" dirty="0">
                          <a:latin typeface="Cambria" panose="02040503050406030204" pitchFamily="18" charset="0"/>
                        </a:rPr>
                        <a:t>Seascapes</a:t>
                      </a:r>
                      <a:endParaRPr sz="2400" b="1" dirty="0">
                        <a:latin typeface="Cambria" panose="02040503050406030204" pitchFamily="18" charset="0"/>
                      </a:endParaRPr>
                    </a:p>
                  </a:txBody>
                  <a:tcPr marL="63501" marR="63501" marT="63504" marB="63504" horzOverflow="overflow"/>
                </a:tc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lang="en-US" sz="2400" dirty="0" smtClean="0">
                          <a:latin typeface="Cambria" panose="02040503050406030204" pitchFamily="18" charset="0"/>
                        </a:rPr>
                        <a:t>Department</a:t>
                      </a:r>
                      <a:r>
                        <a:rPr lang="en-US" sz="2400" baseline="0" dirty="0" smtClean="0">
                          <a:latin typeface="Cambria" panose="02040503050406030204" pitchFamily="18" charset="0"/>
                        </a:rPr>
                        <a:t> of Fisheries Sabah, </a:t>
                      </a:r>
                    </a:p>
                    <a:p>
                      <a:pPr lvl="0" algn="ctr">
                        <a:defRPr sz="1800"/>
                      </a:pPr>
                      <a:r>
                        <a:rPr lang="en-US" sz="2400" baseline="0" dirty="0" smtClean="0">
                          <a:latin typeface="Cambria" panose="02040503050406030204" pitchFamily="18" charset="0"/>
                        </a:rPr>
                        <a:t>Ministry of Agriculture &amp; Food Industry Sabah</a:t>
                      </a:r>
                      <a:endParaRPr sz="2400" i="0" dirty="0">
                        <a:latin typeface="Cambria" panose="02040503050406030204" pitchFamily="18" charset="0"/>
                      </a:endParaRPr>
                    </a:p>
                  </a:txBody>
                  <a:tcPr marL="63501" marR="63501" marT="63504" marB="63504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10212"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2400" dirty="0">
                          <a:latin typeface="Cambria" panose="02040503050406030204" pitchFamily="18" charset="0"/>
                        </a:rPr>
                        <a:t>EAFM</a:t>
                      </a:r>
                      <a:endParaRPr sz="2400" b="1" dirty="0">
                        <a:latin typeface="Cambria" panose="02040503050406030204" pitchFamily="18" charset="0"/>
                      </a:endParaRPr>
                    </a:p>
                  </a:txBody>
                  <a:tcPr marL="63501" marR="63501" marT="63504" marB="63504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2400" dirty="0" smtClean="0">
                          <a:latin typeface="Cambria" panose="02040503050406030204" pitchFamily="18" charset="0"/>
                        </a:rPr>
                        <a:t>Department</a:t>
                      </a:r>
                      <a:r>
                        <a:rPr lang="en-US" sz="2400" baseline="0" dirty="0" smtClean="0">
                          <a:latin typeface="Cambria" panose="02040503050406030204" pitchFamily="18" charset="0"/>
                        </a:rPr>
                        <a:t> of Fisheries Sabah, 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2400" baseline="0" dirty="0" smtClean="0">
                          <a:latin typeface="Cambria" panose="02040503050406030204" pitchFamily="18" charset="0"/>
                        </a:rPr>
                        <a:t>Ministry of Agriculture &amp; Food Industry Sabah</a:t>
                      </a:r>
                      <a:endParaRPr lang="en-US" sz="2400" i="0" dirty="0" smtClean="0">
                        <a:latin typeface="Cambria" panose="02040503050406030204" pitchFamily="18" charset="0"/>
                      </a:endParaRPr>
                    </a:p>
                  </a:txBody>
                  <a:tcPr marL="63501" marR="63501" marT="63504" marB="63504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10212"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2400" dirty="0">
                          <a:latin typeface="Cambria" panose="02040503050406030204" pitchFamily="18" charset="0"/>
                        </a:rPr>
                        <a:t>MPA</a:t>
                      </a:r>
                      <a:endParaRPr sz="2400" b="1" dirty="0">
                        <a:latin typeface="Cambria" panose="02040503050406030204" pitchFamily="18" charset="0"/>
                      </a:endParaRPr>
                    </a:p>
                  </a:txBody>
                  <a:tcPr marL="63501" marR="63501" marT="63504" marB="63504" horzOverflow="overflow"/>
                </a:tc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lang="en-US" sz="2400" dirty="0" smtClean="0">
                          <a:latin typeface="Cambria" panose="02040503050406030204" pitchFamily="18" charset="0"/>
                        </a:rPr>
                        <a:t>Sabah Parks, </a:t>
                      </a:r>
                    </a:p>
                    <a:p>
                      <a:pPr lvl="0" algn="ctr">
                        <a:defRPr sz="1800"/>
                      </a:pPr>
                      <a:r>
                        <a:rPr lang="en-US" sz="2400" dirty="0" smtClean="0">
                          <a:latin typeface="Cambria" panose="02040503050406030204" pitchFamily="18" charset="0"/>
                        </a:rPr>
                        <a:t>Ministry</a:t>
                      </a:r>
                      <a:r>
                        <a:rPr lang="en-US" sz="2400" baseline="0" dirty="0" smtClean="0">
                          <a:latin typeface="Cambria" panose="02040503050406030204" pitchFamily="18" charset="0"/>
                        </a:rPr>
                        <a:t> of Tourism, Culture &amp; Environment Sabah</a:t>
                      </a:r>
                      <a:endParaRPr sz="2400" i="0" dirty="0">
                        <a:latin typeface="Cambria" panose="02040503050406030204" pitchFamily="18" charset="0"/>
                      </a:endParaRPr>
                    </a:p>
                  </a:txBody>
                  <a:tcPr marL="63501" marR="63501" marT="63504" marB="63504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10212"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2400" dirty="0">
                          <a:latin typeface="Cambria" panose="02040503050406030204" pitchFamily="18" charset="0"/>
                        </a:rPr>
                        <a:t>CCA</a:t>
                      </a:r>
                      <a:endParaRPr sz="2400" b="1" dirty="0">
                        <a:latin typeface="Cambria" panose="02040503050406030204" pitchFamily="18" charset="0"/>
                      </a:endParaRPr>
                    </a:p>
                  </a:txBody>
                  <a:tcPr marL="63501" marR="63501" marT="63504" marB="63504" horzOverflow="overflow"/>
                </a:tc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lang="en-US" sz="2400" b="0" i="0" u="none" strike="noStrike" kern="0" cap="none" spc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uFillTx/>
                          <a:latin typeface="Cambria" pitchFamily="18" charset="0"/>
                          <a:ea typeface="+mn-ea"/>
                          <a:cs typeface="+mn-cs"/>
                          <a:sym typeface="Calibri"/>
                        </a:rPr>
                        <a:t>Division Of Strategic Technology &amp; Application S&amp;T</a:t>
                      </a:r>
                      <a:r>
                        <a:rPr lang="en-US" sz="24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" pitchFamily="18" charset="0"/>
                        </a:rPr>
                        <a:t>, </a:t>
                      </a:r>
                    </a:p>
                    <a:p>
                      <a:pPr lvl="0" algn="ctr">
                        <a:defRPr sz="1800"/>
                      </a:pPr>
                      <a:r>
                        <a:rPr lang="en-US" sz="24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" pitchFamily="18" charset="0"/>
                        </a:rPr>
                        <a:t>Ministry </a:t>
                      </a:r>
                      <a:r>
                        <a:rPr lang="en-US" sz="24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" pitchFamily="18" charset="0"/>
                        </a:rPr>
                        <a:t>of Science, Technology &amp; Innovation Malaysia</a:t>
                      </a:r>
                      <a:endParaRPr sz="2400" i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63501" marR="63501" marT="63504" marB="63504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810212">
                <a:tc>
                  <a:txBody>
                    <a:bodyPr/>
                    <a:lstStyle/>
                    <a:p>
                      <a:pPr lvl="0" algn="ctr">
                        <a:defRPr sz="1800" b="0" i="0"/>
                      </a:pPr>
                      <a:r>
                        <a:rPr sz="2400" dirty="0">
                          <a:latin typeface="Cambria" panose="02040503050406030204" pitchFamily="18" charset="0"/>
                        </a:rPr>
                        <a:t>Threatened </a:t>
                      </a:r>
                      <a:endParaRPr lang="en-US" sz="2400" dirty="0" smtClean="0">
                        <a:latin typeface="Cambria" panose="02040503050406030204" pitchFamily="18" charset="0"/>
                      </a:endParaRPr>
                    </a:p>
                    <a:p>
                      <a:pPr lvl="0" algn="ctr">
                        <a:defRPr sz="1800" b="0" i="0"/>
                      </a:pPr>
                      <a:r>
                        <a:rPr sz="2400" dirty="0" smtClean="0">
                          <a:latin typeface="Cambria" panose="02040503050406030204" pitchFamily="18" charset="0"/>
                        </a:rPr>
                        <a:t>Species</a:t>
                      </a:r>
                      <a:endParaRPr sz="2400" b="1" dirty="0">
                        <a:latin typeface="Cambria" panose="02040503050406030204" pitchFamily="18" charset="0"/>
                      </a:endParaRPr>
                    </a:p>
                  </a:txBody>
                  <a:tcPr marL="63501" marR="63501" marT="63504" marB="63504" horzOverflow="overflow"/>
                </a:tc>
                <a:tc>
                  <a:txBody>
                    <a:bodyPr/>
                    <a:lstStyle/>
                    <a:p>
                      <a:pPr lvl="0" algn="ctr">
                        <a:defRPr sz="1800"/>
                      </a:pPr>
                      <a:r>
                        <a:rPr lang="en-US" sz="2400" dirty="0" smtClean="0">
                          <a:latin typeface="Cambria" panose="02040503050406030204" pitchFamily="18" charset="0"/>
                        </a:rPr>
                        <a:t>Department</a:t>
                      </a:r>
                      <a:r>
                        <a:rPr lang="en-US" sz="2400" baseline="0" dirty="0" smtClean="0">
                          <a:latin typeface="Cambria" panose="02040503050406030204" pitchFamily="18" charset="0"/>
                        </a:rPr>
                        <a:t> of Fisheries,</a:t>
                      </a:r>
                    </a:p>
                    <a:p>
                      <a:pPr lvl="0" algn="ctr">
                        <a:defRPr sz="1800"/>
                      </a:pPr>
                      <a:r>
                        <a:rPr lang="en-US" sz="2400" baseline="0" dirty="0" smtClean="0">
                          <a:latin typeface="Cambria" panose="02040503050406030204" pitchFamily="18" charset="0"/>
                        </a:rPr>
                        <a:t>Ministry of Agriculture &amp; Agro-based Industry Malaysia </a:t>
                      </a:r>
                      <a:endParaRPr sz="2400" i="0" dirty="0">
                        <a:latin typeface="Cambria" panose="02040503050406030204" pitchFamily="18" charset="0"/>
                      </a:endParaRPr>
                    </a:p>
                  </a:txBody>
                  <a:tcPr marL="63501" marR="63501" marT="63504" marB="63504" horzOverflow="overflow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68610" y="4105563"/>
            <a:ext cx="1083733" cy="10837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468610" y="1864174"/>
            <a:ext cx="1083733" cy="108373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80554" y="2911021"/>
            <a:ext cx="859844" cy="1035957"/>
          </a:xfrm>
          <a:prstGeom prst="rect">
            <a:avLst/>
          </a:prstGeom>
        </p:spPr>
      </p:pic>
      <p:pic>
        <p:nvPicPr>
          <p:cNvPr id="9" name="Picture 3" descr="LOGO MOSTI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233603" y="1130301"/>
            <a:ext cx="171767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mage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51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123" name="Shape 135"/>
          <p:cNvSpPr>
            <a:spLocks noChangeArrowheads="1"/>
          </p:cNvSpPr>
          <p:nvPr/>
        </p:nvSpPr>
        <p:spPr bwMode="auto">
          <a:xfrm>
            <a:off x="838200" y="330130"/>
            <a:ext cx="105156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>
              <a:spcBef>
                <a:spcPct val="0"/>
              </a:spcBef>
              <a:buSzTx/>
              <a:buFontTx/>
              <a:buNone/>
            </a:pPr>
            <a:r>
              <a:rPr lang="en-US" altLang="en-US" sz="4400" b="1" dirty="0">
                <a:solidFill>
                  <a:srgbClr val="028184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Partners and Status of Partnership</a:t>
            </a:r>
          </a:p>
        </p:txBody>
      </p:sp>
      <p:graphicFrame>
        <p:nvGraphicFramePr>
          <p:cNvPr id="136" name="Table 136"/>
          <p:cNvGraphicFramePr/>
          <p:nvPr>
            <p:extLst>
              <p:ext uri="{D42A27DB-BD31-4B8C-83A1-F6EECF244321}">
                <p14:modId xmlns:p14="http://schemas.microsoft.com/office/powerpoint/2010/main" xmlns="" val="1724603833"/>
              </p:ext>
            </p:extLst>
          </p:nvPr>
        </p:nvGraphicFramePr>
        <p:xfrm>
          <a:off x="431006" y="1380217"/>
          <a:ext cx="11329988" cy="3662481"/>
        </p:xfrm>
        <a:graphic>
          <a:graphicData uri="http://schemas.openxmlformats.org/drawingml/2006/table">
            <a:tbl>
              <a:tblPr bandRow="1">
                <a:tableStyleId>{68D230F3-CF80-4859-8CE7-A43EE81993B5}</a:tableStyleId>
              </a:tblPr>
              <a:tblGrid>
                <a:gridCol w="36006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4834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38097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6890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MY" sz="2000" b="1" dirty="0" smtClean="0">
                          <a:latin typeface="Cambria" panose="02040503050406030204" pitchFamily="18" charset="0"/>
                          <a:sym typeface="Helvetica"/>
                        </a:rPr>
                        <a:t>PARTNERS</a:t>
                      </a:r>
                      <a:endParaRPr lang="en-MY" sz="2000" b="1" dirty="0">
                        <a:latin typeface="Cambria" panose="02040503050406030204" pitchFamily="18" charset="0"/>
                        <a:ea typeface="+mj-ea"/>
                        <a:cs typeface="+mj-cs"/>
                        <a:sym typeface="Helvetica"/>
                      </a:endParaRPr>
                    </a:p>
                  </a:txBody>
                  <a:tcPr marL="63501" marR="63501" marT="63489" marB="63489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MY" sz="2000" b="1" i="0" dirty="0" smtClean="0">
                          <a:latin typeface="Cambria" panose="02040503050406030204" pitchFamily="18" charset="0"/>
                          <a:sym typeface="Helvetica"/>
                        </a:rPr>
                        <a:t>STATUS</a:t>
                      </a:r>
                      <a:endParaRPr lang="en-MY" sz="2000" b="1" i="0" dirty="0">
                        <a:latin typeface="Cambria" panose="02040503050406030204" pitchFamily="18" charset="0"/>
                        <a:ea typeface="+mj-ea"/>
                        <a:cs typeface="+mj-cs"/>
                        <a:sym typeface="Helvetica"/>
                      </a:endParaRPr>
                    </a:p>
                  </a:txBody>
                  <a:tcPr marL="63501" marR="63501" marT="63489" marB="63489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MY" sz="2000" b="1" dirty="0" smtClean="0">
                          <a:latin typeface="Cambria" panose="02040503050406030204" pitchFamily="18" charset="0"/>
                          <a:sym typeface="Helvetica"/>
                        </a:rPr>
                        <a:t>PROJECTS AND PROGRAMS</a:t>
                      </a:r>
                      <a:endParaRPr lang="en-MY" sz="2000" b="1" dirty="0">
                        <a:latin typeface="Cambria" panose="02040503050406030204" pitchFamily="18" charset="0"/>
                        <a:ea typeface="+mj-ea"/>
                        <a:cs typeface="+mj-cs"/>
                        <a:sym typeface="Helvetica"/>
                      </a:endParaRPr>
                    </a:p>
                  </a:txBody>
                  <a:tcPr marL="63501" marR="63501" marT="63489" marB="63489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50018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2000" dirty="0" smtClean="0">
                          <a:latin typeface="Cambria" panose="02040503050406030204" pitchFamily="18" charset="0"/>
                        </a:rPr>
                        <a:t>Asian Development Bank (ADB)</a:t>
                      </a:r>
                      <a:endParaRPr sz="2000" b="0" i="0" dirty="0">
                        <a:latin typeface="Cambria" panose="02040503050406030204" pitchFamily="18" charset="0"/>
                      </a:endParaRPr>
                    </a:p>
                  </a:txBody>
                  <a:tcPr marL="63500" marR="63500" marT="63476" marB="63476" horzOverflow="overflow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2000" i="0" u="none" strike="noStrike" cap="none" spc="0" baseline="0" dirty="0" smtClean="0">
                          <a:ln>
                            <a:noFill/>
                          </a:ln>
                          <a:uFillTx/>
                          <a:latin typeface="Cambria" panose="02040503050406030204" pitchFamily="18" charset="0"/>
                          <a:sym typeface="Helvetica"/>
                        </a:rPr>
                        <a:t>On- going</a:t>
                      </a:r>
                    </a:p>
                    <a:p>
                      <a:pPr algn="ctr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2000" b="0" i="0" dirty="0">
                        <a:latin typeface="Cambria" panose="02040503050406030204" pitchFamily="18" charset="0"/>
                      </a:endParaRPr>
                    </a:p>
                  </a:txBody>
                  <a:tcPr marL="63500" marR="63500" marT="63476" marB="6347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mbria" panose="02040503050406030204" pitchFamily="18" charset="0"/>
                        </a:rPr>
                        <a:t>Coastal and Marine Resource Management </a:t>
                      </a:r>
                    </a:p>
                    <a:p>
                      <a:pPr lvl="0" algn="l"/>
                      <a:endParaRPr lang="en-MY" sz="2000" b="0" i="0" u="none" strike="noStrike" cap="none" spc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Cambria" panose="02040503050406030204" pitchFamily="18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63500" marR="63500" marT="63476" marB="63476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85208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PH" altLang="en-US" sz="2000" i="0" u="none" strike="noStrike" cap="none" spc="0" baseline="0" dirty="0" smtClean="0">
                          <a:ln>
                            <a:noFill/>
                          </a:ln>
                          <a:uFillTx/>
                          <a:latin typeface="Cambria" panose="02040503050406030204" pitchFamily="18" charset="0"/>
                          <a:sym typeface="Helvetica"/>
                        </a:rPr>
                        <a:t>Deutsche </a:t>
                      </a:r>
                      <a:r>
                        <a:rPr lang="en-PH" altLang="en-US" sz="2000" i="0" u="none" strike="noStrike" cap="none" spc="0" baseline="0" dirty="0" err="1" smtClean="0">
                          <a:ln>
                            <a:noFill/>
                          </a:ln>
                          <a:uFillTx/>
                          <a:latin typeface="Cambria" panose="02040503050406030204" pitchFamily="18" charset="0"/>
                          <a:sym typeface="Helvetica"/>
                        </a:rPr>
                        <a:t>Gesellschaft</a:t>
                      </a:r>
                      <a:r>
                        <a:rPr lang="en-PH" altLang="en-US" sz="2000" i="0" u="none" strike="noStrike" cap="none" spc="0" baseline="0" dirty="0" smtClean="0">
                          <a:ln>
                            <a:noFill/>
                          </a:ln>
                          <a:uFillTx/>
                          <a:latin typeface="Cambria" panose="02040503050406030204" pitchFamily="18" charset="0"/>
                          <a:sym typeface="Helvetica"/>
                        </a:rPr>
                        <a:t> fur </a:t>
                      </a:r>
                      <a:r>
                        <a:rPr lang="en-PH" altLang="en-US" sz="2000" i="0" u="none" strike="noStrike" cap="none" spc="0" baseline="0" dirty="0" err="1" smtClean="0">
                          <a:ln>
                            <a:noFill/>
                          </a:ln>
                          <a:uFillTx/>
                          <a:latin typeface="Cambria" panose="02040503050406030204" pitchFamily="18" charset="0"/>
                          <a:sym typeface="Helvetica"/>
                        </a:rPr>
                        <a:t>Internationale</a:t>
                      </a:r>
                      <a:r>
                        <a:rPr lang="en-PH" altLang="en-US" sz="2000" i="0" u="none" strike="noStrike" cap="none" spc="0" baseline="0" dirty="0" smtClean="0">
                          <a:ln>
                            <a:noFill/>
                          </a:ln>
                          <a:uFillTx/>
                          <a:latin typeface="Cambria" panose="02040503050406030204" pitchFamily="18" charset="0"/>
                          <a:sym typeface="Helvetica"/>
                        </a:rPr>
                        <a:t> </a:t>
                      </a:r>
                      <a:r>
                        <a:rPr lang="en-PH" altLang="en-US" sz="2000" i="0" u="none" strike="noStrike" cap="none" spc="0" baseline="0" dirty="0" err="1" smtClean="0">
                          <a:ln>
                            <a:noFill/>
                          </a:ln>
                          <a:uFillTx/>
                          <a:latin typeface="Cambria" panose="02040503050406030204" pitchFamily="18" charset="0"/>
                          <a:sym typeface="Helvetica"/>
                        </a:rPr>
                        <a:t>Zusammenarbeit</a:t>
                      </a:r>
                      <a:r>
                        <a:rPr lang="en-PH" altLang="en-US" sz="2000" i="0" u="none" strike="noStrike" cap="none" spc="0" baseline="0" dirty="0" smtClean="0">
                          <a:ln>
                            <a:noFill/>
                          </a:ln>
                          <a:uFillTx/>
                          <a:latin typeface="Cambria" panose="02040503050406030204" pitchFamily="18" charset="0"/>
                          <a:sym typeface="Helvetica"/>
                        </a:rPr>
                        <a:t> (GIZ)</a:t>
                      </a:r>
                      <a:endParaRPr lang="en-PH" altLang="en-US" sz="2000" b="0" i="0" u="none" strike="noStrike" cap="none" spc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Cambria" panose="02040503050406030204" pitchFamily="18" charset="0"/>
                        <a:ea typeface="+mn-ea"/>
                        <a:cs typeface="+mn-cs"/>
                        <a:sym typeface="Helvetica"/>
                      </a:endParaRPr>
                    </a:p>
                  </a:txBody>
                  <a:tcPr marL="63500" marR="63500" marT="63476" marB="63476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2000" i="0" dirty="0" smtClean="0">
                          <a:latin typeface="Cambria" panose="02040503050406030204" pitchFamily="18" charset="0"/>
                        </a:rPr>
                        <a:t>On-going</a:t>
                      </a:r>
                      <a:endParaRPr sz="2000" b="0" i="0" dirty="0">
                        <a:latin typeface="Cambria" panose="02040503050406030204" pitchFamily="18" charset="0"/>
                      </a:endParaRPr>
                    </a:p>
                  </a:txBody>
                  <a:tcPr marL="63500" marR="63500" marT="63476" marB="63476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AU" sz="2000" i="0" u="none" strike="noStrike" cap="none" spc="0" baseline="0" dirty="0" smtClean="0">
                          <a:ln>
                            <a:noFill/>
                          </a:ln>
                          <a:uFillTx/>
                          <a:latin typeface="Cambria" panose="02040503050406030204" pitchFamily="18" charset="0"/>
                          <a:sym typeface="Helvetica"/>
                        </a:rPr>
                        <a:t>Focus on Marine Protected Areas (MPA), Ecosystem Approach to Fisheries Management (EAFM) and Climate Change Adaptation Planning</a:t>
                      </a:r>
                      <a:endParaRPr sz="2000" b="0" i="0" dirty="0">
                        <a:latin typeface="Cambria" panose="02040503050406030204" pitchFamily="18" charset="0"/>
                      </a:endParaRPr>
                    </a:p>
                  </a:txBody>
                  <a:tcPr marL="63500" marR="63500" marT="63476" marB="63476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134533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2000" b="1" dirty="0" smtClean="0">
                          <a:latin typeface="Cambria" panose="02040503050406030204" pitchFamily="18" charset="0"/>
                        </a:rPr>
                        <a:t>Southeast Asian Fisheries</a:t>
                      </a:r>
                      <a:r>
                        <a:rPr lang="en-US" sz="2000" b="1" baseline="0" dirty="0" smtClean="0">
                          <a:latin typeface="Cambria" panose="02040503050406030204" pitchFamily="18" charset="0"/>
                        </a:rPr>
                        <a:t> Development Centre </a:t>
                      </a:r>
                    </a:p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2000" b="1" baseline="0" dirty="0" smtClean="0">
                          <a:latin typeface="Cambria" panose="02040503050406030204" pitchFamily="18" charset="0"/>
                        </a:rPr>
                        <a:t>(SEAFDEC)</a:t>
                      </a:r>
                      <a:endParaRPr sz="2000" b="1" dirty="0">
                        <a:latin typeface="Cambria" panose="02040503050406030204" pitchFamily="18" charset="0"/>
                      </a:endParaRPr>
                    </a:p>
                  </a:txBody>
                  <a:tcPr marL="63501" marR="63501" marT="63488" marB="63488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2000" i="0" dirty="0" smtClean="0">
                          <a:latin typeface="Cambria" panose="02040503050406030204" pitchFamily="18" charset="0"/>
                        </a:rPr>
                        <a:t>On-going</a:t>
                      </a:r>
                      <a:endParaRPr sz="2000" b="0" i="0" dirty="0">
                        <a:latin typeface="Cambria" panose="02040503050406030204" pitchFamily="18" charset="0"/>
                      </a:endParaRPr>
                    </a:p>
                  </a:txBody>
                  <a:tcPr marL="63501" marR="63501" marT="63488" marB="63488" horzOverflow="overflow"/>
                </a:tc>
                <a:tc>
                  <a:txBody>
                    <a:bodyPr/>
                    <a:lstStyle/>
                    <a:p>
                      <a:pPr marL="82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2000" u="none" strike="noStrike" kern="1200" normalizeH="0" baseline="0" noProof="0" dirty="0" smtClean="0">
                          <a:ln w="1905"/>
                          <a:effectLst/>
                          <a:uLnTx/>
                          <a:uFillTx/>
                          <a:latin typeface="Cambria" panose="02040503050406030204" pitchFamily="18" charset="0"/>
                        </a:rPr>
                        <a:t>Regional Sharks and Rays Data Collection in Southeast Asian Region</a:t>
                      </a:r>
                      <a:endParaRPr sz="2000" dirty="0"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63501" marR="63501" marT="63488" marB="63488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96538" y="5046131"/>
            <a:ext cx="1032933" cy="103293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72548" y="4927600"/>
            <a:ext cx="1075266" cy="107526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39833" y="5022930"/>
            <a:ext cx="1474047" cy="113233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88516" y="5058871"/>
            <a:ext cx="990524" cy="9905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14774" y="5022930"/>
            <a:ext cx="1143000" cy="137160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mage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51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123" name="Shape 135"/>
          <p:cNvSpPr>
            <a:spLocks noChangeArrowheads="1"/>
          </p:cNvSpPr>
          <p:nvPr/>
        </p:nvSpPr>
        <p:spPr bwMode="auto">
          <a:xfrm>
            <a:off x="838200" y="330130"/>
            <a:ext cx="105156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>
              <a:spcBef>
                <a:spcPct val="0"/>
              </a:spcBef>
              <a:buSzTx/>
              <a:buFontTx/>
              <a:buNone/>
            </a:pPr>
            <a:r>
              <a:rPr lang="en-US" altLang="en-US" sz="4400" b="1" dirty="0">
                <a:solidFill>
                  <a:srgbClr val="028184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Partners and Status of Partnership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38053" y="5046131"/>
            <a:ext cx="1032933" cy="103293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18122" y="4927600"/>
            <a:ext cx="1075266" cy="107526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457547" y="5022930"/>
            <a:ext cx="1474047" cy="113233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17117" y="5058871"/>
            <a:ext cx="990524" cy="99052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165145" y="5022930"/>
            <a:ext cx="1143000" cy="1371600"/>
          </a:xfrm>
          <a:prstGeom prst="rect">
            <a:avLst/>
          </a:prstGeom>
        </p:spPr>
      </p:pic>
      <p:graphicFrame>
        <p:nvGraphicFramePr>
          <p:cNvPr id="11" name="Table 136"/>
          <p:cNvGraphicFramePr/>
          <p:nvPr>
            <p:extLst>
              <p:ext uri="{D42A27DB-BD31-4B8C-83A1-F6EECF244321}">
                <p14:modId xmlns:p14="http://schemas.microsoft.com/office/powerpoint/2010/main" xmlns="" val="2815417597"/>
              </p:ext>
            </p:extLst>
          </p:nvPr>
        </p:nvGraphicFramePr>
        <p:xfrm>
          <a:off x="384175" y="1637847"/>
          <a:ext cx="11329988" cy="2311330"/>
        </p:xfrm>
        <a:graphic>
          <a:graphicData uri="http://schemas.openxmlformats.org/drawingml/2006/table">
            <a:tbl>
              <a:tblPr bandRow="1">
                <a:tableStyleId>{68D230F3-CF80-4859-8CE7-A43EE81993B5}</a:tableStyleId>
              </a:tblPr>
              <a:tblGrid>
                <a:gridCol w="34680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509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2110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6890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MY" sz="2000" b="1" dirty="0" smtClean="0">
                          <a:latin typeface="Cambria" panose="02040503050406030204" pitchFamily="18" charset="0"/>
                          <a:sym typeface="Helvetica"/>
                        </a:rPr>
                        <a:t>PARTNERS</a:t>
                      </a:r>
                      <a:endParaRPr lang="en-MY" sz="2000" b="1" dirty="0">
                        <a:latin typeface="Cambria" panose="02040503050406030204" pitchFamily="18" charset="0"/>
                        <a:ea typeface="+mj-ea"/>
                        <a:cs typeface="+mj-cs"/>
                        <a:sym typeface="Helvetica"/>
                      </a:endParaRPr>
                    </a:p>
                  </a:txBody>
                  <a:tcPr marL="63501" marR="63501" marT="63489" marB="63489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MY" sz="2000" b="1" i="0" dirty="0" smtClean="0">
                          <a:latin typeface="Cambria" panose="02040503050406030204" pitchFamily="18" charset="0"/>
                          <a:sym typeface="Helvetica"/>
                        </a:rPr>
                        <a:t>STATUS</a:t>
                      </a:r>
                      <a:endParaRPr lang="en-MY" sz="2000" b="1" i="0" dirty="0">
                        <a:latin typeface="Cambria" panose="02040503050406030204" pitchFamily="18" charset="0"/>
                        <a:ea typeface="+mj-ea"/>
                        <a:cs typeface="+mj-cs"/>
                        <a:sym typeface="Helvetica"/>
                      </a:endParaRPr>
                    </a:p>
                  </a:txBody>
                  <a:tcPr marL="63501" marR="63501" marT="63489" marB="63489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MY" sz="2000" b="1" dirty="0" smtClean="0">
                          <a:latin typeface="Cambria" panose="02040503050406030204" pitchFamily="18" charset="0"/>
                          <a:sym typeface="Helvetica"/>
                        </a:rPr>
                        <a:t>PROJECTS AND PROGRAMS</a:t>
                      </a:r>
                      <a:endParaRPr lang="en-MY" sz="2000" b="1" dirty="0">
                        <a:latin typeface="Cambria" panose="02040503050406030204" pitchFamily="18" charset="0"/>
                        <a:ea typeface="+mj-ea"/>
                        <a:cs typeface="+mj-cs"/>
                        <a:sym typeface="Helvetica"/>
                      </a:endParaRPr>
                    </a:p>
                  </a:txBody>
                  <a:tcPr marL="63501" marR="63501" marT="63489" marB="63489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24466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2000" b="0" dirty="0" smtClean="0">
                          <a:latin typeface="Cambria" panose="02040503050406030204" pitchFamily="18" charset="0"/>
                        </a:rPr>
                        <a:t>National Oceanic and Atmospheric</a:t>
                      </a:r>
                      <a:r>
                        <a:rPr lang="en-US" sz="2000" b="0" baseline="0" dirty="0" smtClean="0">
                          <a:latin typeface="Cambria" panose="02040503050406030204" pitchFamily="18" charset="0"/>
                        </a:rPr>
                        <a:t> Administration</a:t>
                      </a:r>
                    </a:p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2000" b="0" i="0" baseline="0" dirty="0" smtClean="0">
                          <a:latin typeface="Cambria" panose="02040503050406030204" pitchFamily="18" charset="0"/>
                        </a:rPr>
                        <a:t>(NOAA)</a:t>
                      </a:r>
                      <a:endParaRPr sz="2000" b="0" i="0" dirty="0">
                        <a:latin typeface="Cambria" panose="02040503050406030204" pitchFamily="18" charset="0"/>
                      </a:endParaRPr>
                    </a:p>
                  </a:txBody>
                  <a:tcPr marL="63500" marR="63500" marT="63476" marB="63476" horzOverflow="overflow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2000" b="0" i="0" u="none" strike="noStrike" cap="none" spc="0" baseline="0" dirty="0" smtClean="0">
                          <a:ln>
                            <a:noFill/>
                          </a:ln>
                          <a:uFillTx/>
                          <a:latin typeface="Cambria" panose="02040503050406030204" pitchFamily="18" charset="0"/>
                          <a:sym typeface="Helvetica"/>
                        </a:rPr>
                        <a:t>On- going</a:t>
                      </a:r>
                    </a:p>
                    <a:p>
                      <a:pPr algn="ctr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endParaRPr sz="2000" b="0" i="0" dirty="0">
                        <a:latin typeface="Cambria" panose="02040503050406030204" pitchFamily="18" charset="0"/>
                      </a:endParaRPr>
                    </a:p>
                  </a:txBody>
                  <a:tcPr marL="63500" marR="63500" marT="63476" marB="63476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mbria" panose="02040503050406030204" pitchFamily="18" charset="0"/>
                        </a:rPr>
                        <a:t>Certification of Turtle Excluder Device under</a:t>
                      </a:r>
                      <a:r>
                        <a:rPr lang="en-US" sz="2000" baseline="0" dirty="0" smtClean="0">
                          <a:latin typeface="Cambria" panose="02040503050406030204" pitchFamily="18" charset="0"/>
                        </a:rPr>
                        <a:t> Section 609</a:t>
                      </a:r>
                      <a:endParaRPr lang="en-US" sz="2000" dirty="0" smtClean="0">
                        <a:latin typeface="Cambria" panose="02040503050406030204" pitchFamily="18" charset="0"/>
                      </a:endParaRPr>
                    </a:p>
                    <a:p>
                      <a:pPr lvl="0" algn="l"/>
                      <a:endParaRPr lang="en-MY" sz="2000" b="0" i="0" u="none" strike="noStrike" cap="none" spc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uFillTx/>
                        <a:latin typeface="Cambria" panose="02040503050406030204" pitchFamily="18" charset="0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63500" marR="63500" marT="63476" marB="63476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PH" altLang="en-US" sz="2000" i="0" u="none" strike="noStrike" cap="none" spc="0" baseline="0" dirty="0" smtClean="0">
                          <a:ln>
                            <a:noFill/>
                          </a:ln>
                          <a:uFillTx/>
                          <a:latin typeface="Cambria" panose="02040503050406030204" pitchFamily="18" charset="0"/>
                          <a:sym typeface="Helvetica"/>
                        </a:rPr>
                        <a:t>World </a:t>
                      </a:r>
                      <a:r>
                        <a:rPr lang="en-PH" altLang="en-US" sz="2000" i="0" u="none" strike="noStrike" cap="none" spc="0" baseline="0" dirty="0" smtClean="0">
                          <a:ln>
                            <a:noFill/>
                          </a:ln>
                          <a:uFillTx/>
                          <a:latin typeface="Cambria" panose="02040503050406030204" pitchFamily="18" charset="0"/>
                          <a:sym typeface="Helvetica"/>
                        </a:rPr>
                        <a:t>Wide Fund for Nature</a:t>
                      </a:r>
                      <a:endParaRPr lang="en-PH" altLang="en-US" sz="2000" i="0" u="none" strike="noStrike" cap="none" spc="0" baseline="0" dirty="0" smtClean="0">
                        <a:ln>
                          <a:noFill/>
                        </a:ln>
                        <a:uFillTx/>
                        <a:latin typeface="Cambria" panose="02040503050406030204" pitchFamily="18" charset="0"/>
                        <a:sym typeface="Helvetica"/>
                      </a:endParaRPr>
                    </a:p>
                    <a:p>
                      <a:pPr algn="l">
                        <a:defRPr sz="1800" b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PH" altLang="en-US" sz="20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uFillTx/>
                          <a:latin typeface="Cambria" panose="02040503050406030204" pitchFamily="18" charset="0"/>
                          <a:ea typeface="+mn-ea"/>
                          <a:cs typeface="+mn-cs"/>
                          <a:sym typeface="Helvetica"/>
                        </a:rPr>
                        <a:t>(WWF)</a:t>
                      </a:r>
                    </a:p>
                  </a:txBody>
                  <a:tcPr marL="63500" marR="63500" marT="63476" marB="63476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US" sz="2000" i="0" dirty="0" smtClean="0">
                          <a:latin typeface="Cambria" panose="02040503050406030204" pitchFamily="18" charset="0"/>
                        </a:rPr>
                        <a:t>On-going</a:t>
                      </a:r>
                      <a:endParaRPr sz="2000" b="0" i="0">
                        <a:latin typeface="Cambria" panose="02040503050406030204" pitchFamily="18" charset="0"/>
                      </a:endParaRPr>
                    </a:p>
                  </a:txBody>
                  <a:tcPr marL="63500" marR="63500" marT="63476" marB="63476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 b="1" i="1">
                          <a:latin typeface="+mj-lt"/>
                          <a:ea typeface="+mj-ea"/>
                          <a:cs typeface="+mj-cs"/>
                          <a:sym typeface="Helvetica"/>
                        </a:defRPr>
                      </a:pPr>
                      <a:r>
                        <a:rPr lang="en-AU" sz="2000" i="0" u="none" strike="noStrike" cap="none" spc="0" baseline="0" dirty="0" smtClean="0">
                          <a:ln>
                            <a:noFill/>
                          </a:ln>
                          <a:uFillTx/>
                          <a:latin typeface="Cambria" panose="02040503050406030204" pitchFamily="18" charset="0"/>
                          <a:sym typeface="Helvetica"/>
                        </a:rPr>
                        <a:t>Climate Change Coastal Adaptation Toolkits</a:t>
                      </a:r>
                      <a:endParaRPr sz="2000" b="0" i="0" dirty="0">
                        <a:latin typeface="Cambria" panose="02040503050406030204" pitchFamily="18" charset="0"/>
                      </a:endParaRPr>
                    </a:p>
                  </a:txBody>
                  <a:tcPr marL="63500" marR="63500" marT="63476" marB="63476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635972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image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10886"/>
            <a:ext cx="121951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7171" name="Shape 163"/>
          <p:cNvSpPr>
            <a:spLocks noChangeArrowheads="1"/>
          </p:cNvSpPr>
          <p:nvPr/>
        </p:nvSpPr>
        <p:spPr bwMode="auto">
          <a:xfrm>
            <a:off x="2906484" y="662442"/>
            <a:ext cx="6365875" cy="68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algn="ctr" eaLnBrk="1">
              <a:spcBef>
                <a:spcPct val="0"/>
              </a:spcBef>
              <a:buSzTx/>
              <a:buFontTx/>
              <a:buNone/>
            </a:pPr>
            <a:r>
              <a:rPr lang="en-US" altLang="en-US" sz="3900" b="1" dirty="0">
                <a:solidFill>
                  <a:srgbClr val="028184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Status of Malaysia NPOA</a:t>
            </a:r>
          </a:p>
        </p:txBody>
      </p:sp>
      <p:graphicFrame>
        <p:nvGraphicFramePr>
          <p:cNvPr id="164" name="Table 164"/>
          <p:cNvGraphicFramePr/>
          <p:nvPr>
            <p:extLst>
              <p:ext uri="{D42A27DB-BD31-4B8C-83A1-F6EECF244321}">
                <p14:modId xmlns:p14="http://schemas.microsoft.com/office/powerpoint/2010/main" xmlns="" val="76220852"/>
              </p:ext>
            </p:extLst>
          </p:nvPr>
        </p:nvGraphicFramePr>
        <p:xfrm>
          <a:off x="748145" y="1679346"/>
          <a:ext cx="10133373" cy="3978101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21544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676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7412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1895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11819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96973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MY" sz="2000" b="1" dirty="0" smtClean="0">
                          <a:latin typeface="Cambria" panose="02040503050406030204" pitchFamily="18" charset="0"/>
                        </a:rPr>
                        <a:t>GOAL</a:t>
                      </a:r>
                      <a:endParaRPr lang="en-MY" sz="20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MY" sz="2000" b="1" dirty="0" smtClean="0">
                          <a:latin typeface="Cambria" panose="02040503050406030204" pitchFamily="18" charset="0"/>
                        </a:rPr>
                        <a:t>TOTAL ACTIONS</a:t>
                      </a:r>
                      <a:endParaRPr lang="en-MY" sz="20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MY" sz="2000" b="1" dirty="0" smtClean="0">
                          <a:latin typeface="Cambria" panose="02040503050406030204" pitchFamily="18" charset="0"/>
                        </a:rPr>
                        <a:t>COMPLETED</a:t>
                      </a:r>
                      <a:endParaRPr lang="en-MY" sz="20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MY" sz="2000" b="1" dirty="0" smtClean="0">
                          <a:latin typeface="Cambria" panose="02040503050406030204" pitchFamily="18" charset="0"/>
                        </a:rPr>
                        <a:t>ON-GOING</a:t>
                      </a:r>
                      <a:endParaRPr lang="en-MY" sz="20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MY" sz="2000" b="1" dirty="0" smtClean="0">
                          <a:latin typeface="Cambria" panose="02040503050406030204" pitchFamily="18" charset="0"/>
                        </a:rPr>
                        <a:t>NOT STARTED</a:t>
                      </a:r>
                      <a:endParaRPr lang="en-MY" sz="20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5554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MY" sz="2000" b="1" dirty="0" smtClean="0">
                          <a:latin typeface="Cambria" panose="02040503050406030204" pitchFamily="18" charset="0"/>
                        </a:rPr>
                        <a:t>SEASCAPES</a:t>
                      </a:r>
                      <a:endParaRPr lang="en-MY" sz="20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700"/>
                      </a:pPr>
                      <a:r>
                        <a:rPr lang="en-MY" sz="2000" b="1" dirty="0" smtClean="0">
                          <a:latin typeface="Cambria" panose="02040503050406030204" pitchFamily="18" charset="0"/>
                        </a:rPr>
                        <a:t>20</a:t>
                      </a:r>
                      <a:endParaRPr sz="20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700"/>
                      </a:pPr>
                      <a:r>
                        <a:rPr lang="en-MY" sz="2000" b="1" dirty="0" smtClean="0">
                          <a:latin typeface="Cambria" panose="02040503050406030204" pitchFamily="18" charset="0"/>
                        </a:rPr>
                        <a:t>5</a:t>
                      </a:r>
                      <a:endParaRPr sz="20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700"/>
                      </a:pPr>
                      <a:r>
                        <a:rPr lang="en-MY" sz="2000" b="1" dirty="0" smtClean="0">
                          <a:latin typeface="Cambria" panose="02040503050406030204" pitchFamily="18" charset="0"/>
                        </a:rPr>
                        <a:t>14</a:t>
                      </a:r>
                      <a:endParaRPr sz="20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700"/>
                      </a:pPr>
                      <a:r>
                        <a:rPr lang="en-MY" sz="2000" b="1" dirty="0" smtClean="0">
                          <a:latin typeface="Cambria" panose="02040503050406030204" pitchFamily="18" charset="0"/>
                        </a:rPr>
                        <a:t>1</a:t>
                      </a:r>
                      <a:endParaRPr sz="20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6697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MY" sz="2000" b="1" i="0" dirty="0" smtClean="0">
                          <a:latin typeface="Cambria" panose="02040503050406030204" pitchFamily="18" charset="0"/>
                        </a:rPr>
                        <a:t>EAFM</a:t>
                      </a:r>
                      <a:endParaRPr lang="en-MY" sz="2000" b="1" i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700"/>
                      </a:pPr>
                      <a:r>
                        <a:rPr lang="en-MY" sz="2000" b="1" i="0" dirty="0" smtClean="0">
                          <a:latin typeface="Cambria" panose="02040503050406030204" pitchFamily="18" charset="0"/>
                        </a:rPr>
                        <a:t>55</a:t>
                      </a:r>
                      <a:endParaRPr sz="2000" b="1" i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700"/>
                      </a:pPr>
                      <a:r>
                        <a:rPr lang="en-MY" sz="2000" b="1" i="0" dirty="0" smtClean="0">
                          <a:latin typeface="Cambria" panose="02040503050406030204" pitchFamily="18" charset="0"/>
                        </a:rPr>
                        <a:t>12</a:t>
                      </a:r>
                      <a:endParaRPr sz="2000" b="1" i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700"/>
                      </a:pPr>
                      <a:r>
                        <a:rPr lang="en-MY" sz="2000" b="1" i="0" dirty="0" smtClean="0">
                          <a:latin typeface="Cambria" panose="02040503050406030204" pitchFamily="18" charset="0"/>
                        </a:rPr>
                        <a:t>29</a:t>
                      </a:r>
                      <a:endParaRPr sz="2000" b="1" i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700"/>
                      </a:pPr>
                      <a:r>
                        <a:rPr lang="en-MY" sz="2000" b="1" i="0" dirty="0" smtClean="0">
                          <a:latin typeface="Cambria" panose="02040503050406030204" pitchFamily="18" charset="0"/>
                        </a:rPr>
                        <a:t>14</a:t>
                      </a:r>
                      <a:endParaRPr sz="2000" b="1" i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877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MY" sz="2000" b="1" dirty="0" smtClean="0">
                          <a:latin typeface="Cambria" panose="02040503050406030204" pitchFamily="18" charset="0"/>
                        </a:rPr>
                        <a:t>MPA</a:t>
                      </a:r>
                      <a:endParaRPr lang="en-MY" sz="20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700"/>
                      </a:pPr>
                      <a:r>
                        <a:rPr lang="en-US" sz="2000" b="1" dirty="0" smtClean="0">
                          <a:latin typeface="Cambria" panose="02040503050406030204" pitchFamily="18" charset="0"/>
                        </a:rPr>
                        <a:t>19</a:t>
                      </a:r>
                      <a:endParaRPr sz="20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700"/>
                      </a:pPr>
                      <a:r>
                        <a:rPr lang="en-US" sz="2000" b="1" dirty="0" smtClean="0">
                          <a:latin typeface="Cambria" panose="02040503050406030204" pitchFamily="18" charset="0"/>
                        </a:rPr>
                        <a:t>1</a:t>
                      </a:r>
                      <a:endParaRPr sz="20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700"/>
                      </a:pPr>
                      <a:r>
                        <a:rPr lang="en-US" sz="2000" b="1" dirty="0" smtClean="0">
                          <a:latin typeface="Cambria" panose="02040503050406030204" pitchFamily="18" charset="0"/>
                        </a:rPr>
                        <a:t>7</a:t>
                      </a:r>
                      <a:endParaRPr sz="20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700"/>
                      </a:pPr>
                      <a:r>
                        <a:rPr lang="en-US" sz="2000" b="1" dirty="0" smtClean="0">
                          <a:latin typeface="Cambria" panose="02040503050406030204" pitchFamily="18" charset="0"/>
                        </a:rPr>
                        <a:t>11</a:t>
                      </a:r>
                      <a:endParaRPr sz="20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024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MY" sz="2000" b="1" i="0" dirty="0" smtClean="0">
                          <a:latin typeface="Cambria" panose="02040503050406030204" pitchFamily="18" charset="0"/>
                        </a:rPr>
                        <a:t>CCA</a:t>
                      </a:r>
                      <a:endParaRPr lang="en-MY" sz="2000" b="1" i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700"/>
                      </a:pPr>
                      <a:r>
                        <a:rPr lang="en-US" sz="2000" b="1" i="0" dirty="0" smtClean="0">
                          <a:latin typeface="Cambria" panose="02040503050406030204" pitchFamily="18" charset="0"/>
                        </a:rPr>
                        <a:t>18</a:t>
                      </a:r>
                      <a:endParaRPr sz="2000" b="1" i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700"/>
                      </a:pPr>
                      <a:r>
                        <a:rPr lang="en-US" sz="2000" b="1" i="0" dirty="0" smtClean="0">
                          <a:latin typeface="Cambria" panose="02040503050406030204" pitchFamily="18" charset="0"/>
                        </a:rPr>
                        <a:t>1</a:t>
                      </a:r>
                      <a:endParaRPr sz="2000" b="1" i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700"/>
                      </a:pPr>
                      <a:r>
                        <a:rPr lang="en-US" sz="2000" b="1" i="0" dirty="0" smtClean="0">
                          <a:latin typeface="Cambria" panose="02040503050406030204" pitchFamily="18" charset="0"/>
                        </a:rPr>
                        <a:t>12</a:t>
                      </a:r>
                      <a:endParaRPr sz="2000" b="1" i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700"/>
                      </a:pPr>
                      <a:r>
                        <a:rPr lang="en-US" sz="2000" b="1" i="0" dirty="0" smtClean="0">
                          <a:latin typeface="Cambria" panose="02040503050406030204" pitchFamily="18" charset="0"/>
                        </a:rPr>
                        <a:t>5</a:t>
                      </a:r>
                      <a:endParaRPr sz="2000" b="1" i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0024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MY" sz="2000" b="1" dirty="0" smtClean="0">
                          <a:latin typeface="Cambria" panose="02040503050406030204" pitchFamily="18" charset="0"/>
                        </a:rPr>
                        <a:t>THREATENED SPECIES</a:t>
                      </a:r>
                      <a:endParaRPr lang="en-MY" sz="20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700"/>
                      </a:pPr>
                      <a:r>
                        <a:rPr lang="en-US" sz="2000" b="1" dirty="0" smtClean="0">
                          <a:latin typeface="Cambria" panose="02040503050406030204" pitchFamily="18" charset="0"/>
                        </a:rPr>
                        <a:t>21</a:t>
                      </a:r>
                      <a:endParaRPr sz="20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700"/>
                      </a:pPr>
                      <a:r>
                        <a:rPr lang="en-US" sz="2000" b="1" dirty="0" smtClean="0">
                          <a:latin typeface="Cambria" panose="02040503050406030204" pitchFamily="18" charset="0"/>
                        </a:rPr>
                        <a:t>9</a:t>
                      </a:r>
                      <a:endParaRPr sz="20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700"/>
                      </a:pPr>
                      <a:r>
                        <a:rPr lang="en-US" sz="2000" b="1" dirty="0" smtClean="0">
                          <a:latin typeface="Cambria" panose="02040503050406030204" pitchFamily="18" charset="0"/>
                        </a:rPr>
                        <a:t>11</a:t>
                      </a:r>
                      <a:endParaRPr sz="20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700"/>
                      </a:pPr>
                      <a:r>
                        <a:rPr lang="en-US" sz="2000" b="1" dirty="0" smtClean="0">
                          <a:latin typeface="Cambria" panose="02040503050406030204" pitchFamily="18" charset="0"/>
                        </a:rPr>
                        <a:t>1</a:t>
                      </a:r>
                      <a:endParaRPr sz="20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0024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2000" b="1" dirty="0" smtClean="0">
                          <a:latin typeface="Cambria" panose="02040503050406030204" pitchFamily="18" charset="0"/>
                        </a:rPr>
                        <a:t>TOTAL</a:t>
                      </a:r>
                      <a:endParaRPr lang="en-US" sz="20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700"/>
                      </a:pPr>
                      <a:r>
                        <a:rPr lang="en-US" sz="2000" b="1" dirty="0" smtClean="0">
                          <a:latin typeface="Cambria" panose="02040503050406030204" pitchFamily="18" charset="0"/>
                        </a:rPr>
                        <a:t>133</a:t>
                      </a:r>
                      <a:endParaRPr sz="20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700"/>
                      </a:pPr>
                      <a:r>
                        <a:rPr lang="en-US" sz="2000" b="1" dirty="0" smtClean="0">
                          <a:latin typeface="Cambria" panose="02040503050406030204" pitchFamily="18" charset="0"/>
                        </a:rPr>
                        <a:t>28</a:t>
                      </a:r>
                      <a:endParaRPr sz="20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700"/>
                      </a:pPr>
                      <a:r>
                        <a:rPr lang="en-US" sz="2000" b="1" dirty="0" smtClean="0">
                          <a:latin typeface="Cambria" panose="02040503050406030204" pitchFamily="18" charset="0"/>
                        </a:rPr>
                        <a:t>73</a:t>
                      </a:r>
                      <a:endParaRPr sz="20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700"/>
                      </a:pPr>
                      <a:r>
                        <a:rPr lang="en-US" sz="2000" b="1" dirty="0" smtClean="0">
                          <a:latin typeface="Cambria" panose="02040503050406030204" pitchFamily="18" charset="0"/>
                        </a:rPr>
                        <a:t>32</a:t>
                      </a:r>
                      <a:endParaRPr sz="20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mage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51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0243" name="Shape 147"/>
          <p:cNvSpPr>
            <a:spLocks noChangeArrowheads="1"/>
          </p:cNvSpPr>
          <p:nvPr/>
        </p:nvSpPr>
        <p:spPr bwMode="auto">
          <a:xfrm>
            <a:off x="444500" y="260166"/>
            <a:ext cx="10515600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>
              <a:spcBef>
                <a:spcPct val="0"/>
              </a:spcBef>
              <a:buSzTx/>
              <a:buFontTx/>
              <a:buNone/>
            </a:pPr>
            <a:r>
              <a:rPr lang="en-MY" altLang="en-US" sz="4000" b="1" dirty="0" smtClean="0">
                <a:solidFill>
                  <a:srgbClr val="028184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Progress Towards NPOA</a:t>
            </a:r>
            <a:endParaRPr lang="en-MY" altLang="en-US" sz="4000" b="1" dirty="0">
              <a:solidFill>
                <a:srgbClr val="028184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</p:txBody>
      </p:sp>
      <p:graphicFrame>
        <p:nvGraphicFramePr>
          <p:cNvPr id="148" name="Table 148"/>
          <p:cNvGraphicFramePr/>
          <p:nvPr>
            <p:extLst>
              <p:ext uri="{D42A27DB-BD31-4B8C-83A1-F6EECF244321}">
                <p14:modId xmlns:p14="http://schemas.microsoft.com/office/powerpoint/2010/main" xmlns="" val="2665511448"/>
              </p:ext>
            </p:extLst>
          </p:nvPr>
        </p:nvGraphicFramePr>
        <p:xfrm>
          <a:off x="219075" y="1255817"/>
          <a:ext cx="11747500" cy="1509841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17473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081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171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749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83649">
                <a:tc gridSpan="4"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400" dirty="0">
                          <a:latin typeface="Cambria" panose="02040503050406030204" pitchFamily="18" charset="0"/>
                        </a:rPr>
                        <a:t>Goal </a:t>
                      </a:r>
                      <a:r>
                        <a:rPr lang="en-US" sz="2400" dirty="0" smtClean="0">
                          <a:latin typeface="Cambria" panose="02040503050406030204" pitchFamily="18" charset="0"/>
                        </a:rPr>
                        <a:t>1</a:t>
                      </a:r>
                      <a:r>
                        <a:rPr sz="2400" dirty="0" smtClean="0">
                          <a:latin typeface="Cambria" panose="02040503050406030204" pitchFamily="18" charset="0"/>
                        </a:rPr>
                        <a:t>: </a:t>
                      </a:r>
                      <a:r>
                        <a:rPr lang="en-US" sz="2400" dirty="0" smtClean="0">
                          <a:latin typeface="Cambria" panose="02040503050406030204" pitchFamily="18" charset="0"/>
                        </a:rPr>
                        <a:t>Priority </a:t>
                      </a:r>
                      <a:r>
                        <a:rPr lang="en-MY" sz="2400" dirty="0" smtClean="0">
                          <a:latin typeface="Cambria" panose="02040503050406030204" pitchFamily="18" charset="0"/>
                        </a:rPr>
                        <a:t>seascape designated</a:t>
                      </a:r>
                      <a:r>
                        <a:rPr lang="en-MY" sz="2400" baseline="0" dirty="0" smtClean="0">
                          <a:latin typeface="Cambria" panose="02040503050406030204" pitchFamily="18" charset="0"/>
                        </a:rPr>
                        <a:t> and effectively managed</a:t>
                      </a:r>
                      <a:endParaRPr lang="en-MY" sz="240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851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400" b="1" dirty="0">
                          <a:latin typeface="Cambria" panose="02040503050406030204" pitchFamily="18" charset="0"/>
                        </a:rPr>
                        <a:t>Total Actions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400" b="1" dirty="0" smtClean="0">
                          <a:latin typeface="Cambria" panose="02040503050406030204" pitchFamily="18" charset="0"/>
                        </a:rPr>
                        <a:t>Completed</a:t>
                      </a:r>
                      <a:endParaRPr sz="24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400" b="1" dirty="0">
                          <a:latin typeface="Cambria" panose="02040503050406030204" pitchFamily="18" charset="0"/>
                        </a:rPr>
                        <a:t>On-Going</a:t>
                      </a:r>
                      <a:r>
                        <a:rPr lang="en-MY" sz="2400" b="1" dirty="0">
                          <a:latin typeface="Cambria" panose="02040503050406030204" pitchFamily="18" charset="0"/>
                        </a:rPr>
                        <a:t> </a:t>
                      </a:r>
                      <a:endParaRPr sz="24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400" b="1" dirty="0">
                          <a:latin typeface="Cambria" panose="02040503050406030204" pitchFamily="18" charset="0"/>
                        </a:rPr>
                        <a:t>Not Started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467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2400" b="0" dirty="0" smtClean="0">
                          <a:latin typeface="Cambria" panose="02040503050406030204" pitchFamily="18" charset="0"/>
                        </a:rPr>
                        <a:t>20</a:t>
                      </a:r>
                      <a:endParaRPr sz="2400" b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  <a:defRPr sz="1800"/>
                      </a:pP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5</a:t>
                      </a:r>
                      <a:endParaRPr lang="en-US" sz="2400" b="0" baseline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  <a:defRPr sz="1800"/>
                      </a:pPr>
                      <a:r>
                        <a:rPr lang="en-US" sz="2400" b="0" baseline="0" dirty="0" smtClean="0">
                          <a:latin typeface="Cambria" panose="02040503050406030204" pitchFamily="18" charset="0"/>
                        </a:rPr>
                        <a:t>14</a:t>
                      </a:r>
                      <a:endParaRPr lang="en-US" sz="2400" b="0" baseline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  <a:defRPr sz="1800"/>
                      </a:pPr>
                      <a:r>
                        <a:rPr lang="en-US" sz="2400" b="0" dirty="0" smtClean="0">
                          <a:latin typeface="Cambria" panose="02040503050406030204" pitchFamily="18" charset="0"/>
                        </a:rPr>
                        <a:t>1</a:t>
                      </a:r>
                      <a:endParaRPr sz="2400" b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Shape 147"/>
          <p:cNvSpPr>
            <a:spLocks noChangeArrowheads="1"/>
          </p:cNvSpPr>
          <p:nvPr/>
        </p:nvSpPr>
        <p:spPr bwMode="auto">
          <a:xfrm>
            <a:off x="335635" y="3004357"/>
            <a:ext cx="11474563" cy="263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marL="342900" indent="-3429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r>
              <a:rPr lang="en-US" altLang="en-US" sz="2400" b="1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G1/T1/A4</a:t>
            </a:r>
            <a:r>
              <a:rPr lang="en-US" altLang="en-US" sz="2400" dirty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	</a:t>
            </a:r>
            <a:r>
              <a:rPr lang="en-US" altLang="en-US" sz="2400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Develop </a:t>
            </a:r>
            <a:r>
              <a:rPr lang="en-MY" altLang="en-US" sz="2400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Regional Strategic and National Strategic Investment Plan for 			Sulu </a:t>
            </a:r>
            <a:r>
              <a:rPr lang="en-US" altLang="en-US" sz="2400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Sulawesi Seascape (partnership with GIZ)</a:t>
            </a:r>
            <a:endParaRPr lang="en-MY" altLang="en-US" sz="2400" dirty="0" smtClean="0">
              <a:solidFill>
                <a:schemeClr val="tx1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  <a:p>
            <a:pPr marL="342900" indent="-3429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endParaRPr lang="en-MY" altLang="en-US" sz="2400" dirty="0" smtClean="0">
              <a:solidFill>
                <a:schemeClr val="tx1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  <a:p>
            <a:pPr marL="342900" indent="-3429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r>
              <a:rPr lang="en-MY" altLang="en-US" sz="2400" b="1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G1/T2/A1</a:t>
            </a:r>
            <a:r>
              <a:rPr lang="en-MY" altLang="en-US" sz="2400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	Capacity building on sustainably managed seascape programmes </a:t>
            </a:r>
          </a:p>
          <a:p>
            <a:pPr eaLnBrk="1">
              <a:spcBef>
                <a:spcPct val="0"/>
              </a:spcBef>
              <a:buSzTx/>
              <a:buNone/>
            </a:pPr>
            <a:endParaRPr lang="en-MY" altLang="en-US" sz="2400" dirty="0" smtClean="0">
              <a:solidFill>
                <a:schemeClr val="tx1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  <a:p>
            <a:pPr marL="342900" indent="-3429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endParaRPr lang="en-US" altLang="en-US" sz="2400" dirty="0" smtClean="0">
              <a:solidFill>
                <a:schemeClr val="tx1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  <a:p>
            <a:pPr marL="342900" indent="-3429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endParaRPr lang="en-US" altLang="en-US" sz="2400" dirty="0">
              <a:solidFill>
                <a:schemeClr val="tx1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028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mage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51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0243" name="Shape 147"/>
          <p:cNvSpPr>
            <a:spLocks noChangeArrowheads="1"/>
          </p:cNvSpPr>
          <p:nvPr/>
        </p:nvSpPr>
        <p:spPr bwMode="auto">
          <a:xfrm>
            <a:off x="444500" y="239384"/>
            <a:ext cx="10515600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>
              <a:spcBef>
                <a:spcPct val="0"/>
              </a:spcBef>
              <a:buSzTx/>
              <a:buFontTx/>
              <a:buNone/>
            </a:pPr>
            <a:r>
              <a:rPr lang="en-MY" altLang="en-US" sz="4000" b="1" dirty="0" smtClean="0">
                <a:solidFill>
                  <a:srgbClr val="028184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Progress Towards NPOA</a:t>
            </a:r>
            <a:endParaRPr lang="en-MY" altLang="en-US" sz="4000" b="1" dirty="0">
              <a:solidFill>
                <a:srgbClr val="028184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</p:txBody>
      </p:sp>
      <p:graphicFrame>
        <p:nvGraphicFramePr>
          <p:cNvPr id="148" name="Table 148"/>
          <p:cNvGraphicFramePr/>
          <p:nvPr>
            <p:extLst>
              <p:ext uri="{D42A27DB-BD31-4B8C-83A1-F6EECF244321}">
                <p14:modId xmlns:p14="http://schemas.microsoft.com/office/powerpoint/2010/main" xmlns="" val="3612161747"/>
              </p:ext>
            </p:extLst>
          </p:nvPr>
        </p:nvGraphicFramePr>
        <p:xfrm>
          <a:off x="219075" y="1172689"/>
          <a:ext cx="11747500" cy="1426043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17473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081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171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749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83649">
                <a:tc gridSpan="4"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400" dirty="0">
                          <a:latin typeface="Cambria" panose="02040503050406030204" pitchFamily="18" charset="0"/>
                        </a:rPr>
                        <a:t>Goal </a:t>
                      </a:r>
                      <a:r>
                        <a:rPr lang="en-US" sz="2400" dirty="0" smtClean="0">
                          <a:latin typeface="Cambria" panose="02040503050406030204" pitchFamily="18" charset="0"/>
                        </a:rPr>
                        <a:t>2</a:t>
                      </a:r>
                      <a:r>
                        <a:rPr sz="2400" dirty="0" smtClean="0">
                          <a:latin typeface="Cambria" panose="02040503050406030204" pitchFamily="18" charset="0"/>
                        </a:rPr>
                        <a:t>: </a:t>
                      </a:r>
                      <a:r>
                        <a:rPr lang="en-US" sz="2400" dirty="0" smtClean="0">
                          <a:latin typeface="Cambria" panose="02040503050406030204" pitchFamily="18" charset="0"/>
                        </a:rPr>
                        <a:t>Ecosystem </a:t>
                      </a:r>
                      <a:r>
                        <a:rPr lang="en-MY" sz="2400" dirty="0" smtClean="0">
                          <a:latin typeface="Cambria" panose="02040503050406030204" pitchFamily="18" charset="0"/>
                        </a:rPr>
                        <a:t>approach to</a:t>
                      </a:r>
                      <a:r>
                        <a:rPr lang="en-MY" sz="2400" baseline="0" dirty="0" smtClean="0">
                          <a:latin typeface="Cambria" panose="02040503050406030204" pitchFamily="18" charset="0"/>
                        </a:rPr>
                        <a:t> management of fisheries and other marine resources is fully applied</a:t>
                      </a:r>
                      <a:endParaRPr lang="en-MY" sz="240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851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800" b="1" dirty="0">
                          <a:latin typeface="Cambria" panose="02040503050406030204" pitchFamily="18" charset="0"/>
                        </a:rPr>
                        <a:t>Total Actions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800" b="1" dirty="0" smtClean="0">
                          <a:latin typeface="Cambria" panose="02040503050406030204" pitchFamily="18" charset="0"/>
                        </a:rPr>
                        <a:t>Completed</a:t>
                      </a:r>
                      <a:endParaRPr sz="18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800" b="1" dirty="0">
                          <a:latin typeface="Cambria" panose="02040503050406030204" pitchFamily="18" charset="0"/>
                        </a:rPr>
                        <a:t>On-Going</a:t>
                      </a:r>
                      <a:r>
                        <a:rPr lang="en-MY" sz="1800" b="1" dirty="0">
                          <a:latin typeface="Cambria" panose="02040503050406030204" pitchFamily="18" charset="0"/>
                        </a:rPr>
                        <a:t> </a:t>
                      </a:r>
                      <a:endParaRPr sz="18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800" b="1" dirty="0">
                          <a:latin typeface="Cambria" panose="02040503050406030204" pitchFamily="18" charset="0"/>
                        </a:rPr>
                        <a:t>Not Started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467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2400" b="0" dirty="0" smtClean="0">
                          <a:latin typeface="Cambria" panose="02040503050406030204" pitchFamily="18" charset="0"/>
                        </a:rPr>
                        <a:t>55</a:t>
                      </a:r>
                      <a:endParaRPr sz="2400" b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  <a:defRPr sz="1800"/>
                      </a:pPr>
                      <a:r>
                        <a:rPr lang="en-US" sz="2400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12</a:t>
                      </a:r>
                      <a:endParaRPr lang="en-US" sz="2400" b="0" baseline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  <a:defRPr sz="1800"/>
                      </a:pPr>
                      <a:r>
                        <a:rPr lang="en-US" sz="2400" b="0" baseline="0" dirty="0" smtClean="0">
                          <a:latin typeface="Cambria" panose="02040503050406030204" pitchFamily="18" charset="0"/>
                        </a:rPr>
                        <a:t>29</a:t>
                      </a:r>
                      <a:endParaRPr lang="en-US" sz="2400" b="0" baseline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  <a:defRPr sz="1800"/>
                      </a:pPr>
                      <a:r>
                        <a:rPr lang="en-US" sz="2400" b="0" dirty="0" smtClean="0">
                          <a:latin typeface="Cambria" panose="02040503050406030204" pitchFamily="18" charset="0"/>
                        </a:rPr>
                        <a:t>14</a:t>
                      </a:r>
                      <a:endParaRPr sz="2400" b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Shape 147"/>
          <p:cNvSpPr>
            <a:spLocks noChangeArrowheads="1"/>
          </p:cNvSpPr>
          <p:nvPr/>
        </p:nvSpPr>
        <p:spPr bwMode="auto">
          <a:xfrm>
            <a:off x="326009" y="2856256"/>
            <a:ext cx="11378309" cy="3670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marL="342900" indent="-3429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r>
              <a:rPr lang="en-US" altLang="en-US" sz="2400" b="1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G2/T1/A4</a:t>
            </a:r>
            <a:r>
              <a:rPr lang="en-US" altLang="en-US" sz="2400" dirty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	</a:t>
            </a:r>
            <a:r>
              <a:rPr lang="en-US" altLang="en-US" sz="2400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	</a:t>
            </a:r>
            <a:r>
              <a:rPr lang="en-MY" altLang="en-US" sz="2400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Drafted National EAFM Framework</a:t>
            </a:r>
          </a:p>
          <a:p>
            <a:pPr marL="342900" indent="-3429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endParaRPr lang="en-MY" altLang="en-US" sz="2400" dirty="0" smtClean="0">
              <a:solidFill>
                <a:schemeClr val="tx1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  <a:p>
            <a:pPr marL="342900" indent="-3429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r>
              <a:rPr lang="en-MY" altLang="en-US" sz="2400" b="1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G2/T1/A5</a:t>
            </a:r>
            <a:r>
              <a:rPr lang="en-MY" altLang="en-US" sz="2400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		Capacity building and addressing gap in EAFM implementation </a:t>
            </a:r>
          </a:p>
          <a:p>
            <a:pPr eaLnBrk="1">
              <a:spcBef>
                <a:spcPct val="0"/>
              </a:spcBef>
              <a:buSz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	</a:t>
            </a:r>
            <a:r>
              <a:rPr lang="en-US" altLang="en-US" sz="2400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		(trained more than 200 officers and stakeholders  since 2013)</a:t>
            </a:r>
          </a:p>
          <a:p>
            <a:pPr eaLnBrk="1">
              <a:spcBef>
                <a:spcPct val="0"/>
              </a:spcBef>
              <a:buSz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	</a:t>
            </a:r>
            <a:r>
              <a:rPr lang="en-US" altLang="en-US" sz="2400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	</a:t>
            </a:r>
          </a:p>
          <a:p>
            <a:pPr eaLnBrk="1">
              <a:spcBef>
                <a:spcPct val="0"/>
              </a:spcBef>
              <a:buSzTx/>
              <a:buNone/>
            </a:pPr>
            <a:r>
              <a:rPr lang="en-US" altLang="en-US" sz="2400" dirty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	</a:t>
            </a:r>
            <a:r>
              <a:rPr lang="en-US" altLang="en-US" sz="2400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	              Conducted two EAFM seminars in 2016 (66 participants)</a:t>
            </a:r>
          </a:p>
          <a:p>
            <a:pPr eaLnBrk="1">
              <a:spcBef>
                <a:spcPct val="0"/>
              </a:spcBef>
              <a:buSzTx/>
              <a:buNone/>
            </a:pPr>
            <a:endParaRPr lang="en-MY" altLang="en-US" sz="2400" dirty="0" smtClean="0">
              <a:solidFill>
                <a:schemeClr val="tx1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  <a:p>
            <a:pPr marL="342900" indent="-3429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r>
              <a:rPr lang="en-MY" altLang="en-US" sz="2400" b="1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G2/T1/A10</a:t>
            </a:r>
            <a:r>
              <a:rPr lang="en-MY" altLang="en-US" sz="2400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	Establish EAFM demonstration site and replicated it in several    			other areas in </a:t>
            </a:r>
            <a:r>
              <a:rPr lang="en-US" altLang="en-US" sz="2400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Malaysia</a:t>
            </a:r>
            <a:endParaRPr lang="en-MY" altLang="en-US" sz="2400" dirty="0" smtClean="0">
              <a:solidFill>
                <a:schemeClr val="tx1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  <a:p>
            <a:pPr marL="342900" indent="-3429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endParaRPr lang="en-US" altLang="en-US" sz="2400" dirty="0" smtClean="0">
              <a:solidFill>
                <a:schemeClr val="tx1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  <a:p>
            <a:pPr marL="342900" indent="-3429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endParaRPr lang="en-US" altLang="en-US" sz="2400" dirty="0">
              <a:solidFill>
                <a:schemeClr val="tx1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822129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mage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51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0243" name="Shape 147"/>
          <p:cNvSpPr>
            <a:spLocks noChangeArrowheads="1"/>
          </p:cNvSpPr>
          <p:nvPr/>
        </p:nvSpPr>
        <p:spPr bwMode="auto">
          <a:xfrm>
            <a:off x="444500" y="156256"/>
            <a:ext cx="10515600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eaLnBrk="1">
              <a:spcBef>
                <a:spcPct val="0"/>
              </a:spcBef>
              <a:buSzTx/>
              <a:buFontTx/>
              <a:buNone/>
            </a:pPr>
            <a:r>
              <a:rPr lang="en-MY" altLang="en-US" sz="3600" b="1" dirty="0" smtClean="0">
                <a:solidFill>
                  <a:srgbClr val="028184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Progress Towards NPOA</a:t>
            </a:r>
            <a:endParaRPr lang="en-MY" altLang="en-US" sz="3600" b="1" dirty="0">
              <a:solidFill>
                <a:srgbClr val="028184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</p:txBody>
      </p:sp>
      <p:graphicFrame>
        <p:nvGraphicFramePr>
          <p:cNvPr id="148" name="Table 148"/>
          <p:cNvGraphicFramePr/>
          <p:nvPr>
            <p:extLst>
              <p:ext uri="{D42A27DB-BD31-4B8C-83A1-F6EECF244321}">
                <p14:modId xmlns:p14="http://schemas.microsoft.com/office/powerpoint/2010/main" xmlns="" val="1796985258"/>
              </p:ext>
            </p:extLst>
          </p:nvPr>
        </p:nvGraphicFramePr>
        <p:xfrm>
          <a:off x="219075" y="1110343"/>
          <a:ext cx="11747500" cy="1158240"/>
        </p:xfrm>
        <a:graphic>
          <a:graphicData uri="http://schemas.openxmlformats.org/drawingml/2006/table">
            <a:tbl>
              <a:tblPr bandRow="1">
                <a:tableStyleId>{E8B1032C-EA38-4F05-BA0D-38AFFFC7BED3}</a:tableStyleId>
              </a:tblPr>
              <a:tblGrid>
                <a:gridCol w="17473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0811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3171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749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83649">
                <a:tc gridSpan="4"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800" dirty="0">
                          <a:latin typeface="Cambria" panose="02040503050406030204" pitchFamily="18" charset="0"/>
                        </a:rPr>
                        <a:t>Goal 3: Marine Protected Areas (MPAs) established and effectively managed</a:t>
                      </a:r>
                    </a:p>
                  </a:txBody>
                  <a:tcPr marL="0" marR="0" marT="0" marB="0" anchor="ctr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851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b="1" dirty="0">
                          <a:latin typeface="Cambria" panose="02040503050406030204" pitchFamily="18" charset="0"/>
                        </a:rPr>
                        <a:t>Total Actions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b="1" dirty="0" smtClean="0">
                          <a:latin typeface="Cambria" panose="02040503050406030204" pitchFamily="18" charset="0"/>
                        </a:rPr>
                        <a:t>Completed</a:t>
                      </a:r>
                      <a:endParaRPr sz="20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b="1" dirty="0">
                          <a:latin typeface="Cambria" panose="02040503050406030204" pitchFamily="18" charset="0"/>
                        </a:rPr>
                        <a:t>On-Going</a:t>
                      </a:r>
                      <a:r>
                        <a:rPr lang="en-MY" sz="2000" b="1" dirty="0">
                          <a:latin typeface="Cambria" panose="02040503050406030204" pitchFamily="18" charset="0"/>
                        </a:rPr>
                        <a:t> </a:t>
                      </a:r>
                      <a:endParaRPr sz="2000" b="1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2000" b="1" dirty="0">
                          <a:latin typeface="Cambria" panose="02040503050406030204" pitchFamily="18" charset="0"/>
                        </a:rPr>
                        <a:t>Not Started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467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2800" b="0" dirty="0" smtClean="0">
                          <a:latin typeface="Cambria" panose="02040503050406030204" pitchFamily="18" charset="0"/>
                        </a:rPr>
                        <a:t>19</a:t>
                      </a:r>
                      <a:endParaRPr sz="2800" b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  <a:defRPr sz="1800"/>
                      </a:pPr>
                      <a:r>
                        <a:rPr lang="en-US" sz="2800" b="0" baseline="0" dirty="0" smtClean="0">
                          <a:solidFill>
                            <a:schemeClr val="tx1"/>
                          </a:solidFill>
                          <a:latin typeface="Cambria" panose="02040503050406030204" pitchFamily="18" charset="0"/>
                        </a:rPr>
                        <a:t>1</a:t>
                      </a:r>
                      <a:endParaRPr lang="en-US" sz="2800" b="0" baseline="0" dirty="0">
                        <a:solidFill>
                          <a:schemeClr val="tx1"/>
                        </a:solidFill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  <a:defRPr sz="1800"/>
                      </a:pPr>
                      <a:r>
                        <a:rPr lang="en-US" sz="2800" b="0" baseline="0" dirty="0" smtClean="0">
                          <a:latin typeface="Cambria" panose="02040503050406030204" pitchFamily="18" charset="0"/>
                        </a:rPr>
                        <a:t>7</a:t>
                      </a:r>
                      <a:endParaRPr lang="en-US" sz="2800" b="0" baseline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  <a:defRPr sz="1800"/>
                      </a:pPr>
                      <a:r>
                        <a:rPr lang="en-US" sz="2800" b="0" dirty="0" smtClean="0">
                          <a:latin typeface="Cambria" panose="02040503050406030204" pitchFamily="18" charset="0"/>
                        </a:rPr>
                        <a:t>11</a:t>
                      </a:r>
                      <a:endParaRPr sz="2800" b="0" dirty="0">
                        <a:latin typeface="Cambria" panose="02040503050406030204" pitchFamily="18" charset="0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Shape 147"/>
          <p:cNvSpPr>
            <a:spLocks noChangeArrowheads="1"/>
          </p:cNvSpPr>
          <p:nvPr/>
        </p:nvSpPr>
        <p:spPr bwMode="auto">
          <a:xfrm>
            <a:off x="335636" y="3231641"/>
            <a:ext cx="10515600" cy="3225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1000"/>
              </a:spcBef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marL="342900" indent="-3429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r>
              <a:rPr lang="en-US" altLang="en-US" sz="2400" b="1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G3/T1/A8</a:t>
            </a:r>
            <a:r>
              <a:rPr lang="en-US" altLang="en-US" sz="2400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		Achieved one  Category 4 and three Category  CTMPAS 				recognition</a:t>
            </a:r>
          </a:p>
          <a:p>
            <a:pPr marL="342900" indent="-3429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endParaRPr lang="en-US" altLang="en-US" sz="2400" dirty="0" smtClean="0">
              <a:solidFill>
                <a:schemeClr val="tx1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  <a:p>
            <a:pPr marL="342900" indent="-3429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r>
              <a:rPr lang="en-US" altLang="en-US" sz="2400" b="1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G3/T1/A9</a:t>
            </a:r>
            <a:r>
              <a:rPr lang="en-US" altLang="en-US" sz="2400" dirty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	</a:t>
            </a:r>
            <a:r>
              <a:rPr lang="en-US" altLang="en-US" sz="2400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	</a:t>
            </a:r>
            <a:r>
              <a:rPr lang="en-MY" altLang="en-US" sz="2400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Establishment of </a:t>
            </a:r>
            <a:r>
              <a:rPr lang="en-MY" altLang="en-US" sz="2400" dirty="0" err="1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Tun</a:t>
            </a:r>
            <a:r>
              <a:rPr lang="en-MY" altLang="en-US" sz="2400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 Mustapha Marine Park on 19 May 				2016</a:t>
            </a:r>
          </a:p>
          <a:p>
            <a:pPr marL="342900" indent="-3429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endParaRPr lang="en-MY" altLang="en-US" sz="2400" dirty="0" smtClean="0">
              <a:solidFill>
                <a:schemeClr val="tx1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  <a:p>
            <a:pPr marL="342900" indent="-3429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r>
              <a:rPr lang="en-MY" altLang="en-US" sz="2400" b="1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G3/T1/A13</a:t>
            </a:r>
            <a:r>
              <a:rPr lang="en-MY" altLang="en-US" sz="2400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	MPA Total Economic Value study</a:t>
            </a:r>
          </a:p>
          <a:p>
            <a:pPr marL="342900" indent="-3429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endParaRPr lang="en-MY" altLang="en-US" sz="2400" dirty="0" smtClean="0">
              <a:solidFill>
                <a:schemeClr val="tx1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  <a:p>
            <a:pPr marL="342900" indent="-3429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r>
              <a:rPr lang="en-US" altLang="en-US" sz="2400" b="1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G3/T1/A15</a:t>
            </a:r>
            <a:r>
              <a:rPr lang="en-US" altLang="en-US" sz="2400" dirty="0" smtClean="0">
                <a:solidFill>
                  <a:schemeClr val="tx1"/>
                </a:solidFill>
                <a:latin typeface="Cambria" panose="02040503050406030204" pitchFamily="18" charset="0"/>
                <a:ea typeface="Bebas Neue Bold"/>
                <a:cs typeface="Bebas Neue Bold"/>
                <a:sym typeface="Bebas Neue Bold"/>
              </a:rPr>
              <a:t>	Coral reef restoration Initiative</a:t>
            </a:r>
            <a:endParaRPr lang="en-MY" altLang="en-US" sz="2400" dirty="0" smtClean="0">
              <a:solidFill>
                <a:schemeClr val="tx1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  <a:p>
            <a:pPr marL="342900" indent="-3429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endParaRPr lang="en-MY" altLang="en-US" sz="2400" dirty="0" smtClean="0">
              <a:solidFill>
                <a:schemeClr val="tx1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  <a:p>
            <a:pPr marL="342900" indent="-3429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endParaRPr lang="en-US" altLang="en-US" sz="2400" dirty="0" smtClean="0">
              <a:solidFill>
                <a:schemeClr val="tx1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  <a:p>
            <a:pPr marL="342900" indent="-342900" eaLnBrk="1">
              <a:spcBef>
                <a:spcPct val="0"/>
              </a:spcBef>
              <a:buSzTx/>
              <a:buFont typeface="Wingdings" panose="05000000000000000000" pitchFamily="2" charset="2"/>
              <a:buChar char="Ø"/>
            </a:pPr>
            <a:endParaRPr lang="en-US" altLang="en-US" sz="2400" dirty="0">
              <a:solidFill>
                <a:schemeClr val="tx1"/>
              </a:solidFill>
              <a:latin typeface="Cambria" panose="02040503050406030204" pitchFamily="18" charset="0"/>
              <a:ea typeface="Bebas Neue Bold"/>
              <a:cs typeface="Bebas Neue Bold"/>
              <a:sym typeface="Bebas Neue Bold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49689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2065</TotalTime>
  <Words>688</Words>
  <Application>Microsoft Office PowerPoint</Application>
  <PresentationFormat>Custom</PresentationFormat>
  <Paragraphs>244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 Yun Shiang</dc:creator>
  <cp:lastModifiedBy>PuziahSulaiman</cp:lastModifiedBy>
  <cp:revision>148</cp:revision>
  <dcterms:modified xsi:type="dcterms:W3CDTF">2016-10-31T08:04:43Z</dcterms:modified>
</cp:coreProperties>
</file>