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08" r:id="rId2"/>
    <p:sldId id="257" r:id="rId3"/>
    <p:sldId id="353" r:id="rId4"/>
    <p:sldId id="354" r:id="rId5"/>
    <p:sldId id="351" r:id="rId6"/>
    <p:sldId id="342" r:id="rId7"/>
    <p:sldId id="355" r:id="rId8"/>
    <p:sldId id="356" r:id="rId9"/>
    <p:sldId id="343" r:id="rId10"/>
    <p:sldId id="344" r:id="rId11"/>
    <p:sldId id="345" r:id="rId12"/>
    <p:sldId id="346" r:id="rId13"/>
    <p:sldId id="347" r:id="rId14"/>
    <p:sldId id="352" r:id="rId15"/>
    <p:sldId id="357" r:id="rId16"/>
    <p:sldId id="279" r:id="rId17"/>
    <p:sldId id="339" r:id="rId1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8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94"/>
    <p:restoredTop sz="92655"/>
  </p:normalViewPr>
  <p:slideViewPr>
    <p:cSldViewPr snapToGrid="0">
      <p:cViewPr>
        <p:scale>
          <a:sx n="80" d="100"/>
          <a:sy n="80" d="100"/>
        </p:scale>
        <p:origin x="-912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6C24E-CD90-C447-A519-1633E1601389}" type="datetimeFigureOut">
              <a:rPr lang="en-US" smtClean="0"/>
              <a:t>1/11/16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F03245-63FA-C644-9358-8B17D4C2D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3108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9" name="Shape 11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34536154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Goal: 1. Seascape; 2. EAFM; 3. MPA; 4. CCA, 5. EAFM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813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</a:lstStyle>
          <a:p>
            <a:r>
              <a:t>Click to edit Master text styles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Click to edit Master title style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sz="quarter" idx="13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Click to edit Master title style</a:t>
            </a:r>
          </a:p>
        </p:txBody>
      </p:sp>
      <p:sp>
        <p:nvSpPr>
          <p:cNvPr id="83" name="Shape 83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</a:lstStyle>
          <a:p>
            <a:r>
              <a:t>Click to edit Master text styles</a:t>
            </a:r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Click to edit Master title style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3" r:id="rId3"/>
    <p:sldLayoutId id="2147483655" r:id="rId4"/>
    <p:sldLayoutId id="2147483656" r:id="rId5"/>
    <p:sldLayoutId id="2147483657" r:id="rId6"/>
    <p:sldLayoutId id="2147483658" r:id="rId7"/>
    <p:sldLayoutId id="2147483659" r:id="rId8"/>
  </p:sldLayoutIdLst>
  <p:transition xmlns:p14="http://schemas.microsoft.com/office/powerpoint/2010/main"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jpeg"/><Relationship Id="rId9" Type="http://schemas.openxmlformats.org/officeDocument/2006/relationships/image" Target="../media/image14.jpeg"/><Relationship Id="rId10" Type="http://schemas.openxmlformats.org/officeDocument/2006/relationships/image" Target="../media/image11.png"/><Relationship Id="rId11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5.jpe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10.jpeg"/><Relationship Id="rId10" Type="http://schemas.openxmlformats.org/officeDocument/2006/relationships/image" Target="../media/image11.png"/><Relationship Id="rId11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89617" y="488075"/>
            <a:ext cx="99462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400" b="1" dirty="0">
                <a:solidFill>
                  <a:srgbClr val="028184"/>
                </a:solidFill>
                <a:latin typeface="+mj-lt"/>
              </a:rPr>
              <a:t>COUNTRY REPORT</a:t>
            </a:r>
            <a:r>
              <a:rPr lang="en-GB" sz="4400" b="1" dirty="0">
                <a:solidFill>
                  <a:srgbClr val="028184"/>
                </a:solidFill>
                <a:latin typeface="+mj-lt"/>
              </a:rPr>
              <a:t> </a:t>
            </a:r>
            <a:r>
              <a:rPr lang="en-GB" sz="4400" b="1" dirty="0" smtClean="0">
                <a:solidFill>
                  <a:srgbClr val="028184"/>
                </a:solidFill>
                <a:latin typeface="+mj-lt"/>
              </a:rPr>
              <a:t>OF </a:t>
            </a:r>
            <a:r>
              <a:rPr lang="en-GB" sz="4400" b="1" dirty="0">
                <a:solidFill>
                  <a:srgbClr val="028184"/>
                </a:solidFill>
                <a:latin typeface="+mj-lt"/>
              </a:rPr>
              <a:t>INDONESIA</a:t>
            </a:r>
            <a:endParaRPr lang="en-US" sz="4400" b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19571" y="2156091"/>
            <a:ext cx="517242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Dr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Suseno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Sukoyono</a:t>
            </a:r>
            <a:endParaRPr lang="en-US" sz="240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Head of Indonesia Delegation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Ministry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of Marine Affairs and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Fisheries, Republic of Indonesia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12" name="Picture 11" descr="bendera indones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383654" y="500043"/>
            <a:ext cx="1498638" cy="9906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0662743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image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5655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Shape 139"/>
          <p:cNvSpPr/>
          <p:nvPr/>
        </p:nvSpPr>
        <p:spPr>
          <a:xfrm>
            <a:off x="419870" y="339458"/>
            <a:ext cx="10515601" cy="764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>
            <a:lvl1pPr>
              <a:lnSpc>
                <a:spcPct val="90000"/>
              </a:lnSpc>
              <a:defRPr sz="4400">
                <a:solidFill>
                  <a:srgbClr val="028184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1pPr>
          </a:lstStyle>
          <a:p>
            <a:r>
              <a:rPr sz="2800" b="1" dirty="0">
                <a:latin typeface="+mj-lt"/>
              </a:rPr>
              <a:t>Progress Towards NPOA</a:t>
            </a:r>
          </a:p>
        </p:txBody>
      </p:sp>
      <p:sp>
        <p:nvSpPr>
          <p:cNvPr id="3" name="Rectangle 2"/>
          <p:cNvSpPr/>
          <p:nvPr/>
        </p:nvSpPr>
        <p:spPr>
          <a:xfrm>
            <a:off x="5677668" y="909457"/>
            <a:ext cx="6239947" cy="2031323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228600" indent="-228600" hangingPunct="1">
              <a:buFont typeface="Arial" pitchFamily="34" charset="0"/>
              <a:buChar char="•"/>
              <a:defRPr sz="1800"/>
            </a:pPr>
            <a:r>
              <a:rPr lang="en-US" b="1" dirty="0" smtClean="0">
                <a:solidFill>
                  <a:schemeClr val="tx1"/>
                </a:solidFill>
                <a:latin typeface="+mj-lt"/>
              </a:rPr>
              <a:t>Ministerial MAF Decree </a:t>
            </a:r>
            <a:r>
              <a:rPr lang="en-US" b="1" dirty="0">
                <a:solidFill>
                  <a:schemeClr val="tx1"/>
                </a:solidFill>
                <a:latin typeface="+mj-lt"/>
              </a:rPr>
              <a:t>No. 107/KEPMEN-KP/2015</a:t>
            </a:r>
          </a:p>
          <a:p>
            <a:pPr marL="238125" hangingPunct="1">
              <a:defRPr sz="1800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Fisheries 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Management Plan for Tuna, Skipjack Tuna, and </a:t>
            </a:r>
            <a:r>
              <a:rPr lang="en-US" dirty="0" err="1">
                <a:solidFill>
                  <a:schemeClr val="tx1"/>
                </a:solidFill>
                <a:latin typeface="+mj-lt"/>
              </a:rPr>
              <a:t>Mackarel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 Tuna </a:t>
            </a:r>
            <a:endParaRPr lang="en-US" dirty="0">
              <a:solidFill>
                <a:schemeClr val="tx1"/>
              </a:solidFill>
              <a:latin typeface="+mj-lt"/>
            </a:endParaRPr>
          </a:p>
          <a:p>
            <a:pPr marL="238125" hangingPunct="1">
              <a:defRPr sz="1800"/>
            </a:pPr>
            <a:endParaRPr lang="en-US" dirty="0" smtClean="0">
              <a:solidFill>
                <a:schemeClr val="tx1"/>
              </a:solidFill>
              <a:latin typeface="+mj-lt"/>
            </a:endParaRPr>
          </a:p>
          <a:p>
            <a:pPr marL="228600" indent="-228600" hangingPunct="1">
              <a:buFont typeface="Arial" pitchFamily="34" charset="0"/>
              <a:buChar char="•"/>
              <a:defRPr sz="1800"/>
            </a:pPr>
            <a:r>
              <a:rPr lang="en-US" b="1" dirty="0" smtClean="0">
                <a:solidFill>
                  <a:schemeClr val="tx1"/>
                </a:solidFill>
                <a:latin typeface="+mj-lt"/>
              </a:rPr>
              <a:t>Collaborative Management National and Local</a:t>
            </a:r>
          </a:p>
          <a:p>
            <a:pPr marL="238125" hangingPunct="1">
              <a:defRPr sz="1800"/>
            </a:pPr>
            <a:r>
              <a:rPr lang="en-US" dirty="0">
                <a:solidFill>
                  <a:schemeClr val="tx1"/>
                </a:solidFill>
                <a:latin typeface="+mj-lt"/>
              </a:rPr>
              <a:t>R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eef 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fisheries management in NTB Province  by  involving national and local stakeholder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(2015) 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9873" y="1633818"/>
            <a:ext cx="4682213" cy="646329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r>
              <a:rPr lang="en-US" b="1" dirty="0" smtClean="0">
                <a:latin typeface="+mj-lt"/>
              </a:rPr>
              <a:t>Goal </a:t>
            </a:r>
            <a:r>
              <a:rPr lang="en-US" b="1" dirty="0">
                <a:latin typeface="+mj-lt"/>
              </a:rPr>
              <a:t>1: Priority Seascapes Designated and Effectively </a:t>
            </a:r>
            <a:r>
              <a:rPr lang="en-US" b="1" dirty="0" smtClean="0">
                <a:latin typeface="+mj-lt"/>
              </a:rPr>
              <a:t>Managed</a:t>
            </a:r>
            <a:endParaRPr lang="en-US" b="1" dirty="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9872" y="2450498"/>
            <a:ext cx="4682213" cy="923328"/>
          </a:xfrm>
          <a:prstGeom prst="rect">
            <a:avLst/>
          </a:prstGeom>
          <a:solidFill>
            <a:srgbClr val="0070C0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>
              <a:defRPr sz="1800"/>
            </a:pPr>
            <a:r>
              <a:rPr lang="en-US" b="1" dirty="0">
                <a:solidFill>
                  <a:srgbClr val="FFFF00"/>
                </a:solidFill>
                <a:latin typeface="+mj-lt"/>
              </a:rPr>
              <a:t>Goal 2: Ecosystem approach to management of fisheries and other marine resources is fully applied</a:t>
            </a:r>
          </a:p>
        </p:txBody>
      </p:sp>
      <p:sp>
        <p:nvSpPr>
          <p:cNvPr id="9" name="Rectangle 8"/>
          <p:cNvSpPr/>
          <p:nvPr/>
        </p:nvSpPr>
        <p:spPr>
          <a:xfrm>
            <a:off x="419871" y="3538687"/>
            <a:ext cx="4682213" cy="646329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>
              <a:defRPr sz="1800"/>
            </a:pPr>
            <a:r>
              <a:rPr lang="en-US" b="1">
                <a:latin typeface="+mj-lt"/>
              </a:rPr>
              <a:t>Goal 3: Marine Protected Areas (MPAs) established and effectively managed</a:t>
            </a:r>
            <a:endParaRPr lang="en-US" b="1" dirty="0"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9870" y="4349877"/>
            <a:ext cx="4682213" cy="646329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>
              <a:defRPr sz="1800"/>
            </a:pPr>
            <a:r>
              <a:rPr lang="en-US" b="1" dirty="0">
                <a:latin typeface="+mj-lt"/>
              </a:rPr>
              <a:t>Goal 4: Climate Change Adaptation Measures Achieved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19870" y="5022568"/>
            <a:ext cx="4682213" cy="646329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>
              <a:defRPr sz="1800"/>
            </a:pPr>
            <a:r>
              <a:rPr lang="en-US" b="1" dirty="0">
                <a:latin typeface="+mj-lt"/>
              </a:rPr>
              <a:t>Goal 5:Threatened Species Status Improving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677668" y="3812724"/>
            <a:ext cx="6239947" cy="36933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228600" indent="-228600">
              <a:buFont typeface="Arial" pitchFamily="34" charset="0"/>
              <a:buChar char="•"/>
              <a:defRPr sz="1800"/>
            </a:pPr>
            <a:r>
              <a:rPr lang="en-US" dirty="0" smtClean="0">
                <a:latin typeface="+mj-lt"/>
              </a:rPr>
              <a:t>New regulation on local government authority</a:t>
            </a:r>
            <a:endParaRPr kumimoji="0" lang="en-US" sz="18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sym typeface="Calibri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677668" y="4837903"/>
            <a:ext cx="6239947" cy="646329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228600" indent="-228600">
              <a:buFont typeface="Arial" pitchFamily="34" charset="0"/>
              <a:buChar char="•"/>
              <a:defRPr sz="1800"/>
            </a:pPr>
            <a:r>
              <a:rPr kumimoji="0" lang="en-US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n-ea"/>
                <a:cs typeface="+mn-cs"/>
                <a:sym typeface="Calibri"/>
              </a:rPr>
              <a:t>Collaborative management create</a:t>
            </a:r>
            <a:r>
              <a:rPr kumimoji="0" lang="en-US" sz="1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n-ea"/>
                <a:cs typeface="+mn-cs"/>
                <a:sym typeface="Calibri"/>
              </a:rPr>
              <a:t> more comprehensive management and well structured</a:t>
            </a:r>
            <a:endParaRPr kumimoji="0" lang="en-US" sz="18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n-ea"/>
              <a:cs typeface="+mn-cs"/>
              <a:sym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677668" y="6142681"/>
            <a:ext cx="6239947" cy="36933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228600" indent="-228600">
              <a:buFont typeface="Arial" pitchFamily="34" charset="0"/>
              <a:buChar char="•"/>
              <a:defRPr sz="1800"/>
            </a:pPr>
            <a:r>
              <a:rPr lang="en-US" dirty="0" smtClean="0">
                <a:latin typeface="+mj-lt"/>
              </a:rPr>
              <a:t>Establishment management authority in all National FMAs</a:t>
            </a:r>
            <a:endParaRPr kumimoji="0" lang="en-US" sz="18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sym typeface="Calibri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521950" y="315893"/>
            <a:ext cx="655081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smtClean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+mj-lt"/>
                <a:ea typeface="+mn-ea"/>
                <a:cs typeface="+mn-cs"/>
                <a:sym typeface="Calibri"/>
              </a:rPr>
              <a:t>ACHIEVEMENT (INDONESIA CONTRIBUTION)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+mj-lt"/>
              <a:ea typeface="+mn-ea"/>
              <a:cs typeface="+mn-cs"/>
              <a:sym typeface="Calibri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21950" y="3406419"/>
            <a:ext cx="655081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+mj-lt"/>
                <a:ea typeface="+mn-ea"/>
                <a:cs typeface="+mn-cs"/>
                <a:sym typeface="Calibri"/>
              </a:rPr>
              <a:t>CHALLENGES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+mj-lt"/>
              <a:ea typeface="+mn-ea"/>
              <a:cs typeface="+mn-cs"/>
              <a:sym typeface="Calibri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21952" y="4507445"/>
            <a:ext cx="655081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002060"/>
                </a:solidFill>
                <a:latin typeface="+mj-lt"/>
              </a:rPr>
              <a:t>LESSON LEARNED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+mj-lt"/>
              <a:sym typeface="Calibri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21950" y="5655701"/>
            <a:ext cx="655081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+mj-lt"/>
                <a:ea typeface="+mn-ea"/>
                <a:cs typeface="+mn-cs"/>
                <a:sym typeface="Calibri"/>
              </a:rPr>
              <a:t>NEXT STEP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+mj-lt"/>
              <a:ea typeface="+mn-ea"/>
              <a:cs typeface="+mn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79771160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image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5655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Shape 139"/>
          <p:cNvSpPr/>
          <p:nvPr/>
        </p:nvSpPr>
        <p:spPr>
          <a:xfrm>
            <a:off x="419870" y="339458"/>
            <a:ext cx="10515601" cy="764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>
            <a:lvl1pPr>
              <a:lnSpc>
                <a:spcPct val="90000"/>
              </a:lnSpc>
              <a:defRPr sz="4400">
                <a:solidFill>
                  <a:srgbClr val="028184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1pPr>
          </a:lstStyle>
          <a:p>
            <a:r>
              <a:rPr sz="2800" b="1" dirty="0">
                <a:latin typeface="+mj-lt"/>
              </a:rPr>
              <a:t>Progress Towards NPOA</a:t>
            </a:r>
          </a:p>
        </p:txBody>
      </p:sp>
      <p:sp>
        <p:nvSpPr>
          <p:cNvPr id="3" name="Rectangle 2"/>
          <p:cNvSpPr/>
          <p:nvPr/>
        </p:nvSpPr>
        <p:spPr>
          <a:xfrm>
            <a:off x="5738829" y="532723"/>
            <a:ext cx="6239947" cy="2585321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342900" indent="-279400">
              <a:buFont typeface="Arial" charset="0"/>
              <a:buChar char="•"/>
              <a:defRPr sz="1800">
                <a:solidFill>
                  <a:srgbClr val="FF2600"/>
                </a:solidFill>
              </a:defRPr>
            </a:pPr>
            <a:r>
              <a:rPr lang="en-US" b="1" dirty="0" smtClean="0">
                <a:solidFill>
                  <a:schemeClr val="tx1"/>
                </a:solidFill>
                <a:latin typeface="+mj-lt"/>
              </a:rPr>
              <a:t>Ministerial MAF </a:t>
            </a:r>
            <a:r>
              <a:rPr lang="en-US" b="1" dirty="0">
                <a:solidFill>
                  <a:schemeClr val="tx1"/>
                </a:solidFill>
                <a:latin typeface="+mj-lt"/>
              </a:rPr>
              <a:t>Decree No. 13/2014 </a:t>
            </a:r>
          </a:p>
          <a:p>
            <a:pPr marL="349250">
              <a:defRPr sz="1800">
                <a:solidFill>
                  <a:srgbClr val="FF2600"/>
                </a:solidFill>
              </a:defRPr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MPA Management through MPAs 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network </a:t>
            </a:r>
            <a:endParaRPr lang="en-US" dirty="0" smtClean="0">
              <a:solidFill>
                <a:schemeClr val="tx1"/>
              </a:solidFill>
              <a:latin typeface="+mj-lt"/>
            </a:endParaRPr>
          </a:p>
          <a:p>
            <a:pPr marL="349250" indent="-285750">
              <a:buFont typeface="Arial" charset="0"/>
              <a:buChar char="•"/>
              <a:defRPr sz="1800">
                <a:solidFill>
                  <a:srgbClr val="FF2600"/>
                </a:solidFill>
              </a:defRPr>
            </a:pPr>
            <a:r>
              <a:rPr lang="en-US" b="1" dirty="0" smtClean="0">
                <a:solidFill>
                  <a:schemeClr val="tx1"/>
                </a:solidFill>
                <a:latin typeface="+mj-lt"/>
              </a:rPr>
              <a:t>Ministerial MAF Decree </a:t>
            </a:r>
            <a:r>
              <a:rPr lang="en-US" b="1" dirty="0">
                <a:solidFill>
                  <a:schemeClr val="tx1"/>
                </a:solidFill>
                <a:latin typeface="+mj-lt"/>
              </a:rPr>
              <a:t>No. 21/2015 </a:t>
            </a:r>
            <a:endParaRPr lang="en-US" b="1" dirty="0" smtClean="0">
              <a:solidFill>
                <a:schemeClr val="tx1"/>
              </a:solidFill>
              <a:latin typeface="+mj-lt"/>
            </a:endParaRPr>
          </a:p>
          <a:p>
            <a:pPr marL="349250">
              <a:defRPr sz="1800">
                <a:solidFill>
                  <a:srgbClr val="FF2600"/>
                </a:solidFill>
              </a:defRPr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Public 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involvement in MPA management </a:t>
            </a:r>
            <a:endParaRPr lang="en-US" dirty="0" smtClean="0">
              <a:solidFill>
                <a:schemeClr val="tx1"/>
              </a:solidFill>
              <a:latin typeface="+mj-lt"/>
            </a:endParaRPr>
          </a:p>
          <a:p>
            <a:pPr marL="349250" indent="-285750">
              <a:buFont typeface="Arial" charset="0"/>
              <a:buChar char="•"/>
              <a:defRPr sz="1800">
                <a:solidFill>
                  <a:srgbClr val="FF2600"/>
                </a:solidFill>
              </a:defRPr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Management Effectiveness Evaluation Tools (E-KKP3K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349250">
              <a:defRPr sz="1800">
                <a:solidFill>
                  <a:srgbClr val="FF2600"/>
                </a:solidFill>
              </a:defRPr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Tool to evaluate MPA management is available</a:t>
            </a:r>
          </a:p>
          <a:p>
            <a:pPr marL="349250" indent="-285750">
              <a:buFont typeface="Arial" charset="0"/>
              <a:buChar char="•"/>
              <a:defRPr sz="1800">
                <a:solidFill>
                  <a:srgbClr val="FF2600"/>
                </a:solidFill>
              </a:defRPr>
            </a:pPr>
            <a:r>
              <a:rPr lang="en-US" b="1" dirty="0" smtClean="0">
                <a:solidFill>
                  <a:schemeClr val="tx1"/>
                </a:solidFill>
                <a:latin typeface="+mj-lt"/>
              </a:rPr>
              <a:t>Technical Guidelines</a:t>
            </a:r>
          </a:p>
          <a:p>
            <a:pPr marL="349250">
              <a:defRPr sz="1800">
                <a:solidFill>
                  <a:srgbClr val="FF2600"/>
                </a:solidFill>
              </a:defRPr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MPA 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planning and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management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9873" y="1633818"/>
            <a:ext cx="4682213" cy="646329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r>
              <a:rPr lang="en-US" b="1" dirty="0" smtClean="0">
                <a:latin typeface="+mj-lt"/>
              </a:rPr>
              <a:t>Goal </a:t>
            </a:r>
            <a:r>
              <a:rPr lang="en-US" b="1" dirty="0">
                <a:latin typeface="+mj-lt"/>
              </a:rPr>
              <a:t>1: Priority Seascapes Designated and Effectively </a:t>
            </a:r>
            <a:r>
              <a:rPr lang="en-US" b="1" dirty="0" smtClean="0">
                <a:latin typeface="+mj-lt"/>
              </a:rPr>
              <a:t>Managed</a:t>
            </a:r>
            <a:endParaRPr lang="en-US" b="1" dirty="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9872" y="2450498"/>
            <a:ext cx="4682213" cy="923328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>
              <a:defRPr sz="1800"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Goal 2: Ecosystem approach to management of fisheries and other marine resources is fully applied</a:t>
            </a:r>
          </a:p>
        </p:txBody>
      </p:sp>
      <p:sp>
        <p:nvSpPr>
          <p:cNvPr id="9" name="Rectangle 8"/>
          <p:cNvSpPr/>
          <p:nvPr/>
        </p:nvSpPr>
        <p:spPr>
          <a:xfrm>
            <a:off x="419871" y="3538687"/>
            <a:ext cx="4682213" cy="646329"/>
          </a:xfrm>
          <a:prstGeom prst="rect">
            <a:avLst/>
          </a:prstGeom>
          <a:solidFill>
            <a:srgbClr val="0070C0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>
              <a:defRPr sz="1800"/>
            </a:pPr>
            <a:r>
              <a:rPr lang="en-US" b="1">
                <a:solidFill>
                  <a:srgbClr val="FFFF00"/>
                </a:solidFill>
                <a:latin typeface="+mj-lt"/>
              </a:rPr>
              <a:t>Goal 3: Marine Protected Areas (MPAs) established and effectively managed</a:t>
            </a:r>
            <a:endParaRPr lang="en-US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9870" y="4349877"/>
            <a:ext cx="4682213" cy="646329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>
              <a:defRPr sz="1800"/>
            </a:pPr>
            <a:r>
              <a:rPr lang="en-US" b="1" dirty="0">
                <a:latin typeface="+mj-lt"/>
              </a:rPr>
              <a:t>Goal 4: Climate Change Adaptation Measures Achieved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19870" y="5022568"/>
            <a:ext cx="4682213" cy="646329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>
              <a:defRPr sz="1800"/>
            </a:pPr>
            <a:r>
              <a:rPr lang="en-US" b="1" dirty="0">
                <a:latin typeface="+mj-lt"/>
              </a:rPr>
              <a:t>Goal 5:Threatened Species Status Improving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677385" y="4455677"/>
            <a:ext cx="6239947" cy="646329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228600" indent="-228600">
              <a:buFont typeface="Arial" pitchFamily="34" charset="0"/>
              <a:buChar char="•"/>
              <a:defRPr sz="1800"/>
            </a:pPr>
            <a:r>
              <a:rPr lang="en-US" dirty="0" smtClean="0">
                <a:latin typeface="+mj-lt"/>
              </a:rPr>
              <a:t>Community participation has vital roles in MPA management</a:t>
            </a:r>
            <a:endParaRPr kumimoji="0" lang="en-US" sz="18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sym typeface="Calibri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677385" y="3709200"/>
            <a:ext cx="6239947" cy="36933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228600" indent="-228600">
              <a:buFont typeface="Arial" pitchFamily="34" charset="0"/>
              <a:buChar char="•"/>
              <a:defRPr sz="1800"/>
            </a:pPr>
            <a:r>
              <a:rPr lang="en-US" dirty="0" smtClean="0">
                <a:latin typeface="+mj-lt"/>
              </a:rPr>
              <a:t>Enforcement on zoning compliance and destructive fishing</a:t>
            </a:r>
            <a:endParaRPr kumimoji="0" lang="en-US" sz="18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sym typeface="Calibri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677672" y="5369308"/>
            <a:ext cx="6239947" cy="646329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228600" indent="-228600">
              <a:buFont typeface="Arial" pitchFamily="34" charset="0"/>
              <a:buChar char="•"/>
              <a:defRPr sz="1800"/>
            </a:pPr>
            <a:r>
              <a:rPr kumimoji="0" lang="en-US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n-ea"/>
                <a:cs typeface="+mn-cs"/>
                <a:sym typeface="Calibri"/>
              </a:rPr>
              <a:t>Increase public private people partnership in MPA management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641194" y="3283858"/>
            <a:ext cx="6276138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+mj-lt"/>
                <a:ea typeface="+mn-ea"/>
                <a:cs typeface="+mn-cs"/>
                <a:sym typeface="Calibri"/>
              </a:rPr>
              <a:t>CHALLENGES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+mj-lt"/>
              <a:ea typeface="+mn-ea"/>
              <a:cs typeface="+mn-cs"/>
              <a:sym typeface="Calibri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521953" y="4232713"/>
            <a:ext cx="655081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002060"/>
                </a:solidFill>
                <a:latin typeface="+mj-lt"/>
              </a:rPr>
              <a:t>LESSON LEARNED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+mj-lt"/>
              <a:sym typeface="Calibri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427966" y="5050991"/>
            <a:ext cx="655081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+mj-lt"/>
                <a:ea typeface="+mn-ea"/>
                <a:cs typeface="+mn-cs"/>
                <a:sym typeface="Calibri"/>
              </a:rPr>
              <a:t>NEXT STEP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+mj-lt"/>
              <a:ea typeface="+mn-ea"/>
              <a:cs typeface="+mn-cs"/>
              <a:sym typeface="Calibri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21953" y="224588"/>
            <a:ext cx="655081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+mj-lt"/>
                <a:ea typeface="+mn-ea"/>
                <a:cs typeface="+mn-cs"/>
                <a:sym typeface="Calibri"/>
              </a:rPr>
              <a:t>ACHIEVEMENT (INDONESIA CONTRIBUTION)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+mj-lt"/>
              <a:ea typeface="+mn-ea"/>
              <a:cs typeface="+mn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3558259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image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5655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Shape 139"/>
          <p:cNvSpPr/>
          <p:nvPr/>
        </p:nvSpPr>
        <p:spPr>
          <a:xfrm>
            <a:off x="419870" y="339458"/>
            <a:ext cx="10515601" cy="764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>
            <a:lvl1pPr>
              <a:lnSpc>
                <a:spcPct val="90000"/>
              </a:lnSpc>
              <a:defRPr sz="4400">
                <a:solidFill>
                  <a:srgbClr val="028184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1pPr>
          </a:lstStyle>
          <a:p>
            <a:r>
              <a:rPr sz="2800" b="1" dirty="0">
                <a:latin typeface="+mj-lt"/>
              </a:rPr>
              <a:t>Progress Towards NPOA</a:t>
            </a:r>
          </a:p>
        </p:txBody>
      </p:sp>
      <p:sp>
        <p:nvSpPr>
          <p:cNvPr id="3" name="Rectangle 2"/>
          <p:cNvSpPr/>
          <p:nvPr/>
        </p:nvSpPr>
        <p:spPr>
          <a:xfrm>
            <a:off x="5738829" y="640541"/>
            <a:ext cx="6239947" cy="3139319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274320" indent="-274320" hangingPunct="1">
              <a:buFont typeface="Arial" pitchFamily="34" charset="0"/>
              <a:buChar char="•"/>
              <a:defRPr/>
            </a:pPr>
            <a:r>
              <a:rPr lang="en-US" b="1" dirty="0">
                <a:latin typeface="+mj-lt"/>
              </a:rPr>
              <a:t>Act No. 32/2009  </a:t>
            </a:r>
            <a:endParaRPr lang="en-US" b="1" dirty="0" smtClean="0">
              <a:latin typeface="+mj-lt"/>
            </a:endParaRPr>
          </a:p>
          <a:p>
            <a:pPr marL="238125" hangingPunct="1">
              <a:defRPr/>
            </a:pPr>
            <a:r>
              <a:rPr lang="en-US" dirty="0" smtClean="0">
                <a:latin typeface="+mj-lt"/>
              </a:rPr>
              <a:t> Obligations </a:t>
            </a:r>
            <a:r>
              <a:rPr lang="en-US" dirty="0">
                <a:latin typeface="+mj-lt"/>
              </a:rPr>
              <a:t>related to climate change adaptation </a:t>
            </a:r>
            <a:endParaRPr lang="id-ID" dirty="0">
              <a:latin typeface="+mj-lt"/>
            </a:endParaRPr>
          </a:p>
          <a:p>
            <a:pPr marL="274320" indent="-274320" hangingPunct="1">
              <a:buFont typeface="Arial" pitchFamily="34" charset="0"/>
              <a:buChar char="•"/>
              <a:defRPr/>
            </a:pPr>
            <a:r>
              <a:rPr lang="en-US" b="1" dirty="0">
                <a:latin typeface="+mj-lt"/>
              </a:rPr>
              <a:t>National Action Plan of Climate Change Adaptation (RAN API)</a:t>
            </a:r>
          </a:p>
          <a:p>
            <a:pPr marL="274320" indent="-274320" hangingPunct="1">
              <a:buFont typeface="Arial" pitchFamily="34" charset="0"/>
              <a:buChar char="•"/>
              <a:defRPr/>
            </a:pPr>
            <a:r>
              <a:rPr lang="en-US" b="1" dirty="0" smtClean="0">
                <a:latin typeface="+mj-lt"/>
              </a:rPr>
              <a:t>Early Warning System</a:t>
            </a:r>
          </a:p>
          <a:p>
            <a:pPr marL="238125" hangingPunct="1">
              <a:defRPr/>
            </a:pPr>
            <a:r>
              <a:rPr lang="en-US" dirty="0" smtClean="0">
                <a:latin typeface="+mj-lt"/>
              </a:rPr>
              <a:t>Established in Malang, </a:t>
            </a:r>
            <a:r>
              <a:rPr lang="en-US" dirty="0" err="1" smtClean="0">
                <a:latin typeface="+mj-lt"/>
              </a:rPr>
              <a:t>Morotai</a:t>
            </a:r>
            <a:r>
              <a:rPr lang="en-US" dirty="0" smtClean="0">
                <a:latin typeface="+mj-lt"/>
              </a:rPr>
              <a:t> and Mentawai</a:t>
            </a:r>
          </a:p>
          <a:p>
            <a:pPr marL="274320" indent="-274320" hangingPunct="1">
              <a:buFont typeface="Arial" pitchFamily="34" charset="0"/>
              <a:buChar char="•"/>
              <a:defRPr/>
            </a:pPr>
            <a:r>
              <a:rPr lang="id-ID" b="1" dirty="0">
                <a:latin typeface="+mj-lt"/>
              </a:rPr>
              <a:t>Indonesia </a:t>
            </a:r>
            <a:r>
              <a:rPr lang="id-ID" b="1" dirty="0" err="1">
                <a:latin typeface="+mj-lt"/>
              </a:rPr>
              <a:t>Coastal</a:t>
            </a:r>
            <a:r>
              <a:rPr lang="id-ID" b="1" dirty="0">
                <a:latin typeface="+mj-lt"/>
              </a:rPr>
              <a:t> </a:t>
            </a:r>
            <a:r>
              <a:rPr lang="id-ID" b="1" dirty="0" err="1">
                <a:latin typeface="+mj-lt"/>
              </a:rPr>
              <a:t>Education</a:t>
            </a:r>
            <a:r>
              <a:rPr lang="id-ID" b="1" dirty="0">
                <a:latin typeface="+mj-lt"/>
              </a:rPr>
              <a:t> (Sekolah Pantai Indonesia</a:t>
            </a:r>
            <a:r>
              <a:rPr lang="id-ID" b="1" dirty="0" smtClean="0">
                <a:latin typeface="+mj-lt"/>
              </a:rPr>
              <a:t>)</a:t>
            </a:r>
          </a:p>
          <a:p>
            <a:pPr marL="238125" hangingPunct="1">
              <a:defRPr/>
            </a:pPr>
            <a:r>
              <a:rPr lang="id-ID" dirty="0" err="1" smtClean="0">
                <a:latin typeface="+mj-lt"/>
              </a:rPr>
              <a:t>Curiculum</a:t>
            </a:r>
            <a:r>
              <a:rPr lang="id-ID" dirty="0" smtClean="0">
                <a:latin typeface="+mj-lt"/>
              </a:rPr>
              <a:t> material </a:t>
            </a:r>
            <a:r>
              <a:rPr lang="id-ID" dirty="0" err="1" smtClean="0">
                <a:latin typeface="+mj-lt"/>
              </a:rPr>
              <a:t>on</a:t>
            </a:r>
            <a:r>
              <a:rPr lang="id-ID" dirty="0" smtClean="0">
                <a:latin typeface="+mj-lt"/>
              </a:rPr>
              <a:t> CCA</a:t>
            </a:r>
            <a:endParaRPr lang="id-ID" dirty="0">
              <a:latin typeface="+mj-lt"/>
            </a:endParaRPr>
          </a:p>
          <a:p>
            <a:pPr marL="274320" indent="-274320" hangingPunct="1">
              <a:buFont typeface="Arial" pitchFamily="34" charset="0"/>
              <a:buChar char="•"/>
              <a:defRPr/>
            </a:pPr>
            <a:r>
              <a:rPr lang="en-US" b="1" dirty="0" smtClean="0">
                <a:latin typeface="+mj-lt"/>
              </a:rPr>
              <a:t>Coastal </a:t>
            </a:r>
            <a:r>
              <a:rPr lang="en-US" b="1" dirty="0">
                <a:latin typeface="+mj-lt"/>
              </a:rPr>
              <a:t>Resilient Village (</a:t>
            </a:r>
            <a:r>
              <a:rPr lang="en-US" b="1" dirty="0" smtClean="0">
                <a:latin typeface="+mj-lt"/>
              </a:rPr>
              <a:t>PDPT)</a:t>
            </a:r>
          </a:p>
          <a:p>
            <a:pPr marL="238125" hangingPunct="1">
              <a:defRPr/>
            </a:pPr>
            <a:r>
              <a:rPr lang="en-US" dirty="0" smtClean="0">
                <a:latin typeface="+mj-lt"/>
              </a:rPr>
              <a:t>66 </a:t>
            </a:r>
            <a:r>
              <a:rPr lang="en-US" dirty="0">
                <a:latin typeface="+mj-lt"/>
              </a:rPr>
              <a:t>villages in 22 </a:t>
            </a:r>
            <a:r>
              <a:rPr lang="en-US" dirty="0" smtClean="0">
                <a:latin typeface="+mj-lt"/>
              </a:rPr>
              <a:t>regencies/municipalities</a:t>
            </a:r>
            <a:endParaRPr lang="id-ID" dirty="0"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9873" y="1633818"/>
            <a:ext cx="4682213" cy="646329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r>
              <a:rPr lang="en-US" b="1" dirty="0" smtClean="0">
                <a:latin typeface="+mj-lt"/>
              </a:rPr>
              <a:t>Goal </a:t>
            </a:r>
            <a:r>
              <a:rPr lang="en-US" b="1" dirty="0">
                <a:latin typeface="+mj-lt"/>
              </a:rPr>
              <a:t>1: Priority Seascapes Designated and Effectively </a:t>
            </a:r>
            <a:r>
              <a:rPr lang="en-US" b="1" dirty="0" smtClean="0">
                <a:latin typeface="+mj-lt"/>
              </a:rPr>
              <a:t>Managed</a:t>
            </a:r>
            <a:endParaRPr lang="en-US" b="1" dirty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9872" y="2450498"/>
            <a:ext cx="4682213" cy="923328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>
              <a:defRPr sz="1800"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Goal 2: Ecosystem approach to management of fisheries and other marine resources is fully applied</a:t>
            </a:r>
          </a:p>
        </p:txBody>
      </p:sp>
      <p:sp>
        <p:nvSpPr>
          <p:cNvPr id="9" name="Rectangle 8"/>
          <p:cNvSpPr/>
          <p:nvPr/>
        </p:nvSpPr>
        <p:spPr>
          <a:xfrm>
            <a:off x="419871" y="3538687"/>
            <a:ext cx="4682213" cy="646329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>
              <a:defRPr sz="1800"/>
            </a:pPr>
            <a:r>
              <a:rPr lang="en-US" b="1">
                <a:latin typeface="+mj-lt"/>
              </a:rPr>
              <a:t>Goal 3: Marine Protected Areas (MPAs) established and effectively managed</a:t>
            </a:r>
            <a:endParaRPr lang="en-US" b="1" dirty="0"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9870" y="4349877"/>
            <a:ext cx="4682213" cy="646329"/>
          </a:xfrm>
          <a:prstGeom prst="rect">
            <a:avLst/>
          </a:prstGeom>
          <a:solidFill>
            <a:srgbClr val="0070C0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>
              <a:defRPr sz="1800"/>
            </a:pPr>
            <a:r>
              <a:rPr lang="en-US" b="1" dirty="0">
                <a:solidFill>
                  <a:srgbClr val="FFFF00"/>
                </a:solidFill>
                <a:latin typeface="+mj-lt"/>
              </a:rPr>
              <a:t>Goal 4: Climate Change Adaptation Measures Achieved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19870" y="5022568"/>
            <a:ext cx="4682213" cy="646329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>
              <a:defRPr sz="1800"/>
            </a:pPr>
            <a:r>
              <a:rPr lang="en-US" b="1" dirty="0">
                <a:latin typeface="+mj-lt"/>
              </a:rPr>
              <a:t>Goal 5:Threatened Species Status Improving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677381" y="5229050"/>
            <a:ext cx="6239947" cy="36933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228600" indent="-228600">
              <a:buFont typeface="Arial" pitchFamily="34" charset="0"/>
              <a:buChar char="•"/>
              <a:defRPr sz="1800"/>
            </a:pPr>
            <a:r>
              <a:rPr lang="en-US" dirty="0" smtClean="0">
                <a:latin typeface="+mj-lt"/>
              </a:rPr>
              <a:t>Early education on CCA is very important</a:t>
            </a:r>
            <a:endParaRPr kumimoji="0" lang="en-US" sz="18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sym typeface="Calibri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677381" y="4344074"/>
            <a:ext cx="6239947" cy="36933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228600" indent="-228600">
              <a:buFont typeface="Arial" pitchFamily="34" charset="0"/>
              <a:buChar char="•"/>
              <a:defRPr sz="1800"/>
            </a:pPr>
            <a:r>
              <a:rPr kumimoji="0" lang="en-US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n-ea"/>
                <a:cs typeface="+mn-cs"/>
                <a:sym typeface="Calibri"/>
              </a:rPr>
              <a:t>Sharing data and information among stakeholder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677668" y="6142681"/>
            <a:ext cx="6239947" cy="36933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228600" indent="-228600">
              <a:buFont typeface="Arial" pitchFamily="34" charset="0"/>
              <a:buChar char="•"/>
              <a:defRPr sz="1800"/>
            </a:pPr>
            <a:r>
              <a:rPr lang="en-US" dirty="0" smtClean="0">
                <a:latin typeface="+mj-lt"/>
              </a:rPr>
              <a:t>Establish National Center of Excellence</a:t>
            </a:r>
            <a:endParaRPr kumimoji="0" lang="en-US" sz="18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sym typeface="Calibri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41190" y="3918732"/>
            <a:ext cx="6276138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+mj-lt"/>
                <a:ea typeface="+mn-ea"/>
                <a:cs typeface="+mn-cs"/>
                <a:sym typeface="Calibri"/>
              </a:rPr>
              <a:t>CHALLENGES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+mj-lt"/>
              <a:ea typeface="+mn-ea"/>
              <a:cs typeface="+mn-cs"/>
              <a:sym typeface="Calibri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521949" y="4867587"/>
            <a:ext cx="655081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002060"/>
                </a:solidFill>
                <a:latin typeface="+mj-lt"/>
              </a:rPr>
              <a:t>LESSON LEARNED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+mj-lt"/>
              <a:sym typeface="Calibri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427966" y="5816442"/>
            <a:ext cx="655081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+mj-lt"/>
                <a:ea typeface="+mn-ea"/>
                <a:cs typeface="+mn-cs"/>
                <a:sym typeface="Calibri"/>
              </a:rPr>
              <a:t>NEXT STEP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+mj-lt"/>
              <a:ea typeface="+mn-ea"/>
              <a:cs typeface="+mn-cs"/>
              <a:sym typeface="Calibri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21953" y="224588"/>
            <a:ext cx="655081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+mj-lt"/>
                <a:ea typeface="+mn-ea"/>
                <a:cs typeface="+mn-cs"/>
                <a:sym typeface="Calibri"/>
              </a:rPr>
              <a:t>ACHIEVEMENT (INDONESIA CONTRIBUTION)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+mj-lt"/>
              <a:ea typeface="+mn-ea"/>
              <a:cs typeface="+mn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0943052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image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5655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Shape 139"/>
          <p:cNvSpPr/>
          <p:nvPr/>
        </p:nvSpPr>
        <p:spPr>
          <a:xfrm>
            <a:off x="419870" y="339458"/>
            <a:ext cx="10515601" cy="764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>
            <a:lvl1pPr>
              <a:lnSpc>
                <a:spcPct val="90000"/>
              </a:lnSpc>
              <a:defRPr sz="4400">
                <a:solidFill>
                  <a:srgbClr val="028184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1pPr>
          </a:lstStyle>
          <a:p>
            <a:r>
              <a:rPr sz="2800" b="1" dirty="0">
                <a:latin typeface="+mj-lt"/>
              </a:rPr>
              <a:t>Progress Towards NPOA</a:t>
            </a:r>
          </a:p>
        </p:txBody>
      </p:sp>
      <p:sp>
        <p:nvSpPr>
          <p:cNvPr id="3" name="Rectangle 2"/>
          <p:cNvSpPr/>
          <p:nvPr/>
        </p:nvSpPr>
        <p:spPr>
          <a:xfrm>
            <a:off x="5583401" y="512437"/>
            <a:ext cx="6239947" cy="3046986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1600" b="1" dirty="0" smtClean="0">
                <a:solidFill>
                  <a:schemeClr val="tx1"/>
                </a:solidFill>
                <a:latin typeface="+mj-lt"/>
              </a:rPr>
              <a:t>Ministerial Decree on Threatened Species Protection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+mj-lt"/>
              </a:rPr>
              <a:t>      </a:t>
            </a: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Hammerhead Sharks, Whale Sharks, and Manta Ray</a:t>
            </a:r>
          </a:p>
          <a:p>
            <a:endParaRPr lang="en-US" sz="1600" dirty="0" smtClean="0">
              <a:solidFill>
                <a:schemeClr val="tx1"/>
              </a:solidFill>
              <a:latin typeface="+mj-lt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1600" b="1" dirty="0" smtClean="0">
                <a:solidFill>
                  <a:schemeClr val="tx1"/>
                </a:solidFill>
                <a:latin typeface="+mj-lt"/>
              </a:rPr>
              <a:t>National Plan of Action 2016-2020</a:t>
            </a: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 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  <a:p>
            <a:pPr marL="301625"/>
            <a:r>
              <a:rPr lang="en-US" sz="1600" dirty="0" smtClean="0">
                <a:solidFill>
                  <a:schemeClr val="tx1"/>
                </a:solidFill>
                <a:latin typeface="+mj-lt"/>
              </a:rPr>
              <a:t>To protect Sharks, Sea Turtles, and Dugong</a:t>
            </a:r>
          </a:p>
          <a:p>
            <a:pPr marL="301625"/>
            <a:endParaRPr lang="id-ID" sz="1600" dirty="0">
              <a:solidFill>
                <a:schemeClr val="tx1"/>
              </a:solidFill>
              <a:latin typeface="+mj-lt"/>
            </a:endParaRPr>
          </a:p>
          <a:p>
            <a:pPr marL="285750" indent="-285750">
              <a:buFont typeface="Arial" charset="0"/>
              <a:buChar char="•"/>
            </a:pPr>
            <a:r>
              <a:rPr lang="id-ID" sz="1600" b="1" dirty="0" smtClean="0">
                <a:solidFill>
                  <a:schemeClr val="tx1"/>
                </a:solidFill>
                <a:latin typeface="+mj-lt"/>
              </a:rPr>
              <a:t>Data </a:t>
            </a:r>
            <a:r>
              <a:rPr lang="id-ID" sz="1600" b="1" dirty="0" err="1" smtClean="0">
                <a:solidFill>
                  <a:schemeClr val="tx1"/>
                </a:solidFill>
                <a:latin typeface="+mj-lt"/>
              </a:rPr>
              <a:t>collection</a:t>
            </a:r>
            <a:r>
              <a:rPr lang="id-ID" sz="1600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id-ID" sz="1600" b="1" dirty="0" err="1" smtClean="0">
                <a:solidFill>
                  <a:schemeClr val="tx1"/>
                </a:solidFill>
                <a:latin typeface="+mj-lt"/>
              </a:rPr>
              <a:t>and</a:t>
            </a:r>
            <a:r>
              <a:rPr lang="id-ID" sz="1600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id-ID" sz="1600" b="1" dirty="0" err="1" smtClean="0">
                <a:solidFill>
                  <a:schemeClr val="tx1"/>
                </a:solidFill>
                <a:latin typeface="+mj-lt"/>
              </a:rPr>
              <a:t>consolidation</a:t>
            </a:r>
            <a:r>
              <a:rPr lang="id-ID" sz="1600" b="1" dirty="0" smtClean="0">
                <a:solidFill>
                  <a:schemeClr val="tx1"/>
                </a:solidFill>
                <a:latin typeface="+mj-lt"/>
              </a:rPr>
              <a:t> </a:t>
            </a:r>
            <a:endParaRPr lang="id-ID" sz="1600" dirty="0">
              <a:solidFill>
                <a:schemeClr val="tx1"/>
              </a:solidFill>
              <a:latin typeface="+mj-lt"/>
            </a:endParaRPr>
          </a:p>
          <a:p>
            <a:pPr marL="301625"/>
            <a:r>
              <a:rPr lang="id-ID" sz="1600" dirty="0" smtClean="0">
                <a:solidFill>
                  <a:schemeClr val="tx1"/>
                </a:solidFill>
                <a:latin typeface="+mj-lt"/>
              </a:rPr>
              <a:t>Sharks, Sea Turtles and Dugong</a:t>
            </a:r>
          </a:p>
          <a:p>
            <a:pPr marL="301625"/>
            <a:endParaRPr lang="id-ID" sz="1600" dirty="0" smtClean="0">
              <a:solidFill>
                <a:schemeClr val="tx1"/>
              </a:solidFill>
              <a:latin typeface="+mj-lt"/>
            </a:endParaRPr>
          </a:p>
          <a:p>
            <a:pPr marL="285750" indent="-285750">
              <a:buFont typeface="Arial" charset="0"/>
              <a:buChar char="•"/>
            </a:pPr>
            <a:r>
              <a:rPr lang="id-ID" sz="1600" b="1" dirty="0" err="1" smtClean="0">
                <a:solidFill>
                  <a:schemeClr val="tx1"/>
                </a:solidFill>
                <a:latin typeface="+mj-lt"/>
              </a:rPr>
              <a:t>Technical</a:t>
            </a:r>
            <a:r>
              <a:rPr lang="id-ID" sz="1600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id-ID" sz="1600" b="1" dirty="0" err="1" smtClean="0">
                <a:solidFill>
                  <a:schemeClr val="tx1"/>
                </a:solidFill>
                <a:latin typeface="+mj-lt"/>
              </a:rPr>
              <a:t>Guideline</a:t>
            </a:r>
            <a:endParaRPr lang="id-ID" sz="1600" b="1" dirty="0" smtClean="0">
              <a:solidFill>
                <a:schemeClr val="tx1"/>
              </a:solidFill>
              <a:latin typeface="+mj-lt"/>
            </a:endParaRPr>
          </a:p>
          <a:p>
            <a:pPr marL="301625"/>
            <a:r>
              <a:rPr lang="id-ID" sz="1600" dirty="0" err="1">
                <a:solidFill>
                  <a:schemeClr val="tx1"/>
                </a:solidFill>
                <a:latin typeface="+mj-lt"/>
              </a:rPr>
              <a:t>H</a:t>
            </a:r>
            <a:r>
              <a:rPr lang="id-ID" sz="1600" dirty="0" err="1" smtClean="0">
                <a:solidFill>
                  <a:schemeClr val="tx1"/>
                </a:solidFill>
                <a:latin typeface="+mj-lt"/>
              </a:rPr>
              <a:t>andling</a:t>
            </a:r>
            <a:r>
              <a:rPr lang="id-ID" sz="1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id-ID" sz="1600" dirty="0" err="1" smtClean="0">
                <a:solidFill>
                  <a:schemeClr val="tx1"/>
                </a:solidFill>
                <a:latin typeface="+mj-lt"/>
              </a:rPr>
              <a:t>stranded</a:t>
            </a:r>
            <a:r>
              <a:rPr lang="id-ID" sz="1600" dirty="0" smtClean="0">
                <a:solidFill>
                  <a:schemeClr val="tx1"/>
                </a:solidFill>
                <a:latin typeface="+mj-lt"/>
              </a:rPr>
              <a:t> marine </a:t>
            </a:r>
            <a:r>
              <a:rPr lang="id-ID" sz="1600" dirty="0" err="1" smtClean="0">
                <a:solidFill>
                  <a:schemeClr val="tx1"/>
                </a:solidFill>
                <a:latin typeface="+mj-lt"/>
              </a:rPr>
              <a:t>mammals</a:t>
            </a:r>
            <a:r>
              <a:rPr lang="id-ID" sz="1600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id-ID" sz="1600" dirty="0" err="1" smtClean="0">
                <a:solidFill>
                  <a:schemeClr val="tx1"/>
                </a:solidFill>
                <a:latin typeface="+mj-lt"/>
              </a:rPr>
              <a:t>identification</a:t>
            </a:r>
            <a:r>
              <a:rPr lang="id-ID" sz="1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id-ID" sz="1600" dirty="0" err="1" smtClean="0">
                <a:solidFill>
                  <a:schemeClr val="tx1"/>
                </a:solidFill>
                <a:latin typeface="+mj-lt"/>
              </a:rPr>
              <a:t>of</a:t>
            </a:r>
            <a:r>
              <a:rPr lang="id-ID" sz="1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id-ID" sz="1600" dirty="0" err="1" smtClean="0">
                <a:solidFill>
                  <a:schemeClr val="tx1"/>
                </a:solidFill>
                <a:latin typeface="+mj-lt"/>
              </a:rPr>
              <a:t>sharks</a:t>
            </a:r>
            <a:r>
              <a:rPr lang="id-ID" sz="1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id-ID" sz="1600" dirty="0" err="1" smtClean="0">
                <a:solidFill>
                  <a:schemeClr val="tx1"/>
                </a:solidFill>
                <a:latin typeface="+mj-lt"/>
              </a:rPr>
              <a:t>and</a:t>
            </a:r>
            <a:r>
              <a:rPr lang="id-ID" sz="1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id-ID" sz="1600" dirty="0" err="1" smtClean="0">
                <a:solidFill>
                  <a:schemeClr val="tx1"/>
                </a:solidFill>
                <a:latin typeface="+mj-lt"/>
              </a:rPr>
              <a:t>sea</a:t>
            </a:r>
            <a:r>
              <a:rPr lang="id-ID" sz="1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id-ID" sz="1600" dirty="0" err="1" smtClean="0">
                <a:solidFill>
                  <a:schemeClr val="tx1"/>
                </a:solidFill>
                <a:latin typeface="+mj-lt"/>
              </a:rPr>
              <a:t>turtles</a:t>
            </a:r>
            <a:r>
              <a:rPr lang="id-ID" sz="1600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id-ID" sz="1600" dirty="0" err="1" smtClean="0">
                <a:solidFill>
                  <a:schemeClr val="tx1"/>
                </a:solidFill>
                <a:latin typeface="+mj-lt"/>
              </a:rPr>
              <a:t>and</a:t>
            </a:r>
            <a:r>
              <a:rPr lang="id-ID" sz="1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id-ID" sz="1600" dirty="0" err="1" smtClean="0">
                <a:solidFill>
                  <a:schemeClr val="tx1"/>
                </a:solidFill>
                <a:latin typeface="+mj-lt"/>
              </a:rPr>
              <a:t>handling</a:t>
            </a:r>
            <a:r>
              <a:rPr lang="id-ID" sz="1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id-ID" sz="1600" dirty="0" err="1" smtClean="0">
                <a:solidFill>
                  <a:schemeClr val="tx1"/>
                </a:solidFill>
                <a:latin typeface="+mj-lt"/>
              </a:rPr>
              <a:t>by-catch</a:t>
            </a:r>
            <a:r>
              <a:rPr lang="id-ID" sz="1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id-ID" sz="1600" dirty="0" err="1" smtClean="0">
                <a:solidFill>
                  <a:schemeClr val="tx1"/>
                </a:solidFill>
                <a:latin typeface="+mj-lt"/>
              </a:rPr>
              <a:t>of</a:t>
            </a:r>
            <a:r>
              <a:rPr lang="id-ID" sz="1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id-ID" sz="1600" dirty="0" err="1" smtClean="0">
                <a:solidFill>
                  <a:schemeClr val="tx1"/>
                </a:solidFill>
                <a:latin typeface="+mj-lt"/>
              </a:rPr>
              <a:t>sharks</a:t>
            </a:r>
            <a:r>
              <a:rPr lang="id-ID" sz="1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id-ID" sz="1600" dirty="0" err="1" smtClean="0">
                <a:solidFill>
                  <a:schemeClr val="tx1"/>
                </a:solidFill>
                <a:latin typeface="+mj-lt"/>
              </a:rPr>
              <a:t>and</a:t>
            </a:r>
            <a:r>
              <a:rPr lang="id-ID" sz="1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id-ID" sz="1600" dirty="0" err="1" smtClean="0">
                <a:solidFill>
                  <a:schemeClr val="tx1"/>
                </a:solidFill>
                <a:latin typeface="+mj-lt"/>
              </a:rPr>
              <a:t>sea</a:t>
            </a:r>
            <a:r>
              <a:rPr lang="id-ID" sz="1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id-ID" sz="1600" dirty="0" err="1" smtClean="0">
                <a:solidFill>
                  <a:schemeClr val="tx1"/>
                </a:solidFill>
                <a:latin typeface="+mj-lt"/>
              </a:rPr>
              <a:t>turtles</a:t>
            </a:r>
            <a:endParaRPr kumimoji="0" lang="en-US" sz="16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sym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9873" y="1633818"/>
            <a:ext cx="4682213" cy="646329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r>
              <a:rPr lang="en-US" b="1" dirty="0" smtClean="0">
                <a:latin typeface="+mj-lt"/>
              </a:rPr>
              <a:t>Goal </a:t>
            </a:r>
            <a:r>
              <a:rPr lang="en-US" b="1" dirty="0">
                <a:latin typeface="+mj-lt"/>
              </a:rPr>
              <a:t>1: Priority Seascapes Designated and Effectively </a:t>
            </a:r>
            <a:r>
              <a:rPr lang="en-US" b="1" dirty="0" smtClean="0">
                <a:latin typeface="+mj-lt"/>
              </a:rPr>
              <a:t>Managed</a:t>
            </a:r>
            <a:endParaRPr lang="en-US" b="1" dirty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9872" y="2450498"/>
            <a:ext cx="4682213" cy="923328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>
              <a:defRPr sz="1800"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Goal 2: Ecosystem approach to management of fisheries and other marine resources is fully applied</a:t>
            </a:r>
          </a:p>
        </p:txBody>
      </p:sp>
      <p:sp>
        <p:nvSpPr>
          <p:cNvPr id="8" name="Rectangle 7"/>
          <p:cNvSpPr/>
          <p:nvPr/>
        </p:nvSpPr>
        <p:spPr>
          <a:xfrm>
            <a:off x="419871" y="3538687"/>
            <a:ext cx="4682213" cy="646329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>
              <a:defRPr sz="1800"/>
            </a:pPr>
            <a:r>
              <a:rPr lang="en-US" b="1">
                <a:latin typeface="+mj-lt"/>
              </a:rPr>
              <a:t>Goal 3: Marine Protected Areas (MPAs) established and effectively managed</a:t>
            </a:r>
            <a:endParaRPr lang="en-US" b="1" dirty="0"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9870" y="4349877"/>
            <a:ext cx="4682213" cy="646329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>
              <a:defRPr sz="1800"/>
            </a:pPr>
            <a:r>
              <a:rPr lang="en-US" b="1" dirty="0">
                <a:latin typeface="+mj-lt"/>
              </a:rPr>
              <a:t>Goal 4: Climate Change Adaptation Measures Achieved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19870" y="5022568"/>
            <a:ext cx="4682213" cy="646329"/>
          </a:xfrm>
          <a:prstGeom prst="rect">
            <a:avLst/>
          </a:prstGeom>
          <a:solidFill>
            <a:srgbClr val="0070C0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>
              <a:defRPr sz="1800"/>
            </a:pPr>
            <a:r>
              <a:rPr lang="en-US" b="1" dirty="0">
                <a:solidFill>
                  <a:srgbClr val="FFFF00"/>
                </a:solidFill>
                <a:latin typeface="+mj-lt"/>
              </a:rPr>
              <a:t>Goal 5:Threatened Species Status Improving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583401" y="4869520"/>
            <a:ext cx="6239947" cy="36933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228600" indent="-228600">
              <a:buFont typeface="Arial" pitchFamily="34" charset="0"/>
              <a:buChar char="•"/>
              <a:defRPr sz="1800"/>
            </a:pPr>
            <a:r>
              <a:rPr kumimoji="0" lang="en-US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n-ea"/>
                <a:cs typeface="+mn-cs"/>
                <a:sym typeface="Calibri"/>
              </a:rPr>
              <a:t>Scientific</a:t>
            </a:r>
            <a:r>
              <a:rPr kumimoji="0" lang="en-US" sz="1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n-ea"/>
                <a:cs typeface="+mn-cs"/>
                <a:sym typeface="Calibri"/>
              </a:rPr>
              <a:t> data</a:t>
            </a:r>
            <a:r>
              <a:rPr kumimoji="0" lang="en-US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n-ea"/>
                <a:cs typeface="+mn-cs"/>
                <a:sym typeface="Calibri"/>
              </a:rPr>
              <a:t> plays important role in</a:t>
            </a:r>
            <a:r>
              <a:rPr kumimoji="0" lang="en-US" sz="1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n-ea"/>
                <a:cs typeface="+mn-cs"/>
                <a:sym typeface="Calibri"/>
              </a:rPr>
              <a:t> generating policy</a:t>
            </a:r>
            <a:endParaRPr kumimoji="0" lang="en-US" sz="18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n-ea"/>
              <a:cs typeface="+mn-cs"/>
              <a:sym typeface="Calibri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583401" y="3984544"/>
            <a:ext cx="6239947" cy="36933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228600" indent="-228600">
              <a:buFont typeface="Arial" pitchFamily="34" charset="0"/>
              <a:buChar char="•"/>
              <a:defRPr sz="1800"/>
            </a:pPr>
            <a:r>
              <a:rPr kumimoji="0" lang="en-US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n-ea"/>
                <a:cs typeface="+mn-cs"/>
                <a:sym typeface="Calibri"/>
              </a:rPr>
              <a:t>Coordination in updating database</a:t>
            </a:r>
            <a:r>
              <a:rPr kumimoji="0" lang="en-US" sz="1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n-ea"/>
                <a:cs typeface="+mn-cs"/>
                <a:sym typeface="Calibri"/>
              </a:rPr>
              <a:t> in national level</a:t>
            </a:r>
            <a:endParaRPr kumimoji="0" lang="en-US" sz="18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n-ea"/>
              <a:cs typeface="+mn-cs"/>
              <a:sym typeface="Calibri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547210" y="5812707"/>
            <a:ext cx="6239947" cy="646329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228600" indent="-228600">
              <a:buFont typeface="Arial" pitchFamily="34" charset="0"/>
              <a:buChar char="•"/>
              <a:defRPr sz="1800"/>
            </a:pPr>
            <a:r>
              <a:rPr kumimoji="0" lang="en-US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n-ea"/>
                <a:cs typeface="+mn-cs"/>
                <a:sym typeface="Calibri"/>
              </a:rPr>
              <a:t>Sharing information on connectivity of</a:t>
            </a:r>
            <a:r>
              <a:rPr kumimoji="0" lang="en-US" sz="1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n-ea"/>
                <a:cs typeface="+mn-cs"/>
                <a:sym typeface="Calibri"/>
              </a:rPr>
              <a:t> species migration to support management network in CT6 countries</a:t>
            </a:r>
            <a:endParaRPr kumimoji="0" lang="en-US" sz="18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n-ea"/>
              <a:cs typeface="+mn-cs"/>
              <a:sym typeface="Calibri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47210" y="3559202"/>
            <a:ext cx="6276138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+mj-lt"/>
                <a:ea typeface="+mn-ea"/>
                <a:cs typeface="+mn-cs"/>
                <a:sym typeface="Calibri"/>
              </a:rPr>
              <a:t>CHALLENGES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+mj-lt"/>
              <a:ea typeface="+mn-ea"/>
              <a:cs typeface="+mn-cs"/>
              <a:sym typeface="Calibri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27969" y="4508057"/>
            <a:ext cx="655081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002060"/>
                </a:solidFill>
                <a:latin typeface="+mj-lt"/>
              </a:rPr>
              <a:t>LESSON LEARNED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+mj-lt"/>
              <a:sym typeface="Calibri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33986" y="5456912"/>
            <a:ext cx="655081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+mj-lt"/>
                <a:ea typeface="+mn-ea"/>
                <a:cs typeface="+mn-cs"/>
                <a:sym typeface="Calibri"/>
              </a:rPr>
              <a:t>NEXT STEP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+mj-lt"/>
              <a:ea typeface="+mn-ea"/>
              <a:cs typeface="+mn-cs"/>
              <a:sym typeface="Calibri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21953" y="224588"/>
            <a:ext cx="655081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+mj-lt"/>
                <a:ea typeface="+mn-ea"/>
                <a:cs typeface="+mn-cs"/>
                <a:sym typeface="Calibri"/>
              </a:rPr>
              <a:t>ACHIEVEMENT (INDONESIA CONTRIBUTION)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+mj-lt"/>
              <a:ea typeface="+mn-ea"/>
              <a:cs typeface="+mn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43504768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>
            <a:spLocks noGrp="1"/>
          </p:cNvSpPr>
          <p:nvPr>
            <p:ph type="title"/>
          </p:nvPr>
        </p:nvSpPr>
        <p:spPr>
          <a:xfrm>
            <a:off x="693821" y="2618102"/>
            <a:ext cx="11385884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0070C0"/>
                </a:solidFill>
                <a:latin typeface="+mj-lt"/>
              </a:rPr>
              <a:t>Thank you</a:t>
            </a:r>
            <a:endParaRPr lang="en-US" sz="4800" b="1" dirty="0">
              <a:solidFill>
                <a:srgbClr val="0070C0"/>
              </a:solidFill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9060" y="1021971"/>
            <a:ext cx="1799255" cy="159579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4239" y="1280853"/>
            <a:ext cx="957495" cy="95749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70" y="1125657"/>
            <a:ext cx="1299343" cy="129934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1731" y="1127039"/>
            <a:ext cx="947701" cy="133881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2464" y="1272503"/>
            <a:ext cx="1154996" cy="98174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6311" y="1168464"/>
            <a:ext cx="1006412" cy="100641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2098" y="984250"/>
            <a:ext cx="939277" cy="1429560"/>
          </a:xfrm>
          <a:prstGeom prst="rect">
            <a:avLst/>
          </a:prstGeom>
        </p:spPr>
      </p:pic>
      <p:pic>
        <p:nvPicPr>
          <p:cNvPr id="12" name="Picture 3" descr="C:\Users\MIAmin\Desktop\SOM9\logo cti 24-10-2011\Logo CTI Indonesia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0622" y="3697984"/>
            <a:ext cx="2215215" cy="667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2464" y="1234904"/>
            <a:ext cx="956424" cy="124286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449" y="1079500"/>
            <a:ext cx="1277470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324612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116" y="257893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1500" b="1" smtClean="0">
                <a:solidFill>
                  <a:srgbClr val="002060"/>
                </a:solidFill>
              </a:rPr>
              <a:t>ANNEX</a:t>
            </a:r>
            <a:endParaRPr lang="en-US" sz="11500" b="1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975620"/>
      </p:ext>
    </p:extLst>
  </p:cSld>
  <p:clrMapOvr>
    <a:masterClrMapping/>
  </p:clrMapOvr>
  <p:transition xmlns:p14="http://schemas.microsoft.com/office/powerpoint/2010/main"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image2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3655" y="-278295"/>
            <a:ext cx="12195655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Shape 135"/>
          <p:cNvSpPr/>
          <p:nvPr/>
        </p:nvSpPr>
        <p:spPr>
          <a:xfrm>
            <a:off x="-3654" y="366991"/>
            <a:ext cx="12195654" cy="764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>
            <a:lvl1pPr>
              <a:lnSpc>
                <a:spcPct val="90000"/>
              </a:lnSpc>
              <a:defRPr sz="4400">
                <a:solidFill>
                  <a:srgbClr val="028184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1pPr>
          </a:lstStyle>
          <a:p>
            <a:r>
              <a:rPr sz="4800" dirty="0"/>
              <a:t>Partners and Status of Partnership</a:t>
            </a:r>
          </a:p>
        </p:txBody>
      </p:sp>
      <p:graphicFrame>
        <p:nvGraphicFramePr>
          <p:cNvPr id="136" name="Table 136"/>
          <p:cNvGraphicFramePr/>
          <p:nvPr>
            <p:extLst>
              <p:ext uri="{D42A27DB-BD31-4B8C-83A1-F6EECF244321}">
                <p14:modId xmlns:p14="http://schemas.microsoft.com/office/powerpoint/2010/main" val="2134739013"/>
              </p:ext>
            </p:extLst>
          </p:nvPr>
        </p:nvGraphicFramePr>
        <p:xfrm>
          <a:off x="744646" y="1844417"/>
          <a:ext cx="10419349" cy="4300698"/>
        </p:xfrm>
        <a:graphic>
          <a:graphicData uri="http://schemas.openxmlformats.org/drawingml/2006/table">
            <a:tbl>
              <a:tblPr bandRow="1">
                <a:tableStyleId>{4C3C2611-4C71-4FC5-86AE-919BDF0F9419}</a:tableStyleId>
              </a:tblPr>
              <a:tblGrid>
                <a:gridCol w="1372911"/>
                <a:gridCol w="1564105"/>
                <a:gridCol w="599172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90606"/>
              </a:tblGrid>
              <a:tr h="470652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8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j-lt"/>
                          <a:ea typeface="+mn-ea"/>
                          <a:cs typeface="+mn-cs"/>
                          <a:sym typeface="Helvetica"/>
                        </a:rPr>
                        <a:t>Partner</a:t>
                      </a:r>
                      <a:endParaRPr lang="en-US" sz="1800" b="1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D4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8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j-lt"/>
                          <a:ea typeface="+mn-ea"/>
                          <a:cs typeface="+mn-cs"/>
                          <a:sym typeface="Helvetica"/>
                        </a:rPr>
                        <a:t>Status</a:t>
                      </a:r>
                      <a:endParaRPr lang="en-US" sz="1800" b="1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D4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8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j-lt"/>
                          <a:ea typeface="+mn-ea"/>
                          <a:cs typeface="+mn-cs"/>
                          <a:sym typeface="Helvetica"/>
                        </a:rPr>
                        <a:t>Projects and Programs</a:t>
                      </a:r>
                      <a:endParaRPr lang="en-US" sz="1800" b="1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D4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b="1" u="none" dirty="0" smtClean="0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Goal</a:t>
                      </a:r>
                      <a:endParaRPr b="1" u="none" dirty="0">
                        <a:latin typeface="+mj-lt"/>
                        <a:ea typeface="+mj-ea"/>
                        <a:cs typeface="+mj-cs"/>
                        <a:sym typeface="Helvetica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D4E0D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0652"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b="0" dirty="0" smtClean="0">
                          <a:latin typeface="+mn-ea"/>
                          <a:ea typeface="+mn-ea"/>
                        </a:rPr>
                        <a:t>CTC</a:t>
                      </a:r>
                      <a:endParaRPr b="0" dirty="0">
                        <a:latin typeface="+mn-ea"/>
                        <a:ea typeface="+mn-ea"/>
                      </a:endParaRPr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b="0" dirty="0" smtClean="0">
                          <a:latin typeface="+mn-ea"/>
                          <a:ea typeface="+mn-ea"/>
                        </a:rPr>
                        <a:t>MoU &amp; IA</a:t>
                      </a:r>
                      <a:endParaRPr b="0" dirty="0">
                        <a:latin typeface="+mn-ea"/>
                        <a:ea typeface="+mn-ea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800" b="0" dirty="0" smtClean="0">
                          <a:latin typeface="+mn-ea"/>
                          <a:ea typeface="+mn-ea"/>
                          <a:cs typeface="+mn-cs"/>
                        </a:rPr>
                        <a:t>SEA Project</a:t>
                      </a:r>
                      <a:endParaRPr sz="1800" b="0" dirty="0"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b="0" dirty="0" smtClean="0">
                          <a:latin typeface="+mn-ea"/>
                          <a:ea typeface="+mn-ea"/>
                        </a:rPr>
                        <a:t>2;</a:t>
                      </a:r>
                      <a:r>
                        <a:rPr lang="en-US" b="0" baseline="0" dirty="0" smtClean="0">
                          <a:latin typeface="+mn-ea"/>
                          <a:ea typeface="+mn-ea"/>
                        </a:rPr>
                        <a:t> 3; 5; </a:t>
                      </a:r>
                      <a:endParaRPr b="0" dirty="0">
                        <a:latin typeface="+mn-ea"/>
                        <a:ea typeface="+mn-ea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0652"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b="0" dirty="0">
                        <a:latin typeface="+mn-ea"/>
                        <a:ea typeface="+mn-ea"/>
                      </a:endParaRPr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b="0" dirty="0">
                        <a:latin typeface="+mn-ea"/>
                        <a:ea typeface="+mn-ea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800" b="0" dirty="0" smtClean="0">
                          <a:latin typeface="+mn-ea"/>
                          <a:ea typeface="+mn-ea"/>
                          <a:cs typeface="+mn-cs"/>
                        </a:rPr>
                        <a:t>Seanet</a:t>
                      </a:r>
                      <a:endParaRPr sz="1800" b="0" dirty="0"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b="0" dirty="0" smtClean="0">
                          <a:latin typeface="+mn-ea"/>
                          <a:ea typeface="+mn-ea"/>
                        </a:rPr>
                        <a:t>2 (WPP 718)</a:t>
                      </a:r>
                      <a:endParaRPr b="0" dirty="0">
                        <a:latin typeface="+mn-ea"/>
                        <a:ea typeface="+mn-ea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</a:tr>
              <a:tr h="470652"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b="0" dirty="0" smtClean="0">
                          <a:latin typeface="+mn-ea"/>
                          <a:ea typeface="+mn-ea"/>
                        </a:rPr>
                        <a:t>WWF</a:t>
                      </a:r>
                      <a:endParaRPr b="0" dirty="0">
                        <a:latin typeface="+mn-ea"/>
                        <a:ea typeface="+mn-ea"/>
                      </a:endParaRPr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b="0" dirty="0" smtClean="0">
                          <a:latin typeface="+mn-ea"/>
                          <a:ea typeface="+mn-ea"/>
                        </a:rPr>
                        <a:t>MoU </a:t>
                      </a:r>
                      <a:endParaRPr b="0" dirty="0">
                        <a:latin typeface="+mn-ea"/>
                        <a:ea typeface="+mn-ea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800" b="0" dirty="0" smtClean="0">
                          <a:latin typeface="+mn-ea"/>
                          <a:ea typeface="+mn-ea"/>
                          <a:cs typeface="+mn-cs"/>
                        </a:rPr>
                        <a:t>SEA Project</a:t>
                      </a:r>
                      <a:endParaRPr sz="1800" b="0" dirty="0"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b="0" dirty="0" smtClean="0">
                          <a:latin typeface="+mn-ea"/>
                          <a:ea typeface="+mn-ea"/>
                        </a:rPr>
                        <a:t>2; 3; 5;</a:t>
                      </a:r>
                      <a:endParaRPr b="0" dirty="0">
                        <a:latin typeface="+mn-ea"/>
                        <a:ea typeface="+mn-ea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</a:tr>
              <a:tr h="561783"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b="0" dirty="0">
                        <a:latin typeface="+mn-ea"/>
                        <a:ea typeface="+mn-ea"/>
                      </a:endParaRPr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b="0" dirty="0">
                        <a:latin typeface="+mn-ea"/>
                        <a:ea typeface="+mn-ea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800" b="0" dirty="0" smtClean="0">
                          <a:latin typeface="+mn-ea"/>
                          <a:ea typeface="+mn-ea"/>
                          <a:cs typeface="+mn-cs"/>
                        </a:rPr>
                        <a:t>Dugong Seascape Conservation</a:t>
                      </a:r>
                      <a:r>
                        <a:rPr lang="en-US" sz="1800" b="0" baseline="0" dirty="0" smtClean="0">
                          <a:latin typeface="+mn-ea"/>
                          <a:ea typeface="+mn-ea"/>
                          <a:cs typeface="+mn-cs"/>
                        </a:rPr>
                        <a:t> Project</a:t>
                      </a:r>
                      <a:endParaRPr sz="1800" b="0" dirty="0"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b="0" dirty="0" smtClean="0">
                          <a:latin typeface="+mn-ea"/>
                          <a:ea typeface="+mn-ea"/>
                        </a:rPr>
                        <a:t>5</a:t>
                      </a:r>
                      <a:endParaRPr b="0" dirty="0">
                        <a:latin typeface="+mn-ea"/>
                        <a:ea typeface="+mn-ea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61783"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b="0" dirty="0">
                        <a:latin typeface="+mn-ea"/>
                        <a:ea typeface="+mn-ea"/>
                      </a:endParaRPr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lang="en-US" sz="1800" b="0" i="0" u="none" strike="noStrike" cap="none" spc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ea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800" b="0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ea"/>
                          <a:ea typeface="+mn-ea"/>
                          <a:cs typeface="+mn-cs"/>
                          <a:sym typeface="Helvetica"/>
                        </a:rPr>
                        <a:t>By-catch Mitigation Program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b="0" dirty="0" smtClean="0">
                          <a:latin typeface="+mn-ea"/>
                          <a:ea typeface="+mn-ea"/>
                        </a:rPr>
                        <a:t>5</a:t>
                      </a:r>
                      <a:endParaRPr b="0" dirty="0">
                        <a:latin typeface="+mn-ea"/>
                        <a:ea typeface="+mn-ea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</a:tr>
              <a:tr h="1294524"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b="0" dirty="0" smtClean="0">
                          <a:latin typeface="+mn-ea"/>
                          <a:ea typeface="+mn-ea"/>
                        </a:rPr>
                        <a:t>CI</a:t>
                      </a:r>
                      <a:endParaRPr b="0" dirty="0">
                        <a:latin typeface="+mn-ea"/>
                        <a:ea typeface="+mn-ea"/>
                      </a:endParaRPr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b="0" dirty="0" smtClean="0">
                          <a:latin typeface="+mn-ea"/>
                          <a:ea typeface="+mn-ea"/>
                        </a:rPr>
                        <a:t>MoU</a:t>
                      </a:r>
                      <a:endParaRPr b="0" dirty="0">
                        <a:latin typeface="+mn-ea"/>
                        <a:ea typeface="+mn-ea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b="0" dirty="0" smtClean="0">
                          <a:latin typeface="+mn-ea"/>
                          <a:ea typeface="+mn-ea"/>
                        </a:rPr>
                        <a:t>Papuan Bird’s Head Seascape Program: Establishment  and management of Marine Protected Area (MPA) network in Raja </a:t>
                      </a:r>
                      <a:r>
                        <a:rPr lang="en-US" b="0" dirty="0" err="1" smtClean="0">
                          <a:latin typeface="+mn-ea"/>
                          <a:ea typeface="+mn-ea"/>
                        </a:rPr>
                        <a:t>Ampat</a:t>
                      </a:r>
                      <a:r>
                        <a:rPr lang="en-US" b="0" dirty="0" smtClean="0">
                          <a:latin typeface="+mn-ea"/>
                          <a:ea typeface="+mn-ea"/>
                        </a:rPr>
                        <a:t> and </a:t>
                      </a:r>
                      <a:r>
                        <a:rPr lang="en-US" b="0" dirty="0" err="1" smtClean="0">
                          <a:latin typeface="+mn-ea"/>
                          <a:ea typeface="+mn-ea"/>
                        </a:rPr>
                        <a:t>Kaimana</a:t>
                      </a:r>
                      <a:r>
                        <a:rPr lang="en-US" b="0" dirty="0" smtClean="0">
                          <a:latin typeface="+mn-ea"/>
                          <a:ea typeface="+mn-ea"/>
                        </a:rPr>
                        <a:t> areas </a:t>
                      </a:r>
                      <a:endParaRPr b="0" dirty="0">
                        <a:latin typeface="+mn-ea"/>
                        <a:ea typeface="+mn-ea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b="0" dirty="0" smtClean="0">
                          <a:latin typeface="+mn-ea"/>
                          <a:ea typeface="+mn-ea"/>
                        </a:rPr>
                        <a:t>3</a:t>
                      </a:r>
                      <a:endParaRPr b="0" dirty="0">
                        <a:latin typeface="+mn-ea"/>
                        <a:ea typeface="+mn-ea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EBF0EB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192696" y="1258957"/>
            <a:ext cx="5764695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Logo Partners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29493747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image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5655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Shape 135"/>
          <p:cNvSpPr/>
          <p:nvPr/>
        </p:nvSpPr>
        <p:spPr>
          <a:xfrm>
            <a:off x="648394" y="366991"/>
            <a:ext cx="10515601" cy="764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>
            <a:lvl1pPr>
              <a:lnSpc>
                <a:spcPct val="90000"/>
              </a:lnSpc>
              <a:defRPr sz="4400">
                <a:solidFill>
                  <a:srgbClr val="028184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1pPr>
          </a:lstStyle>
          <a:p>
            <a:r>
              <a:rPr dirty="0"/>
              <a:t>Partners and Status of Partnership</a:t>
            </a:r>
          </a:p>
        </p:txBody>
      </p:sp>
      <p:graphicFrame>
        <p:nvGraphicFramePr>
          <p:cNvPr id="136" name="Table 136"/>
          <p:cNvGraphicFramePr/>
          <p:nvPr>
            <p:extLst>
              <p:ext uri="{D42A27DB-BD31-4B8C-83A1-F6EECF244321}">
                <p14:modId xmlns:p14="http://schemas.microsoft.com/office/powerpoint/2010/main" val="229449119"/>
              </p:ext>
            </p:extLst>
          </p:nvPr>
        </p:nvGraphicFramePr>
        <p:xfrm>
          <a:off x="696519" y="1306016"/>
          <a:ext cx="10419349" cy="4710674"/>
        </p:xfrm>
        <a:graphic>
          <a:graphicData uri="http://schemas.openxmlformats.org/drawingml/2006/table">
            <a:tbl>
              <a:tblPr bandRow="1">
                <a:tableStyleId>{4C3C2611-4C71-4FC5-86AE-919BDF0F9419}</a:tableStyleId>
              </a:tblPr>
              <a:tblGrid>
                <a:gridCol w="1132279"/>
                <a:gridCol w="1564105"/>
                <a:gridCol w="67376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85281"/>
              </a:tblGrid>
              <a:tr h="470652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8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j-lt"/>
                          <a:ea typeface="+mn-ea"/>
                          <a:cs typeface="+mn-cs"/>
                          <a:sym typeface="Helvetica"/>
                        </a:rPr>
                        <a:t>Partner</a:t>
                      </a:r>
                      <a:endParaRPr lang="en-US" sz="1800" b="1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D4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8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j-lt"/>
                          <a:ea typeface="+mn-ea"/>
                          <a:cs typeface="+mn-cs"/>
                          <a:sym typeface="Helvetica"/>
                        </a:rPr>
                        <a:t>Status</a:t>
                      </a:r>
                      <a:endParaRPr lang="en-US" sz="1800" b="1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D4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8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j-lt"/>
                          <a:ea typeface="+mn-ea"/>
                          <a:cs typeface="+mn-cs"/>
                          <a:sym typeface="Helvetica"/>
                        </a:rPr>
                        <a:t>Projects and Programs</a:t>
                      </a:r>
                      <a:endParaRPr lang="en-US" sz="1800" b="1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j-lt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D4E0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b="1" u="none" dirty="0" smtClean="0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Goal</a:t>
                      </a:r>
                      <a:endParaRPr b="1" u="none" dirty="0">
                        <a:latin typeface="+mj-lt"/>
                        <a:ea typeface="+mj-ea"/>
                        <a:cs typeface="+mj-cs"/>
                        <a:sym typeface="Helvetica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D4E0D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0652"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b="0" dirty="0">
                        <a:latin typeface="+mn-ea"/>
                        <a:ea typeface="+mn-ea"/>
                      </a:endParaRPr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b="0" dirty="0">
                        <a:latin typeface="+mn-ea"/>
                        <a:ea typeface="+mn-ea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800" b="0" dirty="0" smtClean="0">
                          <a:latin typeface="+mn-ea"/>
                          <a:ea typeface="+mn-ea"/>
                          <a:cs typeface="+mn-cs"/>
                        </a:rPr>
                        <a:t>MPA Network Program in Bali and Development of MPA Model in Karangasem with “downstream-upstream”</a:t>
                      </a:r>
                      <a:r>
                        <a:rPr lang="en-US" sz="1800" b="0" baseline="0" dirty="0" smtClean="0">
                          <a:latin typeface="+mn-ea"/>
                          <a:ea typeface="+mn-ea"/>
                          <a:cs typeface="+mn-cs"/>
                        </a:rPr>
                        <a:t> concept</a:t>
                      </a:r>
                      <a:endParaRPr lang="en-US" sz="1800" b="0" dirty="0" smtClean="0"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bevel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b="0" dirty="0" smtClean="0">
                          <a:latin typeface="+mn-ea"/>
                          <a:ea typeface="+mn-ea"/>
                        </a:rPr>
                        <a:t>3</a:t>
                      </a:r>
                      <a:endParaRPr b="0" dirty="0">
                        <a:latin typeface="+mn-ea"/>
                        <a:ea typeface="+mn-ea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0652"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b="0" dirty="0">
                        <a:latin typeface="+mn-ea"/>
                        <a:ea typeface="+mn-ea"/>
                      </a:endParaRPr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b="0" dirty="0">
                        <a:latin typeface="+mn-ea"/>
                        <a:ea typeface="+mn-ea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800" b="0" dirty="0" smtClean="0">
                          <a:latin typeface="+mn-ea"/>
                          <a:ea typeface="+mn-ea"/>
                          <a:cs typeface="+mn-cs"/>
                        </a:rPr>
                        <a:t>Improve ecosystem-based</a:t>
                      </a:r>
                      <a:r>
                        <a:rPr lang="en-US" sz="1800" b="0" baseline="0" dirty="0" smtClean="0"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dirty="0" smtClean="0">
                          <a:latin typeface="+mn-ea"/>
                          <a:ea typeface="+mn-ea"/>
                          <a:cs typeface="+mn-cs"/>
                        </a:rPr>
                        <a:t>integrated management in </a:t>
                      </a:r>
                      <a:r>
                        <a:rPr lang="en-US" sz="1800" b="0" dirty="0" err="1" smtClean="0">
                          <a:latin typeface="+mn-ea"/>
                          <a:ea typeface="+mn-ea"/>
                          <a:cs typeface="+mn-cs"/>
                        </a:rPr>
                        <a:t>Anambas-Natuna</a:t>
                      </a:r>
                      <a:r>
                        <a:rPr lang="en-US" sz="1800" b="0" baseline="0" dirty="0" smtClean="0">
                          <a:latin typeface="+mn-ea"/>
                          <a:ea typeface="+mn-ea"/>
                          <a:cs typeface="+mn-cs"/>
                        </a:rPr>
                        <a:t> Seascape (Phase I)</a:t>
                      </a:r>
                      <a:endParaRPr sz="1800" b="0" dirty="0"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b="0" dirty="0" smtClean="0">
                          <a:latin typeface="+mn-ea"/>
                          <a:ea typeface="+mn-ea"/>
                        </a:rPr>
                        <a:t>1</a:t>
                      </a:r>
                      <a:endParaRPr b="0" dirty="0">
                        <a:latin typeface="+mn-ea"/>
                        <a:ea typeface="+mn-ea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</a:tr>
              <a:tr h="470652"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b="0" dirty="0">
                        <a:latin typeface="+mn-ea"/>
                        <a:ea typeface="+mn-ea"/>
                      </a:endParaRPr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b="0" dirty="0">
                        <a:latin typeface="+mn-ea"/>
                        <a:ea typeface="+mn-ea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800" b="0" dirty="0" smtClean="0">
                          <a:latin typeface="+mn-ea"/>
                          <a:ea typeface="+mn-ea"/>
                          <a:cs typeface="+mn-cs"/>
                        </a:rPr>
                        <a:t>Manta Ray Conservation Program</a:t>
                      </a:r>
                      <a:endParaRPr sz="1800" b="0" dirty="0"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b="0" dirty="0" smtClean="0">
                          <a:latin typeface="+mn-ea"/>
                          <a:ea typeface="+mn-ea"/>
                        </a:rPr>
                        <a:t>5</a:t>
                      </a:r>
                      <a:endParaRPr b="0" dirty="0">
                        <a:latin typeface="+mn-ea"/>
                        <a:ea typeface="+mn-ea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</a:tr>
              <a:tr h="561783"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b="0" dirty="0">
                        <a:latin typeface="+mn-ea"/>
                        <a:ea typeface="+mn-ea"/>
                      </a:endParaRPr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b="0" dirty="0">
                        <a:latin typeface="+mn-ea"/>
                        <a:ea typeface="+mn-ea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800" b="0" dirty="0" smtClean="0">
                          <a:latin typeface="+mn-ea"/>
                          <a:ea typeface="+mn-ea"/>
                          <a:cs typeface="+mn-cs"/>
                        </a:rPr>
                        <a:t>Human resource</a:t>
                      </a:r>
                      <a:r>
                        <a:rPr lang="en-US" sz="1800" b="0" baseline="0" dirty="0" smtClean="0">
                          <a:latin typeface="+mn-ea"/>
                          <a:ea typeface="+mn-ea"/>
                          <a:cs typeface="+mn-cs"/>
                        </a:rPr>
                        <a:t> development program for MPA management</a:t>
                      </a:r>
                      <a:endParaRPr sz="1800" b="0" dirty="0"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b="0" dirty="0" smtClean="0">
                          <a:latin typeface="+mn-ea"/>
                          <a:ea typeface="+mn-ea"/>
                        </a:rPr>
                        <a:t>3</a:t>
                      </a:r>
                      <a:endParaRPr b="0" dirty="0">
                        <a:latin typeface="+mn-ea"/>
                        <a:ea typeface="+mn-ea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61783"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b="0" dirty="0">
                        <a:latin typeface="+mn-ea"/>
                        <a:ea typeface="+mn-ea"/>
                      </a:endParaRPr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lang="en-US" sz="1800" b="0" i="0" u="none" strike="noStrike" cap="none" spc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ea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1800" b="0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ea"/>
                          <a:ea typeface="+mn-ea"/>
                          <a:cs typeface="+mn-cs"/>
                          <a:sym typeface="Helvetica"/>
                        </a:rPr>
                        <a:t>Blue carbon initiative</a:t>
                      </a: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b="0" dirty="0" smtClean="0">
                          <a:latin typeface="+mn-ea"/>
                          <a:ea typeface="+mn-ea"/>
                        </a:rPr>
                        <a:t>3;4</a:t>
                      </a:r>
                      <a:endParaRPr b="0" dirty="0">
                        <a:latin typeface="+mn-ea"/>
                        <a:ea typeface="+mn-ea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</a:tr>
              <a:tr h="1294524"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b="0" dirty="0" smtClean="0">
                          <a:latin typeface="+mn-lt"/>
                        </a:rPr>
                        <a:t>GIZ</a:t>
                      </a:r>
                      <a:endParaRPr b="0" dirty="0">
                        <a:latin typeface="+mn-lt"/>
                      </a:endParaRPr>
                    </a:p>
                  </a:txBody>
                  <a:tcPr marL="63500" marR="63500" marT="63500" marB="63500" horzOverflow="overflow">
                    <a:lnL w="12700">
                      <a:solidFill>
                        <a:srgbClr val="FFFFFF"/>
                      </a:solidFill>
                      <a:beve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b="0" dirty="0" smtClean="0">
                          <a:latin typeface="+mn-lt"/>
                        </a:rPr>
                        <a:t>MoU</a:t>
                      </a:r>
                      <a:endParaRPr b="0" dirty="0">
                        <a:latin typeface="+mn-lt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b="0" dirty="0" smtClean="0">
                          <a:latin typeface="+mn-lt"/>
                        </a:rPr>
                        <a:t>Sulu Sulawesi Seascape</a:t>
                      </a:r>
                      <a:endParaRPr b="0" dirty="0">
                        <a:latin typeface="+mn-lt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bevel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b="0" dirty="0" smtClean="0">
                          <a:latin typeface="+mn-lt"/>
                        </a:rPr>
                        <a:t>1;2;3</a:t>
                      </a:r>
                      <a:endParaRPr b="0" dirty="0">
                        <a:latin typeface="+mn-lt"/>
                      </a:endParaRPr>
                    </a:p>
                  </a:txBody>
                  <a:tcPr marL="63500" marR="63500" marT="63500" marB="635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bevel/>
                    </a:lnB>
                    <a:solidFill>
                      <a:srgbClr val="EBF0E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9132754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image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5655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7" name="Shape 127"/>
          <p:cNvSpPr/>
          <p:nvPr/>
        </p:nvSpPr>
        <p:spPr>
          <a:xfrm>
            <a:off x="786715" y="508350"/>
            <a:ext cx="10515601" cy="764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>
            <a:lvl1pPr>
              <a:lnSpc>
                <a:spcPct val="90000"/>
              </a:lnSpc>
              <a:defRPr sz="4400">
                <a:solidFill>
                  <a:srgbClr val="028184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1pPr>
          </a:lstStyle>
          <a:p>
            <a:r>
              <a:rPr lang="en-US" b="1" dirty="0" smtClean="0"/>
              <a:t>TOPIC OUTLINE</a:t>
            </a:r>
            <a:endParaRPr b="1" dirty="0"/>
          </a:p>
        </p:txBody>
      </p:sp>
      <p:sp>
        <p:nvSpPr>
          <p:cNvPr id="128" name="Shape 128"/>
          <p:cNvSpPr/>
          <p:nvPr/>
        </p:nvSpPr>
        <p:spPr>
          <a:xfrm>
            <a:off x="838200" y="1690688"/>
            <a:ext cx="10045521" cy="447041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/>
          <a:p>
            <a:pPr>
              <a:defRPr sz="2400">
                <a:solidFill>
                  <a:srgbClr val="028184"/>
                </a:solidFill>
              </a:defRPr>
            </a:pPr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838200" y="1544498"/>
            <a:ext cx="6727805" cy="605088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635000" marR="0" indent="-635000" algn="l" defTabSz="914400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</a:pPr>
            <a:r>
              <a:rPr lang="en-US" sz="3200" dirty="0" smtClean="0">
                <a:solidFill>
                  <a:srgbClr val="028184"/>
                </a:solidFill>
              </a:rPr>
              <a:t>Country TWG Focal Points</a:t>
            </a:r>
          </a:p>
          <a:p>
            <a:pPr marL="635000" marR="0" indent="-635000" algn="l" defTabSz="914400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</a:pPr>
            <a:r>
              <a:rPr lang="en-US" sz="3200" dirty="0" smtClean="0">
                <a:solidFill>
                  <a:srgbClr val="028184"/>
                </a:solidFill>
              </a:rPr>
              <a:t>Progress Towards NPOA</a:t>
            </a:r>
          </a:p>
          <a:p>
            <a:pPr marL="635000" marR="0" indent="-635000" algn="l" defTabSz="914400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</a:pPr>
            <a:r>
              <a:rPr lang="en-US" sz="3200" dirty="0" smtClean="0">
                <a:solidFill>
                  <a:srgbClr val="028184"/>
                </a:solidFill>
              </a:rPr>
              <a:t>Lesson Learned</a:t>
            </a:r>
          </a:p>
          <a:p>
            <a:pPr marL="635000" marR="0" indent="-635000" algn="l" defTabSz="914400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</a:pPr>
            <a:r>
              <a:rPr lang="en-US" sz="3200" dirty="0" smtClean="0">
                <a:solidFill>
                  <a:srgbClr val="028184"/>
                </a:solidFill>
              </a:rPr>
              <a:t>Challenges</a:t>
            </a:r>
          </a:p>
          <a:p>
            <a:pPr marL="635000" marR="0" indent="-635000" algn="l" defTabSz="914400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</a:pPr>
            <a:r>
              <a:rPr lang="en-US" sz="3200" dirty="0" smtClean="0">
                <a:solidFill>
                  <a:srgbClr val="028184"/>
                </a:solidFill>
              </a:rPr>
              <a:t>Next Steps</a:t>
            </a:r>
          </a:p>
          <a:p>
            <a:pPr marL="635000" marR="0" indent="-635000" algn="l" defTabSz="914400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en-US" sz="3200" dirty="0" smtClean="0">
              <a:solidFill>
                <a:srgbClr val="028184"/>
              </a:solidFill>
            </a:endParaRPr>
          </a:p>
          <a:p>
            <a:pPr marL="635000" marR="0" indent="-635000" algn="l" defTabSz="914400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</a:pPr>
            <a:endParaRPr lang="en-US" sz="3200" dirty="0" smtClean="0">
              <a:solidFill>
                <a:srgbClr val="028184"/>
              </a:solidFill>
            </a:endParaRPr>
          </a:p>
          <a:p>
            <a:pPr marL="635000" marR="0" indent="-635000" algn="l" defTabSz="914400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</a:pPr>
            <a:endParaRPr lang="en-US" sz="3200" dirty="0" smtClean="0">
              <a:solidFill>
                <a:srgbClr val="028184"/>
              </a:solidFill>
            </a:endParaRPr>
          </a:p>
          <a:p>
            <a:pPr marL="635000" marR="0" indent="-635000" algn="l" defTabSz="914400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</a:pPr>
            <a:endParaRPr lang="en-US" sz="3200" dirty="0" smtClean="0">
              <a:solidFill>
                <a:srgbClr val="028184"/>
              </a:solidFill>
            </a:endParaRPr>
          </a:p>
          <a:p>
            <a:pPr marL="635000" marR="0" indent="-635000" algn="l" defTabSz="914400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</a:pPr>
            <a:endParaRPr lang="en-US" sz="3200" dirty="0" smtClean="0">
              <a:solidFill>
                <a:srgbClr val="028184"/>
              </a:solidFill>
            </a:endParaRPr>
          </a:p>
          <a:p>
            <a:pPr marL="635000" marR="0" indent="-635000" algn="l" defTabSz="914400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028184"/>
              </a:solidFill>
              <a:effectLst/>
              <a:uFillTx/>
              <a:sym typeface="Calibri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image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655" y="0"/>
            <a:ext cx="12195655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7" name="Shape 127"/>
          <p:cNvSpPr/>
          <p:nvPr/>
        </p:nvSpPr>
        <p:spPr>
          <a:xfrm>
            <a:off x="1171579" y="804390"/>
            <a:ext cx="4199754" cy="6161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92500" lnSpcReduction="10000"/>
          </a:bodyPr>
          <a:lstStyle>
            <a:lvl1pPr>
              <a:lnSpc>
                <a:spcPct val="90000"/>
              </a:lnSpc>
              <a:defRPr sz="4400">
                <a:solidFill>
                  <a:srgbClr val="028184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1pPr>
          </a:lstStyle>
          <a:p>
            <a:endParaRPr dirty="0"/>
          </a:p>
        </p:txBody>
      </p:sp>
      <p:sp>
        <p:nvSpPr>
          <p:cNvPr id="128" name="Shape 128"/>
          <p:cNvSpPr/>
          <p:nvPr/>
        </p:nvSpPr>
        <p:spPr>
          <a:xfrm>
            <a:off x="1171576" y="1928814"/>
            <a:ext cx="1714427" cy="266323"/>
          </a:xfrm>
          <a:prstGeom prst="rect">
            <a:avLst/>
          </a:prstGeom>
          <a:ln w="12700">
            <a:miter lim="400000"/>
          </a:ln>
        </p:spPr>
        <p:txBody>
          <a:bodyPr wrap="square" lIns="45719" rIns="45719">
            <a:spAutoFit/>
          </a:bodyPr>
          <a:lstStyle/>
          <a:p>
            <a:pPr>
              <a:defRPr sz="2400">
                <a:solidFill>
                  <a:srgbClr val="028184"/>
                </a:solidFill>
              </a:defRPr>
            </a:pPr>
            <a:endParaRPr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20750" y="2000249"/>
            <a:ext cx="9207500" cy="40798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marL="228600" marR="0" indent="-228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723900" marR="0" indent="-2667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1234439" marR="0" indent="-320039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17272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21844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26416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30988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35560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40132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endParaRPr lang="en-US" sz="2400" dirty="0">
              <a:latin typeface="+mj-lt"/>
            </a:endParaRPr>
          </a:p>
          <a:p>
            <a:pPr marL="457200" indent="-457200" algn="just">
              <a:lnSpc>
                <a:spcPct val="100000"/>
              </a:lnSpc>
              <a:buFont typeface="+mj-lt"/>
              <a:buAutoNum type="alphaLcPeriod"/>
            </a:pPr>
            <a:r>
              <a:rPr lang="en-US" sz="2400" dirty="0" smtClean="0">
                <a:latin typeface="+mj-lt"/>
              </a:rPr>
              <a:t>Presidential Decree of the Republic of Indonesia No. 85/2015 as of 23 July 2015.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2400" dirty="0" smtClean="0">
              <a:latin typeface="+mj-lt"/>
            </a:endParaRPr>
          </a:p>
          <a:p>
            <a:pPr marL="457200" indent="-457200" algn="just">
              <a:lnSpc>
                <a:spcPct val="100000"/>
              </a:lnSpc>
              <a:buFont typeface="+mj-lt"/>
              <a:buAutoNum type="alphaLcPeriod"/>
            </a:pPr>
            <a:r>
              <a:rPr lang="en-US" sz="2400" dirty="0" smtClean="0">
                <a:latin typeface="+mj-lt"/>
              </a:rPr>
              <a:t>The Coordinating Minister for Maritime Affairs Decree No. SKEP/9/</a:t>
            </a:r>
            <a:r>
              <a:rPr lang="en-US" sz="2400" dirty="0" err="1" smtClean="0">
                <a:latin typeface="+mj-lt"/>
              </a:rPr>
              <a:t>Menko</a:t>
            </a:r>
            <a:r>
              <a:rPr lang="en-US" sz="2400" dirty="0" smtClean="0">
                <a:latin typeface="+mj-lt"/>
              </a:rPr>
              <a:t>/</a:t>
            </a:r>
            <a:r>
              <a:rPr lang="en-US" sz="2400" dirty="0" err="1" smtClean="0">
                <a:latin typeface="+mj-lt"/>
              </a:rPr>
              <a:t>Maritim</a:t>
            </a:r>
            <a:r>
              <a:rPr lang="en-US" sz="2400" dirty="0" smtClean="0">
                <a:latin typeface="+mj-lt"/>
              </a:rPr>
              <a:t>/III/2016 as of 31 March 2016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2400" dirty="0" smtClean="0">
              <a:latin typeface="+mj-lt"/>
            </a:endParaRPr>
          </a:p>
          <a:p>
            <a:pPr marL="457200" indent="-457200" algn="just">
              <a:lnSpc>
                <a:spcPct val="100000"/>
              </a:lnSpc>
              <a:buFont typeface="+mj-lt"/>
              <a:buAutoNum type="alphaLcPeriod"/>
            </a:pPr>
            <a:r>
              <a:rPr lang="en-US" sz="2400" dirty="0" smtClean="0">
                <a:latin typeface="+mj-lt"/>
              </a:rPr>
              <a:t>Director General Marine Spatial Management Decree No. 27/KEP-DJPRL/2016 as of 2 August 2016.</a:t>
            </a:r>
          </a:p>
          <a:p>
            <a:pPr algn="just">
              <a:lnSpc>
                <a:spcPct val="100000"/>
              </a:lnSpc>
            </a:pPr>
            <a:endParaRPr lang="en-US" sz="2400" dirty="0">
              <a:latin typeface="+mj-lt"/>
            </a:endParaRPr>
          </a:p>
        </p:txBody>
      </p:sp>
      <p:sp>
        <p:nvSpPr>
          <p:cNvPr id="6" name="Shape 127"/>
          <p:cNvSpPr/>
          <p:nvPr/>
        </p:nvSpPr>
        <p:spPr>
          <a:xfrm>
            <a:off x="0" y="351851"/>
            <a:ext cx="12192000" cy="764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>
            <a:lvl1pPr>
              <a:lnSpc>
                <a:spcPct val="90000"/>
              </a:lnSpc>
              <a:defRPr sz="4400">
                <a:solidFill>
                  <a:srgbClr val="028184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1pPr>
          </a:lstStyle>
          <a:p>
            <a:pPr algn="ctr"/>
            <a:r>
              <a:rPr lang="en-US" sz="4000" b="1" dirty="0" smtClean="0">
                <a:latin typeface="+mj-lt"/>
              </a:rPr>
              <a:t>STRENGTHENING NCC INDONESIA</a:t>
            </a:r>
            <a:endParaRPr lang="en-US" sz="4000" b="1" dirty="0">
              <a:latin typeface="+mj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436" y="1260096"/>
            <a:ext cx="1071900" cy="95068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7615" y="1407854"/>
            <a:ext cx="570424" cy="57042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571" y="1284408"/>
            <a:ext cx="774079" cy="77407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2857" y="1285789"/>
            <a:ext cx="564590" cy="79759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5339" y="1399504"/>
            <a:ext cx="688084" cy="58487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8686" y="1343089"/>
            <a:ext cx="599566" cy="59956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8474" y="1158875"/>
            <a:ext cx="559571" cy="85165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5839" y="1393654"/>
            <a:ext cx="569786" cy="74043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824" y="1317625"/>
            <a:ext cx="761048" cy="737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430288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image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655" y="0"/>
            <a:ext cx="12195655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7" name="Shape 127"/>
          <p:cNvSpPr/>
          <p:nvPr/>
        </p:nvSpPr>
        <p:spPr>
          <a:xfrm>
            <a:off x="838203" y="645639"/>
            <a:ext cx="10515601" cy="764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>
            <a:lvl1pPr>
              <a:lnSpc>
                <a:spcPct val="90000"/>
              </a:lnSpc>
              <a:defRPr sz="4400">
                <a:solidFill>
                  <a:srgbClr val="028184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1pPr>
          </a:lstStyle>
          <a:p>
            <a:endParaRPr dirty="0"/>
          </a:p>
        </p:txBody>
      </p:sp>
      <p:sp>
        <p:nvSpPr>
          <p:cNvPr id="128" name="Shape 128"/>
          <p:cNvSpPr/>
          <p:nvPr/>
        </p:nvSpPr>
        <p:spPr>
          <a:xfrm>
            <a:off x="838200" y="1690688"/>
            <a:ext cx="10045521" cy="447041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/>
          <a:p>
            <a:pPr>
              <a:defRPr sz="2400">
                <a:solidFill>
                  <a:srgbClr val="028184"/>
                </a:solidFill>
              </a:defRPr>
            </a:pPr>
            <a:endParaRPr/>
          </a:p>
        </p:txBody>
      </p:sp>
      <p:sp>
        <p:nvSpPr>
          <p:cNvPr id="6" name="Shape 127"/>
          <p:cNvSpPr/>
          <p:nvPr/>
        </p:nvSpPr>
        <p:spPr>
          <a:xfrm>
            <a:off x="-3655" y="180242"/>
            <a:ext cx="12195655" cy="10553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>
              <a:lnSpc>
                <a:spcPct val="90000"/>
              </a:lnSpc>
              <a:defRPr sz="4400">
                <a:solidFill>
                  <a:srgbClr val="028184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1pPr>
          </a:lstStyle>
          <a:p>
            <a:pPr algn="ctr"/>
            <a:r>
              <a:rPr lang="en-US" sz="3200" b="1" dirty="0">
                <a:latin typeface="+mj-lt"/>
              </a:rPr>
              <a:t>INDONESIA SUPPORT TO REGIONAL SECRETARIAT</a:t>
            </a:r>
            <a:endParaRPr sz="3200" b="1" dirty="0"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5954" y="1517329"/>
            <a:ext cx="581817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Font typeface="+mj-lt"/>
              <a:buAutoNum type="alphaLcPeriod"/>
              <a:defRPr/>
            </a:pPr>
            <a:r>
              <a:rPr lang="en-US" sz="2400" dirty="0">
                <a:latin typeface="+mj-lt"/>
              </a:rPr>
              <a:t>A</a:t>
            </a:r>
            <a:r>
              <a:rPr lang="en-US" sz="2400" dirty="0" smtClean="0">
                <a:latin typeface="+mj-lt"/>
              </a:rPr>
              <a:t>nnual 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financial</a:t>
            </a:r>
            <a:r>
              <a:rPr lang="en-US" sz="2400" dirty="0">
                <a:latin typeface="+mj-lt"/>
              </a:rPr>
              <a:t> contribution with amount of 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USD 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366,082.00 </a:t>
            </a:r>
            <a:r>
              <a:rPr lang="en-US" sz="2400" dirty="0">
                <a:latin typeface="+mj-lt"/>
              </a:rPr>
              <a:t>to CTI-CFF Regional Secretariat as of 16 March 2016</a:t>
            </a:r>
            <a:r>
              <a:rPr lang="en-US" sz="2400" dirty="0" smtClean="0">
                <a:latin typeface="+mj-lt"/>
              </a:rPr>
              <a:t>.</a:t>
            </a:r>
          </a:p>
          <a:p>
            <a:pPr algn="just">
              <a:defRPr/>
            </a:pPr>
            <a:endParaRPr lang="en-US" sz="2400" dirty="0">
              <a:latin typeface="+mj-lt"/>
            </a:endParaRPr>
          </a:p>
          <a:p>
            <a:pPr marL="514350" indent="-514350" algn="just">
              <a:buFont typeface="+mj-lt"/>
              <a:buAutoNum type="alphaLcPeriod" startAt="2"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Presidential 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Decree </a:t>
            </a:r>
            <a:r>
              <a:rPr lang="en-US" sz="2400" dirty="0">
                <a:latin typeface="+mj-lt"/>
              </a:rPr>
              <a:t>No. 46/2016 as of 18 May 2016</a:t>
            </a:r>
            <a:r>
              <a:rPr lang="en-US" sz="2400" dirty="0" smtClean="0">
                <a:latin typeface="+mj-lt"/>
              </a:rPr>
              <a:t>.</a:t>
            </a:r>
          </a:p>
          <a:p>
            <a:pPr marL="514350" indent="-514350" algn="just">
              <a:buFont typeface="+mj-lt"/>
              <a:buAutoNum type="alphaLcPeriod" startAt="2"/>
              <a:defRPr/>
            </a:pPr>
            <a:endParaRPr lang="en-US" sz="2400" dirty="0" smtClean="0">
              <a:latin typeface="+mj-lt"/>
            </a:endParaRPr>
          </a:p>
          <a:p>
            <a:pPr marL="514350" indent="-514350" algn="just">
              <a:buFont typeface="+mj-lt"/>
              <a:buAutoNum type="alphaLcPeriod" startAt="2"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Permanent 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office </a:t>
            </a:r>
            <a:r>
              <a:rPr lang="en-US" sz="2400" dirty="0">
                <a:latin typeface="+mj-lt"/>
              </a:rPr>
              <a:t>of Regional Secretariat in Manado as of 11 July 2016</a:t>
            </a:r>
            <a:endParaRPr lang="en-US" sz="2400" dirty="0" smtClean="0">
              <a:latin typeface="+mj-lt"/>
            </a:endParaRPr>
          </a:p>
          <a:p>
            <a:pPr marL="514350" indent="-514350" algn="just">
              <a:buFont typeface="+mj-lt"/>
              <a:buAutoNum type="alphaLcPeriod" startAt="2"/>
              <a:defRPr/>
            </a:pPr>
            <a:endParaRPr lang="en-US" sz="24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4410" y="3037513"/>
            <a:ext cx="5927590" cy="3820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058144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image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5655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1" name="Shape 131"/>
          <p:cNvSpPr/>
          <p:nvPr/>
        </p:nvSpPr>
        <p:spPr>
          <a:xfrm>
            <a:off x="405848" y="165414"/>
            <a:ext cx="10515601" cy="764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>
            <a:lvl1pPr>
              <a:lnSpc>
                <a:spcPct val="90000"/>
              </a:lnSpc>
              <a:defRPr sz="4400">
                <a:solidFill>
                  <a:srgbClr val="028184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1pPr>
          </a:lstStyle>
          <a:p>
            <a:r>
              <a:rPr sz="4000" dirty="0"/>
              <a:t>Country TWG Focal Points</a:t>
            </a:r>
          </a:p>
        </p:txBody>
      </p:sp>
      <p:graphicFrame>
        <p:nvGraphicFramePr>
          <p:cNvPr id="132" name="Table 132"/>
          <p:cNvGraphicFramePr/>
          <p:nvPr>
            <p:extLst>
              <p:ext uri="{D42A27DB-BD31-4B8C-83A1-F6EECF244321}">
                <p14:modId xmlns:p14="http://schemas.microsoft.com/office/powerpoint/2010/main" val="12209305"/>
              </p:ext>
            </p:extLst>
          </p:nvPr>
        </p:nvGraphicFramePr>
        <p:xfrm>
          <a:off x="612058" y="927222"/>
          <a:ext cx="10971537" cy="5693296"/>
        </p:xfrm>
        <a:graphic>
          <a:graphicData uri="http://schemas.openxmlformats.org/drawingml/2006/table">
            <a:tbl>
              <a:tblPr bandRow="1">
                <a:tableStyleId>{4C3C2611-4C71-4FC5-86AE-919BDF0F9419}</a:tableStyleId>
              </a:tblPr>
              <a:tblGrid>
                <a:gridCol w="278168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18985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96394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200" b="1" dirty="0">
                          <a:latin typeface="+mj-lt"/>
                        </a:rPr>
                        <a:t>TWG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200" b="1" dirty="0">
                          <a:latin typeface="+mj-lt"/>
                        </a:rPr>
                        <a:t>Focal Point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2981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800" dirty="0">
                          <a:latin typeface="+mj-lt"/>
                          <a:ea typeface="+mn-ea"/>
                        </a:rPr>
                        <a:t>Seascapes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>
                        <a:defRPr sz="1600" b="0" i="0">
                          <a:latin typeface="Tw Cen MT"/>
                          <a:ea typeface="Tw Cen MT"/>
                          <a:cs typeface="Tw Cen MT"/>
                        </a:defRPr>
                      </a:pPr>
                      <a:r>
                        <a:rPr lang="en-US" sz="1800" b="0" i="0" baseline="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j-cs"/>
                          <a:sym typeface="Tw Cen MT"/>
                        </a:rPr>
                        <a:t>Mr. </a:t>
                      </a:r>
                      <a:r>
                        <a:rPr lang="en-US" sz="1800" b="0" i="0" baseline="0" dirty="0" err="1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j-cs"/>
                          <a:sym typeface="Tw Cen MT"/>
                        </a:rPr>
                        <a:t>Subandono</a:t>
                      </a:r>
                      <a:r>
                        <a:rPr lang="en-US" sz="1800" b="0" i="0" baseline="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j-cs"/>
                          <a:sym typeface="Tw Cen MT"/>
                        </a:rPr>
                        <a:t> </a:t>
                      </a:r>
                      <a:r>
                        <a:rPr lang="en-US" sz="1800" b="0" i="0" baseline="0" dirty="0" err="1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j-cs"/>
                          <a:sym typeface="Tw Cen MT"/>
                        </a:rPr>
                        <a:t>Diposaptono</a:t>
                      </a:r>
                      <a:r>
                        <a:rPr lang="en-US" sz="1800" b="0" i="0" baseline="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j-cs"/>
                          <a:sym typeface="Tw Cen MT"/>
                        </a:rPr>
                        <a:t>, Director of Marine Spatial Planning, MMAF</a:t>
                      </a:r>
                      <a:endParaRPr lang="en-US" sz="1800" b="0" i="0" baseline="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j-cs"/>
                        <a:sym typeface="Helvetica"/>
                      </a:endParaRPr>
                    </a:p>
                  </a:txBody>
                  <a:tcPr marL="63500" marR="63500" marT="63504" marB="63504" horzOverflow="overflow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5488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800" dirty="0">
                          <a:latin typeface="+mj-lt"/>
                          <a:ea typeface="+mn-ea"/>
                        </a:rPr>
                        <a:t>EAFM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lvl="0" algn="l">
                        <a:defRPr sz="1800"/>
                      </a:pPr>
                      <a:r>
                        <a:rPr lang="en-US" sz="1800" b="0" i="0" dirty="0" smtClean="0">
                          <a:latin typeface="+mj-lt"/>
                          <a:ea typeface="+mn-ea"/>
                        </a:rPr>
                        <a:t>Mr. Toni </a:t>
                      </a:r>
                      <a:r>
                        <a:rPr lang="en-US" sz="1800" b="0" i="0" dirty="0" err="1" smtClean="0">
                          <a:latin typeface="+mj-lt"/>
                          <a:ea typeface="+mn-ea"/>
                        </a:rPr>
                        <a:t>Ruchimat</a:t>
                      </a:r>
                      <a:r>
                        <a:rPr lang="en-US" sz="1800" b="0" i="0" dirty="0" smtClean="0">
                          <a:latin typeface="+mj-lt"/>
                          <a:ea typeface="+mn-ea"/>
                        </a:rPr>
                        <a:t>, Director of Fish Resources Management, MMAF</a:t>
                      </a:r>
                      <a:endParaRPr sz="1800" b="0" i="0" dirty="0">
                        <a:latin typeface="+mj-lt"/>
                        <a:ea typeface="+mn-ea"/>
                      </a:endParaRPr>
                    </a:p>
                  </a:txBody>
                  <a:tcPr marL="63500" marR="63500" marT="63504" marB="63504" horzOverflow="overflow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3776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800" dirty="0">
                          <a:latin typeface="+mj-lt"/>
                          <a:ea typeface="+mn-ea"/>
                        </a:rPr>
                        <a:t>MPA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lvl="0" algn="l">
                        <a:defRPr sz="1800"/>
                      </a:pPr>
                      <a:r>
                        <a:rPr lang="en-US" sz="1800" b="0" i="0" dirty="0" smtClean="0">
                          <a:latin typeface="+mj-lt"/>
                          <a:ea typeface="+mn-ea"/>
                        </a:rPr>
                        <a:t>Mr. Andi </a:t>
                      </a:r>
                      <a:r>
                        <a:rPr lang="en-US" sz="1800" b="0" i="0" dirty="0" err="1" smtClean="0">
                          <a:latin typeface="+mj-lt"/>
                          <a:ea typeface="+mn-ea"/>
                        </a:rPr>
                        <a:t>Rusandi</a:t>
                      </a:r>
                      <a:r>
                        <a:rPr lang="en-US" sz="1800" b="0" i="0" dirty="0" smtClean="0">
                          <a:latin typeface="+mj-lt"/>
                          <a:ea typeface="+mn-ea"/>
                        </a:rPr>
                        <a:t>,</a:t>
                      </a:r>
                      <a:r>
                        <a:rPr lang="en-US" sz="1800" b="0" i="0" baseline="0" dirty="0" smtClean="0">
                          <a:latin typeface="+mj-lt"/>
                          <a:ea typeface="+mn-ea"/>
                        </a:rPr>
                        <a:t> Director of Marine Biodiversity Conservation, MMAF</a:t>
                      </a:r>
                      <a:endParaRPr sz="1800" b="0" i="0" dirty="0">
                        <a:latin typeface="+mj-lt"/>
                        <a:ea typeface="+mn-ea"/>
                      </a:endParaRPr>
                    </a:p>
                  </a:txBody>
                  <a:tcPr marL="63500" marR="63500" marT="63504" marB="63504" horzOverflow="overflow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85216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800">
                          <a:latin typeface="+mj-lt"/>
                          <a:ea typeface="+mn-ea"/>
                        </a:rPr>
                        <a:t>CCA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Helvetica" charset="0"/>
                          <a:sym typeface="Tw Cen MT" charset="0"/>
                        </a:rPr>
                        <a:t>Ms. Sri </a:t>
                      </a: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Helvetica" charset="0"/>
                          <a:sym typeface="Tw Cen MT" charset="0"/>
                        </a:rPr>
                        <a:t>Tantri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Helvetica" charset="0"/>
                          <a:sym typeface="Tw Cen MT" charset="0"/>
                        </a:rPr>
                        <a:t> 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Helvetica" charset="0"/>
                          <a:sym typeface="Tw Cen MT" charset="0"/>
                        </a:rPr>
                        <a:t>Arundhati, Director of Climate Change Adaptation,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Helvetica" charset="0"/>
                          <a:sym typeface="Tw Cen MT"/>
                        </a:rPr>
                        <a:t>Ministry of Environment and Forestry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Helvetica" charset="0"/>
                        <a:sym typeface="Tw Cen MT" charset="0"/>
                      </a:endParaRPr>
                    </a:p>
                  </a:txBody>
                  <a:tcPr marL="63500" marR="63500" marT="63510" marB="63510" horzOverflow="overflow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4256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800">
                          <a:latin typeface="+mj-lt"/>
                          <a:ea typeface="+mn-ea"/>
                        </a:rPr>
                        <a:t>Threatened Species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lvl="0" algn="l">
                        <a:defRPr sz="1800"/>
                      </a:pPr>
                      <a:r>
                        <a:rPr lang="en-US" sz="1800" dirty="0" smtClean="0">
                          <a:latin typeface="+mj-lt"/>
                          <a:ea typeface="+mn-ea"/>
                        </a:rPr>
                        <a:t>Mr. Andi </a:t>
                      </a:r>
                      <a:r>
                        <a:rPr lang="en-US" sz="1800" dirty="0" err="1" smtClean="0">
                          <a:latin typeface="+mj-lt"/>
                          <a:ea typeface="+mn-ea"/>
                        </a:rPr>
                        <a:t>Rusandi</a:t>
                      </a:r>
                      <a:r>
                        <a:rPr lang="en-US" sz="1800" dirty="0" smtClean="0">
                          <a:latin typeface="+mj-lt"/>
                          <a:ea typeface="+mn-ea"/>
                        </a:rPr>
                        <a:t>,</a:t>
                      </a:r>
                      <a:r>
                        <a:rPr lang="en-US" sz="1800" baseline="0" dirty="0" smtClean="0">
                          <a:latin typeface="+mj-lt"/>
                          <a:ea typeface="+mn-ea"/>
                        </a:rPr>
                        <a:t> Director of Marine Biodiversity Conservation, MMAF</a:t>
                      </a:r>
                      <a:endParaRPr lang="en-US" sz="1800" dirty="0">
                        <a:latin typeface="+mj-lt"/>
                        <a:ea typeface="+mn-ea"/>
                      </a:endParaRPr>
                    </a:p>
                  </a:txBody>
                  <a:tcPr marL="63500" marR="63500" marT="63504" marB="63504" horzOverflow="overflow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42567">
                <a:tc gridSpan="2"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lang="en-US" sz="1800" b="1" dirty="0" smtClean="0">
                          <a:latin typeface="+mj-lt"/>
                          <a:ea typeface="+mn-ea"/>
                        </a:rPr>
                        <a:t>CROSS – CUTTING </a:t>
                      </a:r>
                      <a:endParaRPr sz="1800" b="1" dirty="0">
                        <a:latin typeface="+mj-lt"/>
                        <a:ea typeface="+mn-ea"/>
                      </a:endParaRPr>
                    </a:p>
                  </a:txBody>
                  <a:tcPr marL="63500" marR="63500" marT="63504" marB="63504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2567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lang="en-US" sz="1800" b="0" dirty="0" smtClean="0">
                          <a:latin typeface="+mj-lt"/>
                          <a:ea typeface="+mn-ea"/>
                        </a:rPr>
                        <a:t>Capacity Building</a:t>
                      </a:r>
                      <a:endParaRPr sz="1800" b="0" dirty="0">
                        <a:latin typeface="+mj-lt"/>
                        <a:ea typeface="+mn-ea"/>
                      </a:endParaRPr>
                    </a:p>
                  </a:txBody>
                  <a:tcPr marL="63500" marR="63500" marT="63504" marB="6350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Helvetica" charset="0"/>
                          <a:sym typeface="Tw Cen MT" charset="0"/>
                        </a:rPr>
                        <a:t>Mr.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Helvetica" charset="0"/>
                          <a:sym typeface="Tw Cen MT" charset="0"/>
                        </a:rPr>
                        <a:t>Maman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Helvetica" charset="0"/>
                          <a:sym typeface="Tw Cen MT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Helvetica" charset="0"/>
                          <a:sym typeface="Tw Cen MT" charset="0"/>
                        </a:rPr>
                        <a:t>Hermawan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Helvetica" charset="0"/>
                          <a:sym typeface="Tw Cen MT" charset="0"/>
                        </a:rPr>
                        <a:t>, Secretary of Marine and Fisheries Human Resources Development Agency, MMAF</a:t>
                      </a:r>
                      <a:endParaRPr kumimoji="0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Helvetica" charset="0"/>
                        <a:sym typeface="Tw Cen MT" charset="0"/>
                      </a:endParaRPr>
                    </a:p>
                  </a:txBody>
                  <a:tcPr marL="63500" marR="63500" marT="63504" marB="63504" horzOverflow="overflow"/>
                </a:tc>
              </a:tr>
              <a:tr h="542567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lang="en-US" sz="1800" b="0" dirty="0" smtClean="0">
                          <a:latin typeface="+mj-lt"/>
                          <a:ea typeface="+mn-ea"/>
                        </a:rPr>
                        <a:t>Food Security</a:t>
                      </a:r>
                      <a:endParaRPr sz="1800" b="0" dirty="0">
                        <a:latin typeface="+mj-lt"/>
                        <a:ea typeface="+mn-ea"/>
                      </a:endParaRPr>
                    </a:p>
                  </a:txBody>
                  <a:tcPr marL="63500" marR="63500" marT="63504" marB="6350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Helvetica" charset="0"/>
                          <a:sym typeface="Tw Cen MT" charset="0"/>
                        </a:rPr>
                        <a:t>Ms. Sri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Helvetica" charset="0"/>
                          <a:sym typeface="Tw Cen MT" charset="0"/>
                        </a:rPr>
                        <a:t>Yanti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Helvetica" charset="0"/>
                          <a:sym typeface="Tw Cen MT" charset="0"/>
                        </a:rPr>
                        <a:t>, Acting Director for Marine and Fisheries</a:t>
                      </a:r>
                      <a:endParaRPr kumimoji="0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Helvetica" charset="0"/>
                        <a:sym typeface="Tw Cen MT" charset="0"/>
                      </a:endParaRPr>
                    </a:p>
                  </a:txBody>
                  <a:tcPr marL="63500" marR="63500" marT="63504" marB="63504" horzOverflow="overflow"/>
                </a:tc>
              </a:tr>
              <a:tr h="542567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lang="en-US" sz="1800" b="0" dirty="0" smtClean="0">
                          <a:latin typeface="+mj-lt"/>
                          <a:ea typeface="+mn-ea"/>
                        </a:rPr>
                        <a:t>Data and Information</a:t>
                      </a:r>
                      <a:endParaRPr sz="1800" b="0" dirty="0">
                        <a:latin typeface="+mj-lt"/>
                        <a:ea typeface="+mn-ea"/>
                      </a:endParaRPr>
                    </a:p>
                  </a:txBody>
                  <a:tcPr marL="63500" marR="63500" marT="63504" marB="6350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Helvetica" charset="0"/>
                          <a:sym typeface="Tw Cen MT" charset="0"/>
                        </a:rPr>
                        <a:t>Mr.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Helvetica" charset="0"/>
                          <a:sym typeface="Tw Cen MT" charset="0"/>
                        </a:rPr>
                        <a:t>Dirhamsyah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Helvetica" charset="0"/>
                          <a:sym typeface="Tw Cen MT" charset="0"/>
                        </a:rPr>
                        <a:t>, Director of Oceanography Research Center, Indonesia Institute of Science</a:t>
                      </a:r>
                      <a:endParaRPr kumimoji="0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Helvetica" charset="0"/>
                        <a:sym typeface="Tw Cen MT" charset="0"/>
                      </a:endParaRPr>
                    </a:p>
                  </a:txBody>
                  <a:tcPr marL="63500" marR="63500" marT="63504" marB="63504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4051956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image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655" y="0"/>
            <a:ext cx="12195655" cy="6858000"/>
          </a:xfrm>
          <a:prstGeom prst="rect">
            <a:avLst/>
          </a:prstGeom>
          <a:ln w="22225">
            <a:solidFill>
              <a:schemeClr val="bg1"/>
            </a:solidFill>
            <a:miter lim="400000"/>
          </a:ln>
        </p:spPr>
      </p:pic>
      <p:sp>
        <p:nvSpPr>
          <p:cNvPr id="2" name="Rounded Rectangle 1"/>
          <p:cNvSpPr/>
          <p:nvPr/>
        </p:nvSpPr>
        <p:spPr>
          <a:xfrm>
            <a:off x="5095212" y="579772"/>
            <a:ext cx="1974573" cy="510776"/>
          </a:xfrm>
          <a:prstGeom prst="roundRect">
            <a:avLst/>
          </a:prstGeom>
          <a:solidFill>
            <a:srgbClr val="00B050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smtClean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RPOA</a:t>
            </a:r>
            <a:endParaRPr kumimoji="0" lang="en-US" sz="2400" b="0" i="0" u="none" strike="noStrike" cap="none" spc="0" normalizeH="0" baseline="0">
              <a:ln>
                <a:noFill/>
              </a:ln>
              <a:solidFill>
                <a:srgbClr val="FFFF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095462" y="1414386"/>
            <a:ext cx="1974574" cy="510776"/>
          </a:xfrm>
          <a:prstGeom prst="roundRect">
            <a:avLst/>
          </a:prstGeom>
          <a:solidFill>
            <a:srgbClr val="C00000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NPOA</a:t>
            </a: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9707221" y="2732977"/>
            <a:ext cx="1974573" cy="510776"/>
          </a:xfrm>
          <a:prstGeom prst="roundRect">
            <a:avLst/>
          </a:prstGeom>
          <a:solidFill>
            <a:srgbClr val="0070C0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TS</a:t>
            </a: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rgbClr val="FFFF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7401340" y="2736006"/>
            <a:ext cx="1974573" cy="510776"/>
          </a:xfrm>
          <a:prstGeom prst="roundRect">
            <a:avLst/>
          </a:prstGeom>
          <a:solidFill>
            <a:srgbClr val="0070C0"/>
          </a:solidFill>
          <a:ln w="12700" cap="flat">
            <a:solidFill>
              <a:srgbClr val="0070C0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CCA</a:t>
            </a: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rgbClr val="FFFF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095462" y="2736006"/>
            <a:ext cx="1974573" cy="510776"/>
          </a:xfrm>
          <a:prstGeom prst="roundRect">
            <a:avLst/>
          </a:prstGeom>
          <a:solidFill>
            <a:srgbClr val="0070C0"/>
          </a:solidFill>
          <a:ln w="12700" cap="flat">
            <a:solidFill>
              <a:srgbClr val="0070C0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MPA</a:t>
            </a: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rgbClr val="FFFF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789584" y="2732977"/>
            <a:ext cx="1974573" cy="510776"/>
          </a:xfrm>
          <a:prstGeom prst="roundRect">
            <a:avLst/>
          </a:prstGeom>
          <a:solidFill>
            <a:srgbClr val="0070C0"/>
          </a:solidFill>
          <a:ln w="12700" cap="flat">
            <a:solidFill>
              <a:srgbClr val="0070C0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EAFM</a:t>
            </a: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rgbClr val="FFFF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83705" y="2732977"/>
            <a:ext cx="1974573" cy="510776"/>
          </a:xfrm>
          <a:prstGeom prst="roundRect">
            <a:avLst/>
          </a:prstGeom>
          <a:solidFill>
            <a:srgbClr val="0070C0"/>
          </a:solidFill>
          <a:ln w="12700" cap="flat">
            <a:solidFill>
              <a:srgbClr val="0070C0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SEASCAPE</a:t>
            </a: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rgbClr val="FFFF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789584" y="5264492"/>
            <a:ext cx="1974573" cy="919398"/>
          </a:xfrm>
          <a:prstGeom prst="roundRect">
            <a:avLst/>
          </a:prstGeom>
          <a:solidFill>
            <a:srgbClr val="FFFF00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CAPACITY BUILDING</a:t>
            </a: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027714" y="5280641"/>
            <a:ext cx="2140225" cy="919398"/>
          </a:xfrm>
          <a:prstGeom prst="roundRect">
            <a:avLst/>
          </a:prstGeom>
          <a:solidFill>
            <a:srgbClr val="FFFF00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DATA &amp; </a:t>
            </a:r>
            <a:r>
              <a:rPr kumimoji="0" lang="en-US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INFORMATION</a:t>
            </a: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7431496" y="5280641"/>
            <a:ext cx="1974573" cy="919398"/>
          </a:xfrm>
          <a:prstGeom prst="roundRect">
            <a:avLst/>
          </a:prstGeom>
          <a:solidFill>
            <a:srgbClr val="FFFF00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FOOD SECURITY</a:t>
            </a: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cxnSp>
        <p:nvCxnSpPr>
          <p:cNvPr id="36" name="Straight Arrow Connector 35"/>
          <p:cNvCxnSpPr>
            <a:stCxn id="2" idx="2"/>
            <a:endCxn id="6" idx="0"/>
          </p:cNvCxnSpPr>
          <p:nvPr/>
        </p:nvCxnSpPr>
        <p:spPr>
          <a:xfrm>
            <a:off x="6082499" y="1090548"/>
            <a:ext cx="250" cy="323838"/>
          </a:xfrm>
          <a:prstGeom prst="straightConnector1">
            <a:avLst/>
          </a:prstGeom>
          <a:noFill/>
          <a:ln w="12700" cap="flat">
            <a:solidFill>
              <a:schemeClr val="accent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5" name="Straight Arrow Connector 84"/>
          <p:cNvCxnSpPr>
            <a:stCxn id="6" idx="2"/>
            <a:endCxn id="12" idx="0"/>
          </p:cNvCxnSpPr>
          <p:nvPr/>
        </p:nvCxnSpPr>
        <p:spPr>
          <a:xfrm>
            <a:off x="6082749" y="1925162"/>
            <a:ext cx="0" cy="810844"/>
          </a:xfrm>
          <a:prstGeom prst="straightConnector1">
            <a:avLst/>
          </a:prstGeom>
          <a:noFill/>
          <a:ln w="12700" cap="flat">
            <a:solidFill>
              <a:schemeClr val="accent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7" name="Elbow Connector 86"/>
          <p:cNvCxnSpPr>
            <a:stCxn id="6" idx="2"/>
            <a:endCxn id="14" idx="0"/>
          </p:cNvCxnSpPr>
          <p:nvPr/>
        </p:nvCxnSpPr>
        <p:spPr>
          <a:xfrm rot="5400000">
            <a:off x="3372964" y="23191"/>
            <a:ext cx="807815" cy="4611757"/>
          </a:xfrm>
          <a:prstGeom prst="bentConnector3">
            <a:avLst/>
          </a:prstGeom>
          <a:noFill/>
          <a:ln w="12700" cap="flat">
            <a:solidFill>
              <a:schemeClr val="accent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98" name="Elbow Connector 97"/>
          <p:cNvCxnSpPr>
            <a:stCxn id="6" idx="2"/>
            <a:endCxn id="10" idx="0"/>
          </p:cNvCxnSpPr>
          <p:nvPr/>
        </p:nvCxnSpPr>
        <p:spPr>
          <a:xfrm rot="16200000" flipH="1">
            <a:off x="7984721" y="23189"/>
            <a:ext cx="807815" cy="4611759"/>
          </a:xfrm>
          <a:prstGeom prst="bentConnector3">
            <a:avLst>
              <a:gd name="adj1" fmla="val 50000"/>
            </a:avLst>
          </a:prstGeom>
          <a:noFill/>
          <a:ln w="12700" cap="flat">
            <a:solidFill>
              <a:schemeClr val="accent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99" name="Elbow Connector 98"/>
          <p:cNvCxnSpPr>
            <a:stCxn id="6" idx="2"/>
            <a:endCxn id="11" idx="0"/>
          </p:cNvCxnSpPr>
          <p:nvPr/>
        </p:nvCxnSpPr>
        <p:spPr>
          <a:xfrm rot="16200000" flipH="1">
            <a:off x="6830266" y="1177645"/>
            <a:ext cx="810844" cy="2305878"/>
          </a:xfrm>
          <a:prstGeom prst="bentConnector3">
            <a:avLst>
              <a:gd name="adj1" fmla="val 50000"/>
            </a:avLst>
          </a:prstGeom>
          <a:noFill/>
          <a:ln w="12700" cap="flat">
            <a:solidFill>
              <a:schemeClr val="accent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00" name="Elbow Connector 99"/>
          <p:cNvCxnSpPr>
            <a:stCxn id="6" idx="2"/>
            <a:endCxn id="13" idx="0"/>
          </p:cNvCxnSpPr>
          <p:nvPr/>
        </p:nvCxnSpPr>
        <p:spPr>
          <a:xfrm rot="5400000">
            <a:off x="4525903" y="1176130"/>
            <a:ext cx="807815" cy="2305878"/>
          </a:xfrm>
          <a:prstGeom prst="bentConnector3">
            <a:avLst>
              <a:gd name="adj1" fmla="val 50000"/>
            </a:avLst>
          </a:prstGeom>
          <a:noFill/>
          <a:ln w="12700" cap="flat">
            <a:solidFill>
              <a:schemeClr val="accent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37" name="Rounded Rectangle 136"/>
          <p:cNvSpPr/>
          <p:nvPr/>
        </p:nvSpPr>
        <p:spPr>
          <a:xfrm>
            <a:off x="4621662" y="4285287"/>
            <a:ext cx="2952328" cy="510776"/>
          </a:xfrm>
          <a:prstGeom prst="roundRect">
            <a:avLst/>
          </a:prstGeom>
          <a:solidFill>
            <a:srgbClr val="FFFF00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CROSS CUTTING</a:t>
            </a: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cxnSp>
        <p:nvCxnSpPr>
          <p:cNvPr id="136" name="Elbow Connector 135"/>
          <p:cNvCxnSpPr>
            <a:stCxn id="137" idx="2"/>
            <a:endCxn id="15" idx="0"/>
          </p:cNvCxnSpPr>
          <p:nvPr/>
        </p:nvCxnSpPr>
        <p:spPr>
          <a:xfrm rot="5400000">
            <a:off x="4703135" y="3869800"/>
            <a:ext cx="468429" cy="2320955"/>
          </a:xfrm>
          <a:prstGeom prst="bentConnector3">
            <a:avLst/>
          </a:prstGeom>
          <a:noFill/>
          <a:ln w="12700" cap="flat">
            <a:solidFill>
              <a:schemeClr val="accent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40" name="Elbow Connector 139"/>
          <p:cNvCxnSpPr>
            <a:stCxn id="137" idx="2"/>
            <a:endCxn id="17" idx="0"/>
          </p:cNvCxnSpPr>
          <p:nvPr/>
        </p:nvCxnSpPr>
        <p:spPr>
          <a:xfrm rot="16200000" flipH="1">
            <a:off x="7016015" y="3877873"/>
            <a:ext cx="484578" cy="2320957"/>
          </a:xfrm>
          <a:prstGeom prst="bentConnector3">
            <a:avLst>
              <a:gd name="adj1" fmla="val 50000"/>
            </a:avLst>
          </a:prstGeom>
          <a:noFill/>
          <a:ln w="12700" cap="flat">
            <a:solidFill>
              <a:schemeClr val="accent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43" name="Straight Arrow Connector 142"/>
          <p:cNvCxnSpPr>
            <a:stCxn id="137" idx="2"/>
            <a:endCxn id="16" idx="0"/>
          </p:cNvCxnSpPr>
          <p:nvPr/>
        </p:nvCxnSpPr>
        <p:spPr>
          <a:xfrm>
            <a:off x="6097826" y="4796063"/>
            <a:ext cx="1" cy="484578"/>
          </a:xfrm>
          <a:prstGeom prst="straightConnector1">
            <a:avLst/>
          </a:prstGeom>
          <a:noFill/>
          <a:ln w="12700" cap="flat">
            <a:solidFill>
              <a:schemeClr val="accent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47" name="Elbow Connector 146"/>
          <p:cNvCxnSpPr>
            <a:stCxn id="14" idx="2"/>
            <a:endCxn id="137" idx="0"/>
          </p:cNvCxnSpPr>
          <p:nvPr/>
        </p:nvCxnSpPr>
        <p:spPr>
          <a:xfrm rot="16200000" flipH="1">
            <a:off x="3263642" y="1451103"/>
            <a:ext cx="1041534" cy="4626834"/>
          </a:xfrm>
          <a:prstGeom prst="bentConnector3">
            <a:avLst>
              <a:gd name="adj1" fmla="val 50000"/>
            </a:avLst>
          </a:prstGeom>
          <a:noFill/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49" name="Elbow Connector 148"/>
          <p:cNvCxnSpPr>
            <a:stCxn id="137" idx="0"/>
            <a:endCxn id="11" idx="2"/>
          </p:cNvCxnSpPr>
          <p:nvPr/>
        </p:nvCxnSpPr>
        <p:spPr>
          <a:xfrm rot="5400000" flipH="1" flipV="1">
            <a:off x="6723974" y="2620635"/>
            <a:ext cx="1038505" cy="2290801"/>
          </a:xfrm>
          <a:prstGeom prst="bentConnector3">
            <a:avLst>
              <a:gd name="adj1" fmla="val 50000"/>
            </a:avLst>
          </a:prstGeom>
          <a:noFill/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50" name="Elbow Connector 149"/>
          <p:cNvCxnSpPr>
            <a:stCxn id="137" idx="0"/>
            <a:endCxn id="10" idx="2"/>
          </p:cNvCxnSpPr>
          <p:nvPr/>
        </p:nvCxnSpPr>
        <p:spPr>
          <a:xfrm rot="5400000" flipH="1" flipV="1">
            <a:off x="7875400" y="1466179"/>
            <a:ext cx="1041534" cy="4596682"/>
          </a:xfrm>
          <a:prstGeom prst="bentConnector3">
            <a:avLst>
              <a:gd name="adj1" fmla="val 50000"/>
            </a:avLst>
          </a:prstGeom>
          <a:noFill/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51" name="Elbow Connector 150"/>
          <p:cNvCxnSpPr>
            <a:stCxn id="13" idx="2"/>
            <a:endCxn id="137" idx="0"/>
          </p:cNvCxnSpPr>
          <p:nvPr/>
        </p:nvCxnSpPr>
        <p:spPr>
          <a:xfrm rot="16200000" flipH="1">
            <a:off x="4416581" y="2604042"/>
            <a:ext cx="1041534" cy="2320955"/>
          </a:xfrm>
          <a:prstGeom prst="bentConnector3">
            <a:avLst>
              <a:gd name="adj1" fmla="val 50000"/>
            </a:avLst>
          </a:prstGeom>
          <a:noFill/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59" name="Straight Connector 158"/>
          <p:cNvCxnSpPr>
            <a:stCxn id="12" idx="2"/>
            <a:endCxn id="137" idx="0"/>
          </p:cNvCxnSpPr>
          <p:nvPr/>
        </p:nvCxnSpPr>
        <p:spPr>
          <a:xfrm>
            <a:off x="6082749" y="3246782"/>
            <a:ext cx="15077" cy="1038505"/>
          </a:xfrm>
          <a:prstGeom prst="line">
            <a:avLst/>
          </a:prstGeom>
          <a:noFill/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809356218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image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47625"/>
            <a:ext cx="12195655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Shape 135"/>
          <p:cNvSpPr/>
          <p:nvPr/>
        </p:nvSpPr>
        <p:spPr>
          <a:xfrm>
            <a:off x="0" y="233773"/>
            <a:ext cx="12195655" cy="1046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>
              <a:lnSpc>
                <a:spcPct val="90000"/>
              </a:lnSpc>
              <a:defRPr sz="4400">
                <a:solidFill>
                  <a:srgbClr val="028184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1pPr>
          </a:lstStyle>
          <a:p>
            <a:pPr algn="ctr"/>
            <a:r>
              <a:rPr lang="en-US" sz="3200" b="1" dirty="0">
                <a:latin typeface="+mj-lt"/>
              </a:rPr>
              <a:t>UNITED NATION ENVIRONMENT </a:t>
            </a:r>
            <a:r>
              <a:rPr lang="en-US" sz="3200" b="1" dirty="0" smtClean="0">
                <a:latin typeface="+mj-lt"/>
              </a:rPr>
              <a:t>ASSEMBLY-</a:t>
            </a:r>
            <a:r>
              <a:rPr lang="en-US" sz="3200" b="1" dirty="0" smtClean="0">
                <a:latin typeface="+mj-lt"/>
              </a:rPr>
              <a:t>2 (</a:t>
            </a:r>
            <a:r>
              <a:rPr lang="en-US" sz="3200" b="1" dirty="0" smtClean="0">
                <a:latin typeface="+mj-lt"/>
              </a:rPr>
              <a:t>UNEA-2)</a:t>
            </a:r>
            <a:endParaRPr sz="3200" dirty="0">
              <a:latin typeface="+mj-lt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0374" y="1307557"/>
            <a:ext cx="11223625" cy="48995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rtlCol="0">
            <a:noAutofit/>
          </a:bodyPr>
          <a:lstStyle>
            <a:lvl1pPr marL="228600" marR="0" indent="-228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723900" marR="0" indent="-2667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1234439" marR="0" indent="-320039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17272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21844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26416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30988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35560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40132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0" indent="0" hangingPunct="1">
              <a:buNone/>
              <a:defRPr/>
            </a:pPr>
            <a:r>
              <a:rPr lang="en-US" sz="2000" b="1" u="sng" dirty="0" smtClean="0">
                <a:solidFill>
                  <a:srgbClr val="FF0000"/>
                </a:solidFill>
                <a:latin typeface="+mj-lt"/>
              </a:rPr>
              <a:t>May 23</a:t>
            </a:r>
            <a:r>
              <a:rPr lang="en-US" sz="2000" b="1" u="sng" baseline="30000" dirty="0" smtClean="0">
                <a:solidFill>
                  <a:srgbClr val="FF0000"/>
                </a:solidFill>
                <a:latin typeface="+mj-lt"/>
              </a:rPr>
              <a:t>rd</a:t>
            </a:r>
            <a:r>
              <a:rPr lang="en-US" sz="2000" b="1" u="sng" dirty="0" smtClean="0">
                <a:solidFill>
                  <a:srgbClr val="FF0000"/>
                </a:solidFill>
                <a:latin typeface="+mj-lt"/>
              </a:rPr>
              <a:t> to 27</a:t>
            </a:r>
            <a:r>
              <a:rPr lang="en-US" sz="2000" b="1" u="sng" baseline="30000" dirty="0" smtClean="0">
                <a:solidFill>
                  <a:srgbClr val="FF0000"/>
                </a:solidFill>
                <a:latin typeface="+mj-lt"/>
              </a:rPr>
              <a:t>th</a:t>
            </a:r>
            <a:r>
              <a:rPr lang="en-US" sz="2000" b="1" u="sng" dirty="0" smtClean="0">
                <a:solidFill>
                  <a:srgbClr val="FF0000"/>
                </a:solidFill>
                <a:latin typeface="+mj-lt"/>
              </a:rPr>
              <a:t>, 2016 in Nairobi, Kenya</a:t>
            </a:r>
            <a:r>
              <a:rPr lang="en-US" sz="1800" b="1" dirty="0" smtClean="0">
                <a:latin typeface="+mj-lt"/>
              </a:rPr>
              <a:t>, </a:t>
            </a:r>
          </a:p>
          <a:p>
            <a:pPr hangingPunct="1">
              <a:lnSpc>
                <a:spcPct val="80000"/>
              </a:lnSpc>
              <a:defRPr/>
            </a:pPr>
            <a:r>
              <a:rPr lang="en-US" sz="1800" dirty="0">
                <a:latin typeface="+mj-lt"/>
              </a:rPr>
              <a:t>T</a:t>
            </a:r>
            <a:r>
              <a:rPr lang="en-US" sz="1800" dirty="0" smtClean="0">
                <a:latin typeface="+mj-lt"/>
              </a:rPr>
              <a:t>he resolution </a:t>
            </a:r>
            <a:r>
              <a:rPr lang="en-US" sz="1800" b="1" dirty="0" smtClean="0">
                <a:latin typeface="+mj-lt"/>
              </a:rPr>
              <a:t>Sustainable Coral Reefs Management </a:t>
            </a:r>
            <a:r>
              <a:rPr lang="en-US" sz="1800" dirty="0" smtClean="0">
                <a:latin typeface="+mj-lt"/>
              </a:rPr>
              <a:t>No. EA.2/L.13 </a:t>
            </a:r>
            <a:endParaRPr lang="en-US" sz="1800" dirty="0" smtClean="0">
              <a:latin typeface="+mj-lt"/>
            </a:endParaRPr>
          </a:p>
          <a:p>
            <a:pPr hangingPunct="1">
              <a:lnSpc>
                <a:spcPct val="80000"/>
              </a:lnSpc>
              <a:defRPr/>
            </a:pPr>
            <a:r>
              <a:rPr lang="en-US" sz="1800" dirty="0" smtClean="0">
                <a:latin typeface="+mj-lt"/>
              </a:rPr>
              <a:t>Side </a:t>
            </a:r>
            <a:r>
              <a:rPr lang="en-US" sz="1800" dirty="0" smtClean="0">
                <a:latin typeface="+mj-lt"/>
              </a:rPr>
              <a:t>event, May 23</a:t>
            </a:r>
            <a:r>
              <a:rPr lang="en-US" sz="1800" baseline="30000" dirty="0" smtClean="0">
                <a:latin typeface="+mj-lt"/>
              </a:rPr>
              <a:t>rd</a:t>
            </a:r>
            <a:r>
              <a:rPr lang="en-US" sz="1800" dirty="0" smtClean="0">
                <a:latin typeface="+mj-lt"/>
              </a:rPr>
              <a:t>  : Sustainable Coral Reefs Management. </a:t>
            </a:r>
            <a:endParaRPr lang="en-US" sz="1800" dirty="0" smtClean="0">
              <a:latin typeface="+mj-lt"/>
            </a:endParaRPr>
          </a:p>
          <a:p>
            <a:pPr marL="0" indent="0" hangingPunct="1">
              <a:lnSpc>
                <a:spcPct val="80000"/>
              </a:lnSpc>
              <a:buNone/>
              <a:defRPr/>
            </a:pPr>
            <a:endParaRPr lang="en-US" sz="1800" b="1" u="sng" dirty="0">
              <a:latin typeface="+mj-lt"/>
            </a:endParaRPr>
          </a:p>
          <a:p>
            <a:pPr marL="0" indent="0" hangingPunct="1">
              <a:buNone/>
              <a:defRPr/>
            </a:pPr>
            <a:r>
              <a:rPr lang="en-US" sz="2000" b="1" u="sng" dirty="0" smtClean="0">
                <a:solidFill>
                  <a:srgbClr val="FF0000"/>
                </a:solidFill>
                <a:latin typeface="+mj-lt"/>
              </a:rPr>
              <a:t>Consultation </a:t>
            </a:r>
            <a:r>
              <a:rPr lang="en-US" sz="2000" b="1" u="sng" dirty="0" smtClean="0">
                <a:solidFill>
                  <a:srgbClr val="FF0000"/>
                </a:solidFill>
                <a:latin typeface="+mj-lt"/>
              </a:rPr>
              <a:t>Meeting </a:t>
            </a:r>
          </a:p>
          <a:p>
            <a:pPr marL="0" indent="0" hangingPunct="1">
              <a:buNone/>
              <a:defRPr/>
            </a:pPr>
            <a:r>
              <a:rPr lang="en-US" sz="1800" dirty="0" smtClean="0">
                <a:latin typeface="+mj-lt"/>
              </a:rPr>
              <a:t>28</a:t>
            </a:r>
            <a:r>
              <a:rPr lang="en-US" sz="1800" dirty="0" smtClean="0">
                <a:latin typeface="+mj-lt"/>
              </a:rPr>
              <a:t>-29 </a:t>
            </a:r>
            <a:r>
              <a:rPr lang="en-US" sz="1800" dirty="0">
                <a:latin typeface="+mj-lt"/>
              </a:rPr>
              <a:t>June </a:t>
            </a:r>
            <a:r>
              <a:rPr lang="en-US" sz="1800" dirty="0" smtClean="0">
                <a:latin typeface="+mj-lt"/>
              </a:rPr>
              <a:t>2016 in Manado</a:t>
            </a:r>
            <a:r>
              <a:rPr lang="en-US" sz="1800" dirty="0">
                <a:latin typeface="+mj-lt"/>
              </a:rPr>
              <a:t>, </a:t>
            </a:r>
            <a:endParaRPr lang="en-US" sz="1800" dirty="0" smtClean="0">
              <a:latin typeface="+mj-lt"/>
            </a:endParaRPr>
          </a:p>
          <a:p>
            <a:pPr marL="522288" indent="0" hangingPunct="1">
              <a:buNone/>
              <a:defRPr/>
            </a:pPr>
            <a:r>
              <a:rPr lang="en-US" sz="1800" dirty="0" smtClean="0">
                <a:latin typeface="+mj-lt"/>
              </a:rPr>
              <a:t>“In </a:t>
            </a:r>
            <a:r>
              <a:rPr lang="en-US" sz="1800" dirty="0">
                <a:latin typeface="+mj-lt"/>
              </a:rPr>
              <a:t>Global Environment Outlook (GEO) 6, UNEP will </a:t>
            </a:r>
            <a:r>
              <a:rPr lang="en-US" sz="1800" dirty="0" smtClean="0">
                <a:latin typeface="+mj-lt"/>
              </a:rPr>
              <a:t>include coral </a:t>
            </a:r>
            <a:r>
              <a:rPr lang="en-US" sz="1800" dirty="0">
                <a:latin typeface="+mj-lt"/>
              </a:rPr>
              <a:t>reefs aspects, particularly information on global coral bleaching, climate change projection to coral reefs and </a:t>
            </a:r>
            <a:r>
              <a:rPr lang="en-US" sz="1800" dirty="0" err="1">
                <a:latin typeface="+mj-lt"/>
              </a:rPr>
              <a:t>mesophotic</a:t>
            </a:r>
            <a:r>
              <a:rPr lang="en-US" sz="1800" dirty="0">
                <a:latin typeface="+mj-lt"/>
              </a:rPr>
              <a:t> reefs</a:t>
            </a:r>
            <a:r>
              <a:rPr lang="en-US" sz="1800" dirty="0" smtClean="0">
                <a:latin typeface="+mj-lt"/>
              </a:rPr>
              <a:t>.” </a:t>
            </a:r>
            <a:endParaRPr lang="en-US" sz="1800" dirty="0">
              <a:latin typeface="+mj-lt"/>
            </a:endParaRPr>
          </a:p>
          <a:p>
            <a:pPr marL="522288" indent="0" hangingPunct="1">
              <a:buNone/>
              <a:defRPr/>
            </a:pPr>
            <a:endParaRPr lang="en-US" sz="1800" dirty="0" smtClean="0">
              <a:latin typeface="+mj-lt"/>
            </a:endParaRPr>
          </a:p>
          <a:p>
            <a:pPr marL="0" indent="0" hangingPunct="1">
              <a:buNone/>
              <a:defRPr/>
            </a:pPr>
            <a:r>
              <a:rPr lang="en-US" sz="2000" b="1" u="sng" dirty="0" smtClean="0">
                <a:solidFill>
                  <a:srgbClr val="FF0000"/>
                </a:solidFill>
                <a:latin typeface="+mj-lt"/>
              </a:rPr>
              <a:t>Marine debris and Micro plastics</a:t>
            </a:r>
          </a:p>
          <a:p>
            <a:pPr marL="412750" indent="0" hangingPunct="1">
              <a:buNone/>
              <a:defRPr/>
            </a:pPr>
            <a:r>
              <a:rPr lang="id-ID" sz="1800" dirty="0" smtClean="0">
                <a:solidFill>
                  <a:schemeClr val="tx1"/>
                </a:solidFill>
                <a:latin typeface="+mj-lt"/>
                <a:ea typeface="MS PGothic" pitchFamily="34" charset="-128"/>
                <a:cs typeface="Calibri" pitchFamily="34" charset="0"/>
              </a:rPr>
              <a:t>More </a:t>
            </a:r>
            <a:r>
              <a:rPr lang="id-ID" sz="1800" dirty="0">
                <a:solidFill>
                  <a:schemeClr val="tx1"/>
                </a:solidFill>
                <a:latin typeface="+mj-lt"/>
                <a:ea typeface="MS PGothic" pitchFamily="34" charset="-128"/>
                <a:cs typeface="Calibri" pitchFamily="34" charset="0"/>
              </a:rPr>
              <a:t>than</a:t>
            </a:r>
            <a:r>
              <a:rPr lang="fi-FI" sz="1800" dirty="0">
                <a:solidFill>
                  <a:schemeClr val="tx1"/>
                </a:solidFill>
                <a:latin typeface="+mj-lt"/>
                <a:ea typeface="MS PGothic" pitchFamily="34" charset="-128"/>
                <a:cs typeface="Calibri" pitchFamily="34" charset="0"/>
              </a:rPr>
              <a:t> </a:t>
            </a:r>
            <a:r>
              <a:rPr lang="fi-FI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MS PGothic" pitchFamily="34" charset="-128"/>
                <a:cs typeface="Calibri" pitchFamily="34" charset="0"/>
              </a:rPr>
              <a:t>150 </a:t>
            </a:r>
            <a:r>
              <a:rPr lang="id-ID" sz="1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MS PGothic" pitchFamily="34" charset="-128"/>
                <a:cs typeface="Calibri" pitchFamily="34" charset="0"/>
              </a:rPr>
              <a:t>million</a:t>
            </a:r>
            <a:r>
              <a:rPr lang="fi-FI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MS PGothic" pitchFamily="34" charset="-128"/>
                <a:cs typeface="Calibri" pitchFamily="34" charset="0"/>
              </a:rPr>
              <a:t> </a:t>
            </a:r>
            <a:r>
              <a:rPr lang="fi-FI" sz="1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MS PGothic" pitchFamily="34" charset="-128"/>
                <a:cs typeface="Calibri" pitchFamily="34" charset="0"/>
              </a:rPr>
              <a:t>ton</a:t>
            </a:r>
            <a:r>
              <a:rPr lang="id-ID" sz="1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MS PGothic" pitchFamily="34" charset="-128"/>
                <a:cs typeface="Calibri" pitchFamily="34" charset="0"/>
              </a:rPr>
              <a:t>s</a:t>
            </a:r>
            <a:r>
              <a:rPr lang="fi-FI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MS PGothic" pitchFamily="34" charset="-128"/>
                <a:cs typeface="Calibri" pitchFamily="34" charset="0"/>
              </a:rPr>
              <a:t> </a:t>
            </a:r>
            <a:r>
              <a:rPr lang="fi-FI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MS PGothic" pitchFamily="34" charset="-128"/>
                <a:cs typeface="Calibri" pitchFamily="34" charset="0"/>
              </a:rPr>
              <a:t>o</a:t>
            </a:r>
            <a:r>
              <a:rPr lang="id-ID" sz="1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MS PGothic" pitchFamily="34" charset="-128"/>
                <a:cs typeface="Calibri" pitchFamily="34" charset="0"/>
              </a:rPr>
              <a:t>f</a:t>
            </a:r>
            <a:r>
              <a:rPr lang="id-ID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MS PGothic" pitchFamily="34" charset="-128"/>
                <a:cs typeface="Calibri" pitchFamily="34" charset="0"/>
              </a:rPr>
              <a:t> </a:t>
            </a:r>
            <a:r>
              <a:rPr lang="id-ID" sz="1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MS PGothic" pitchFamily="34" charset="-128"/>
                <a:cs typeface="Calibri" pitchFamily="34" charset="0"/>
              </a:rPr>
              <a:t>plastic</a:t>
            </a:r>
            <a:r>
              <a:rPr lang="id-ID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MS PGothic" pitchFamily="34" charset="-128"/>
                <a:cs typeface="Calibri" pitchFamily="34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j-lt"/>
                <a:ea typeface="MS PGothic" pitchFamily="34" charset="-128"/>
                <a:cs typeface="MS PGothic" charset="0"/>
              </a:rPr>
              <a:t>debris end up floating in world </a:t>
            </a:r>
            <a:r>
              <a:rPr lang="en-US" sz="1800" dirty="0" smtClean="0">
                <a:solidFill>
                  <a:schemeClr val="tx1"/>
                </a:solidFill>
                <a:latin typeface="+mj-lt"/>
                <a:ea typeface="MS PGothic" pitchFamily="34" charset="-128"/>
                <a:cs typeface="MS PGothic" charset="0"/>
              </a:rPr>
              <a:t>oceans</a:t>
            </a:r>
          </a:p>
          <a:p>
            <a:pPr marL="412750" indent="0" hangingPunct="1">
              <a:buNone/>
              <a:defRPr/>
            </a:pPr>
            <a:r>
              <a:rPr lang="id-ID" sz="1800" dirty="0" smtClean="0">
                <a:solidFill>
                  <a:schemeClr val="tx1"/>
                </a:solidFill>
                <a:latin typeface="+mj-lt"/>
                <a:ea typeface="MS PGothic" pitchFamily="34" charset="-128"/>
                <a:cs typeface="MS PGothic" charset="0"/>
              </a:rPr>
              <a:t>(</a:t>
            </a:r>
            <a:r>
              <a:rPr lang="id-ID" sz="1800" dirty="0" smtClean="0">
                <a:solidFill>
                  <a:schemeClr val="tx1"/>
                </a:solidFill>
                <a:latin typeface="+mj-lt"/>
                <a:ea typeface="MS PGothic" pitchFamily="34" charset="-128"/>
                <a:cs typeface="MS PGothic" charset="0"/>
              </a:rPr>
              <a:t>Coordinating Minister of Maritime Affairs, Ministry of Environment and Forestry and Ministry of Marine Affairs and Fisheries)</a:t>
            </a:r>
            <a:r>
              <a:rPr lang="fi-FI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MS PGothic" pitchFamily="34" charset="-128"/>
                <a:cs typeface="Calibri" pitchFamily="34" charset="0"/>
              </a:rPr>
              <a:t> </a:t>
            </a:r>
            <a:endParaRPr lang="fi-FI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MS PGothic" pitchFamily="34" charset="-128"/>
              <a:cs typeface="Calibri" pitchFamily="34" charset="0"/>
            </a:endParaRPr>
          </a:p>
          <a:p>
            <a:pPr marL="460375" indent="-460375" hangingPunct="1">
              <a:buFont typeface="+mj-lt"/>
              <a:buAutoNum type="arabicPeriod" startAt="3"/>
              <a:defRPr/>
            </a:pPr>
            <a:endParaRPr lang="en-US" sz="1800" dirty="0" smtClean="0">
              <a:latin typeface="+mj-lt"/>
            </a:endParaRPr>
          </a:p>
          <a:p>
            <a:pPr marL="514350" indent="-514350" hangingPunct="1">
              <a:buFont typeface="+mj-lt"/>
              <a:buAutoNum type="arabicPeriod" startAt="3"/>
              <a:defRPr/>
            </a:pPr>
            <a:endParaRPr lang="en-US" sz="1800" dirty="0" smtClean="0">
              <a:latin typeface="+mj-lt"/>
            </a:endParaRPr>
          </a:p>
          <a:p>
            <a:pPr hangingPunct="1">
              <a:defRPr/>
            </a:pPr>
            <a:endParaRPr lang="en-US" sz="1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64134617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image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655" y="0"/>
            <a:ext cx="12195655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7" name="Shape 127"/>
          <p:cNvSpPr/>
          <p:nvPr/>
        </p:nvSpPr>
        <p:spPr>
          <a:xfrm>
            <a:off x="838203" y="645639"/>
            <a:ext cx="10515601" cy="764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>
            <a:lvl1pPr>
              <a:lnSpc>
                <a:spcPct val="90000"/>
              </a:lnSpc>
              <a:defRPr sz="4400">
                <a:solidFill>
                  <a:srgbClr val="028184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1pPr>
          </a:lstStyle>
          <a:p>
            <a:endParaRPr dirty="0"/>
          </a:p>
        </p:txBody>
      </p:sp>
      <p:sp>
        <p:nvSpPr>
          <p:cNvPr id="128" name="Shape 128"/>
          <p:cNvSpPr/>
          <p:nvPr/>
        </p:nvSpPr>
        <p:spPr>
          <a:xfrm>
            <a:off x="838200" y="1690688"/>
            <a:ext cx="10045521" cy="447041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/>
          <a:p>
            <a:pPr>
              <a:defRPr sz="2400">
                <a:solidFill>
                  <a:srgbClr val="028184"/>
                </a:solidFill>
              </a:defRPr>
            </a:pPr>
            <a:endParaRPr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74361" y="1338564"/>
            <a:ext cx="11127668" cy="4341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Autofit/>
          </a:bodyPr>
          <a:lstStyle>
            <a:lvl1pPr marL="228600" marR="0" indent="-228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723900" marR="0" indent="-2667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1234439" marR="0" indent="-320039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17272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21844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26416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30988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35560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40132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algn="just">
              <a:lnSpc>
                <a:spcPct val="100000"/>
              </a:lnSpc>
            </a:pPr>
            <a:endParaRPr lang="en-US" sz="2200" dirty="0" smtClean="0">
              <a:latin typeface="+mj-lt"/>
            </a:endParaRPr>
          </a:p>
          <a:p>
            <a:pPr algn="just">
              <a:lnSpc>
                <a:spcPct val="110000"/>
              </a:lnSpc>
            </a:pPr>
            <a:r>
              <a:rPr lang="en-GB" sz="2200" dirty="0" smtClean="0">
                <a:latin typeface="+mj-lt"/>
              </a:rPr>
              <a:t>Beach Clean Up, mangrove planting, coral reefs rehabilitation, promote marine debris management, scientific focus discussion, ceremonial, on June 6</a:t>
            </a:r>
            <a:r>
              <a:rPr lang="en-GB" sz="2200" baseline="30000" dirty="0" smtClean="0">
                <a:latin typeface="+mj-lt"/>
              </a:rPr>
              <a:t>th</a:t>
            </a:r>
            <a:r>
              <a:rPr lang="en-GB" sz="2200" dirty="0" smtClean="0">
                <a:latin typeface="+mj-lt"/>
              </a:rPr>
              <a:t> – 11</a:t>
            </a:r>
            <a:r>
              <a:rPr lang="en-GB" sz="2200" baseline="30000" dirty="0" smtClean="0">
                <a:latin typeface="+mj-lt"/>
              </a:rPr>
              <a:t>th</a:t>
            </a:r>
            <a:r>
              <a:rPr lang="en-GB" sz="2200" dirty="0" smtClean="0">
                <a:latin typeface="+mj-lt"/>
              </a:rPr>
              <a:t> 2016 lead by NCC CTI-CFF Indonesia </a:t>
            </a:r>
            <a:r>
              <a:rPr lang="en-GB" sz="2200" dirty="0" smtClean="0">
                <a:latin typeface="+mj-lt"/>
              </a:rPr>
              <a:t>Turning </a:t>
            </a:r>
            <a:r>
              <a:rPr lang="en-GB" sz="2200" dirty="0" smtClean="0">
                <a:latin typeface="+mj-lt"/>
              </a:rPr>
              <a:t>Trash into Art to Inspire Ocean Conservation, on June 11</a:t>
            </a:r>
            <a:r>
              <a:rPr lang="en-GB" sz="2200" baseline="30000" dirty="0" smtClean="0">
                <a:latin typeface="+mj-lt"/>
              </a:rPr>
              <a:t>th</a:t>
            </a:r>
            <a:r>
              <a:rPr lang="en-GB" sz="2200" dirty="0" smtClean="0">
                <a:latin typeface="+mj-lt"/>
              </a:rPr>
              <a:t>, 2016 lead by CTC</a:t>
            </a:r>
            <a:endParaRPr lang="en-US" sz="2200" dirty="0" smtClean="0">
              <a:latin typeface="+mj-lt"/>
            </a:endParaRPr>
          </a:p>
          <a:p>
            <a:pPr algn="just">
              <a:lnSpc>
                <a:spcPct val="110000"/>
              </a:lnSpc>
            </a:pPr>
            <a:r>
              <a:rPr lang="en-GB" sz="2200" dirty="0" err="1" smtClean="0">
                <a:latin typeface="+mj-lt"/>
              </a:rPr>
              <a:t>Sanur’s</a:t>
            </a:r>
            <a:r>
              <a:rPr lang="en-GB" sz="2200" dirty="0" smtClean="0">
                <a:latin typeface="+mj-lt"/>
              </a:rPr>
              <a:t> Coral Reefs get a Boost from Adopt-A-Coral Activity and Underwater Clean Up Dive, on June 15</a:t>
            </a:r>
            <a:r>
              <a:rPr lang="en-GB" sz="2200" baseline="30000" dirty="0" smtClean="0">
                <a:latin typeface="+mj-lt"/>
              </a:rPr>
              <a:t>th</a:t>
            </a:r>
            <a:r>
              <a:rPr lang="en-GB" sz="2200" dirty="0" smtClean="0">
                <a:latin typeface="+mj-lt"/>
              </a:rPr>
              <a:t>, 2016 by CTC</a:t>
            </a:r>
            <a:endParaRPr lang="en-US" sz="2200" dirty="0" smtClean="0">
              <a:latin typeface="+mj-lt"/>
            </a:endParaRPr>
          </a:p>
          <a:p>
            <a:pPr algn="just">
              <a:lnSpc>
                <a:spcPct val="110000"/>
              </a:lnSpc>
            </a:pPr>
            <a:r>
              <a:rPr lang="en-GB" sz="2200" dirty="0" smtClean="0">
                <a:latin typeface="+mj-lt"/>
              </a:rPr>
              <a:t>Beach Clean Up, seminar on mangrove, mangrove planting, in June 2016, lead by WWF</a:t>
            </a:r>
            <a:endParaRPr lang="en-US" sz="2200" dirty="0" smtClean="0">
              <a:latin typeface="+mj-lt"/>
            </a:endParaRPr>
          </a:p>
          <a:p>
            <a:pPr algn="just">
              <a:lnSpc>
                <a:spcPct val="100000"/>
              </a:lnSpc>
            </a:pPr>
            <a:endParaRPr lang="en-US" sz="2200" dirty="0">
              <a:latin typeface="+mj-lt"/>
            </a:endParaRPr>
          </a:p>
        </p:txBody>
      </p:sp>
      <p:sp>
        <p:nvSpPr>
          <p:cNvPr id="7" name="Shape 135"/>
          <p:cNvSpPr/>
          <p:nvPr/>
        </p:nvSpPr>
        <p:spPr>
          <a:xfrm>
            <a:off x="0" y="392645"/>
            <a:ext cx="12195655" cy="1046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Autofit/>
          </a:bodyPr>
          <a:lstStyle>
            <a:lvl1pPr>
              <a:lnSpc>
                <a:spcPct val="90000"/>
              </a:lnSpc>
              <a:defRPr sz="4400">
                <a:solidFill>
                  <a:srgbClr val="028184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1pPr>
          </a:lstStyle>
          <a:p>
            <a:pPr algn="ctr"/>
            <a:r>
              <a:rPr lang="en-US" sz="3600" b="1" dirty="0" smtClean="0">
                <a:latin typeface="+mj-lt"/>
              </a:rPr>
              <a:t>CELEBRATING CORAL TRIANGLE DAY 2016</a:t>
            </a:r>
          </a:p>
          <a:p>
            <a:pPr algn="ctr"/>
            <a:r>
              <a:rPr lang="en-US" sz="3600" b="1" dirty="0" smtClean="0">
                <a:latin typeface="+mj-lt"/>
              </a:rPr>
              <a:t>“</a:t>
            </a:r>
            <a:r>
              <a:rPr lang="en-US" sz="3600" b="1" i="1" dirty="0" smtClean="0">
                <a:latin typeface="+mj-lt"/>
              </a:rPr>
              <a:t>Save Coral Reefs, Stop Plastic Pollution</a:t>
            </a:r>
            <a:r>
              <a:rPr lang="en-US" sz="3600" b="1" dirty="0" smtClean="0">
                <a:latin typeface="+mj-lt"/>
              </a:rPr>
              <a:t>”</a:t>
            </a:r>
            <a:endParaRPr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51277437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image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5655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Shape 139"/>
          <p:cNvSpPr/>
          <p:nvPr/>
        </p:nvSpPr>
        <p:spPr>
          <a:xfrm>
            <a:off x="419870" y="529558"/>
            <a:ext cx="10515601" cy="764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>
            <a:lvl1pPr>
              <a:lnSpc>
                <a:spcPct val="90000"/>
              </a:lnSpc>
              <a:defRPr sz="4400">
                <a:solidFill>
                  <a:srgbClr val="028184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1pPr>
          </a:lstStyle>
          <a:p>
            <a:r>
              <a:rPr sz="2800" b="1" dirty="0">
                <a:latin typeface="+mj-lt"/>
              </a:rPr>
              <a:t>Progress Towards NPOA</a:t>
            </a:r>
          </a:p>
        </p:txBody>
      </p:sp>
      <p:sp>
        <p:nvSpPr>
          <p:cNvPr id="2" name="Rectangle 1"/>
          <p:cNvSpPr/>
          <p:nvPr/>
        </p:nvSpPr>
        <p:spPr>
          <a:xfrm>
            <a:off x="419873" y="1633818"/>
            <a:ext cx="4682213" cy="646329"/>
          </a:xfrm>
          <a:prstGeom prst="rect">
            <a:avLst/>
          </a:prstGeom>
          <a:solidFill>
            <a:srgbClr val="0070C0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  <a:latin typeface="+mj-lt"/>
              </a:rPr>
              <a:t>Goal </a:t>
            </a:r>
            <a:r>
              <a:rPr lang="en-US" b="1" dirty="0">
                <a:solidFill>
                  <a:srgbClr val="FFFF00"/>
                </a:solidFill>
                <a:latin typeface="+mj-lt"/>
              </a:rPr>
              <a:t>1: Priority Seascapes Designated and Effectively </a:t>
            </a:r>
            <a:r>
              <a:rPr lang="en-US" b="1" dirty="0" smtClean="0">
                <a:solidFill>
                  <a:srgbClr val="FFFF00"/>
                </a:solidFill>
                <a:latin typeface="+mj-lt"/>
              </a:rPr>
              <a:t>Managed</a:t>
            </a:r>
            <a:endParaRPr lang="en-US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521944" y="726633"/>
            <a:ext cx="6550811" cy="2308322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b="1" dirty="0" smtClean="0">
                <a:solidFill>
                  <a:schemeClr val="tx1"/>
                </a:solidFill>
                <a:latin typeface="+mj-lt"/>
              </a:rPr>
              <a:t>National </a:t>
            </a:r>
            <a:r>
              <a:rPr lang="en-US" b="1" dirty="0">
                <a:solidFill>
                  <a:schemeClr val="tx1"/>
                </a:solidFill>
                <a:latin typeface="+mj-lt"/>
              </a:rPr>
              <a:t>Marine Spatial Planning </a:t>
            </a:r>
            <a:endParaRPr lang="en-US" b="1" dirty="0" smtClean="0">
              <a:solidFill>
                <a:schemeClr val="tx1"/>
              </a:solidFill>
              <a:latin typeface="+mj-lt"/>
            </a:endParaRPr>
          </a:p>
          <a:p>
            <a:pPr marL="301625"/>
            <a:r>
              <a:rPr lang="en-US" dirty="0" smtClean="0">
                <a:solidFill>
                  <a:schemeClr val="tx1"/>
                </a:solidFill>
                <a:latin typeface="+mj-lt"/>
              </a:rPr>
              <a:t>will be finalized and enacted by Dec 2016 </a:t>
            </a:r>
          </a:p>
          <a:p>
            <a:pPr marL="301625" indent="-301625">
              <a:buFont typeface="Arial" charset="0"/>
              <a:buChar char="•"/>
            </a:pPr>
            <a:r>
              <a:rPr lang="en-US" b="1" dirty="0" smtClean="0">
                <a:solidFill>
                  <a:schemeClr val="tx1"/>
                </a:solidFill>
                <a:latin typeface="+mj-lt"/>
              </a:rPr>
              <a:t>Provincial Technical Guideline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301625"/>
            <a:r>
              <a:rPr lang="en-US" dirty="0" smtClean="0">
                <a:solidFill>
                  <a:schemeClr val="tx1"/>
                </a:solidFill>
                <a:latin typeface="+mj-lt"/>
              </a:rPr>
              <a:t>Coastal And Small Island Zoning Plan have been enacted through Ministerial Decree No. 23/2016 (Aug 2016) </a:t>
            </a:r>
          </a:p>
          <a:p>
            <a:pPr marL="301625" indent="-285750">
              <a:buFont typeface="Arial" charset="0"/>
              <a:buChar char="•"/>
            </a:pPr>
            <a:r>
              <a:rPr lang="en-US" b="1" dirty="0" smtClean="0">
                <a:solidFill>
                  <a:schemeClr val="tx1"/>
                </a:solidFill>
                <a:latin typeface="+mj-lt"/>
              </a:rPr>
              <a:t>Provincial Working Group: </a:t>
            </a:r>
          </a:p>
          <a:p>
            <a:pPr marL="301625"/>
            <a:r>
              <a:rPr lang="en-US" dirty="0" smtClean="0">
                <a:solidFill>
                  <a:schemeClr val="tx1"/>
                </a:solidFill>
                <a:latin typeface="+mj-lt"/>
              </a:rPr>
              <a:t>34 Provincial Coastal And Small Island Zoning Plan have been established by Governor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9872" y="2450498"/>
            <a:ext cx="4682213" cy="923328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>
              <a:defRPr sz="1800"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Goal 2: Ecosystem approach to management of fisheries and other marine resources is fully applied</a:t>
            </a:r>
          </a:p>
        </p:txBody>
      </p:sp>
      <p:sp>
        <p:nvSpPr>
          <p:cNvPr id="7" name="Rectangle 6"/>
          <p:cNvSpPr/>
          <p:nvPr/>
        </p:nvSpPr>
        <p:spPr>
          <a:xfrm>
            <a:off x="419871" y="3538687"/>
            <a:ext cx="4682213" cy="646329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>
              <a:defRPr sz="1800"/>
            </a:pPr>
            <a:r>
              <a:rPr lang="en-US" b="1">
                <a:latin typeface="+mj-lt"/>
              </a:rPr>
              <a:t>Goal 3: Marine Protected Areas (MPAs) established and effectively managed</a:t>
            </a:r>
            <a:endParaRPr lang="en-US" b="1" dirty="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9870" y="4349877"/>
            <a:ext cx="4682213" cy="646329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>
              <a:defRPr sz="1800"/>
            </a:pPr>
            <a:r>
              <a:rPr lang="en-US" b="1" dirty="0">
                <a:latin typeface="+mj-lt"/>
              </a:rPr>
              <a:t>Goal 4: Climate Change Adaptation Measures Achieved</a:t>
            </a:r>
          </a:p>
        </p:txBody>
      </p:sp>
      <p:sp>
        <p:nvSpPr>
          <p:cNvPr id="9" name="Rectangle 8"/>
          <p:cNvSpPr/>
          <p:nvPr/>
        </p:nvSpPr>
        <p:spPr>
          <a:xfrm>
            <a:off x="419870" y="5022568"/>
            <a:ext cx="4682213" cy="646329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>
              <a:defRPr sz="1800"/>
            </a:pPr>
            <a:r>
              <a:rPr lang="en-US" b="1" dirty="0">
                <a:latin typeface="+mj-lt"/>
              </a:rPr>
              <a:t>Goal 5:Threatened Species Status Improving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521945" y="3611643"/>
            <a:ext cx="6550811" cy="646329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301625" indent="-285750">
              <a:buFont typeface="Arial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Lack of data, manpower and expertise</a:t>
            </a:r>
          </a:p>
          <a:p>
            <a:pPr marL="301625" indent="-285750">
              <a:buFont typeface="Arial" charset="0"/>
              <a:buChar char="•"/>
            </a:pPr>
            <a:r>
              <a:rPr lang="en-US" dirty="0">
                <a:latin typeface="+mj-lt"/>
              </a:rPr>
              <a:t>New regulation on local government </a:t>
            </a:r>
            <a:r>
              <a:rPr lang="en-US" dirty="0" smtClean="0">
                <a:latin typeface="+mj-lt"/>
              </a:rPr>
              <a:t>authority</a:t>
            </a:r>
            <a:endParaRPr lang="en-US" dirty="0"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521946" y="4697728"/>
            <a:ext cx="6550811" cy="646329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Data &amp; information and public engagement play important role on the development of seascape management plan 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521951" y="5792709"/>
            <a:ext cx="6550811" cy="923328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Socialize National Marine Spatial Planning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Finalize and Enact </a:t>
            </a:r>
            <a:r>
              <a:rPr lang="en-US" dirty="0">
                <a:solidFill>
                  <a:schemeClr val="tx1"/>
                </a:solidFill>
              </a:rPr>
              <a:t>34 Provincial Coastal And Small Island Zoning Plan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21953" y="224588"/>
            <a:ext cx="655081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ACHIEVEMENT (INDONESIA CONTRIBUTION)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521945" y="3239331"/>
            <a:ext cx="655081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+mj-lt"/>
                <a:ea typeface="+mn-ea"/>
                <a:cs typeface="+mn-cs"/>
                <a:sym typeface="Calibri"/>
              </a:rPr>
              <a:t>CHALLENGES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+mj-lt"/>
              <a:ea typeface="+mn-ea"/>
              <a:cs typeface="+mn-cs"/>
              <a:sym typeface="Calibri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21949" y="4321105"/>
            <a:ext cx="655081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002060"/>
                </a:solidFill>
                <a:latin typeface="+mj-lt"/>
              </a:rPr>
              <a:t>LESSON LEARNED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+mj-lt"/>
              <a:sym typeface="Calibri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21946" y="5466081"/>
            <a:ext cx="655081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+mj-lt"/>
                <a:ea typeface="+mn-ea"/>
                <a:cs typeface="+mn-cs"/>
                <a:sym typeface="Calibri"/>
              </a:rPr>
              <a:t>NEXT STEP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+mj-lt"/>
              <a:ea typeface="+mn-ea"/>
              <a:cs typeface="+mn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88535828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4405</TotalTime>
  <Words>1447</Words>
  <Application>Microsoft Macintosh PowerPoint</Application>
  <PresentationFormat>Custom</PresentationFormat>
  <Paragraphs>229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  <vt:lpstr>ANNEX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Ilham</dc:creator>
  <cp:lastModifiedBy>user user</cp:lastModifiedBy>
  <cp:revision>203</cp:revision>
  <cp:lastPrinted>2016-10-24T02:54:55Z</cp:lastPrinted>
  <dcterms:modified xsi:type="dcterms:W3CDTF">2016-11-01T02:39:55Z</dcterms:modified>
</cp:coreProperties>
</file>