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92" r:id="rId4"/>
    <p:sldId id="293" r:id="rId5"/>
    <p:sldId id="294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0C42F"/>
    <a:srgbClr val="FFFFFF"/>
    <a:srgbClr val="474443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53" autoAdjust="0"/>
    <p:restoredTop sz="94660"/>
  </p:normalViewPr>
  <p:slideViewPr>
    <p:cSldViewPr snapToGrid="0">
      <p:cViewPr varScale="1">
        <p:scale>
          <a:sx n="48" d="100"/>
          <a:sy n="48" d="100"/>
        </p:scale>
        <p:origin x="-12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15F7E-9666-4F2B-A413-E1BACC53EE96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D5A9C-4A5E-48E4-89E7-29595636BB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054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6/26/2019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8297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6/26/2019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43700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6/26/2019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37876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6/26/2019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A07EE5D-454A-4B0F-9265-FFE8A556E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556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6/26/2019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4875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6/26/2019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4346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6/26/2019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7771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6/26/2019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180102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6/26/2019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314647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6/26/2019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10619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6/26/2019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360118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9BF7-5BE7-4D6C-A296-2834D83179B3}" type="datetimeFigureOut">
              <a:rPr lang="en-PH" smtClean="0"/>
              <a:pPr/>
              <a:t>6/26/2019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E593045-CD0D-4401-A7BF-ED91C462822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82109" y="365125"/>
            <a:ext cx="1276350" cy="1181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A07EE5D-454A-4B0F-9265-FFE8A556E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53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327088" y="0"/>
            <a:ext cx="285447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387" y="-40097"/>
            <a:ext cx="9484883" cy="6898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9581" y="1508457"/>
            <a:ext cx="7075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Workshop on Catch Documentation and Traceability (CDT)  System Design and Development based on  Ecosystem Approach to Management of Fisheries (EAFM)</a:t>
            </a:r>
          </a:p>
          <a:p>
            <a:pPr algn="ctr"/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25-26 June 2019 / Dili, Timor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Leste</a:t>
            </a:r>
            <a:endParaRPr lang="en-PH" sz="1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35516" y="2960845"/>
            <a:ext cx="7910567" cy="706390"/>
          </a:xfrm>
          <a:prstGeom prst="rect">
            <a:avLst/>
          </a:prstGeom>
          <a:solidFill>
            <a:srgbClr val="90C42F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</a:p>
          <a:p>
            <a:pPr algn="l"/>
            <a:endParaRPr lang="en-PH" sz="4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l"/>
            <a:endParaRPr lang="en-PH" sz="43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l"/>
            <a:r>
              <a:rPr lang="en-PH" sz="43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Recap of Day 1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612213" y="3850230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EA54EE3B-3FA6-42E3-83FA-5A635BA249AA}"/>
              </a:ext>
            </a:extLst>
          </p:cNvPr>
          <p:cNvSpPr txBox="1">
            <a:spLocks/>
          </p:cNvSpPr>
          <p:nvPr/>
        </p:nvSpPr>
        <p:spPr>
          <a:xfrm>
            <a:off x="353549" y="3814169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P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077681" y="159025"/>
            <a:ext cx="1371920" cy="119040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87189" y="6147749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Supported by: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377" t="35041" r="10662" b="16021"/>
          <a:stretch/>
        </p:blipFill>
        <p:spPr>
          <a:xfrm>
            <a:off x="6140060" y="5986817"/>
            <a:ext cx="1877922" cy="6296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69358" y="6026574"/>
            <a:ext cx="593351" cy="5907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44612" y="6030390"/>
            <a:ext cx="609888" cy="6098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27793" y="6046451"/>
            <a:ext cx="760754" cy="5727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26557" y="321966"/>
            <a:ext cx="3453322" cy="10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5470" y="257548"/>
            <a:ext cx="10515600" cy="1325563"/>
          </a:xfrm>
        </p:spPr>
        <p:txBody>
          <a:bodyPr>
            <a:normAutofit/>
          </a:bodyPr>
          <a:lstStyle/>
          <a:p>
            <a:r>
              <a:rPr lang="en-PH" sz="36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 1 Activities</a:t>
            </a:r>
            <a:br>
              <a:rPr lang="en-PH" sz="36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PH" sz="3600" b="1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E593045-CD0D-4401-A7BF-ED91C4628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82109" y="365125"/>
            <a:ext cx="1276350" cy="1181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D6566A-2424-4D8C-9648-2E7CABD86EE5}"/>
              </a:ext>
            </a:extLst>
          </p:cNvPr>
          <p:cNvSpPr txBox="1"/>
          <p:nvPr/>
        </p:nvSpPr>
        <p:spPr>
          <a:xfrm>
            <a:off x="728869" y="1921565"/>
            <a:ext cx="112844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-454025">
              <a:buAutoNum type="romanUcPeriod"/>
            </a:pPr>
            <a:r>
              <a:rPr lang="en-PH" sz="2800" dirty="0"/>
              <a:t>Session 1: Opening </a:t>
            </a:r>
            <a:r>
              <a:rPr lang="en-PH" sz="2800" dirty="0" smtClean="0"/>
              <a:t>Ceremony </a:t>
            </a:r>
          </a:p>
          <a:p>
            <a:r>
              <a:rPr lang="en-PH" sz="2800" dirty="0"/>
              <a:t> </a:t>
            </a:r>
            <a:r>
              <a:rPr lang="en-PH" sz="2800" dirty="0" smtClean="0"/>
              <a:t>                     - Messages from CTI RS </a:t>
            </a:r>
            <a:r>
              <a:rPr lang="en-PH" sz="2800" dirty="0" smtClean="0"/>
              <a:t>Interim ED</a:t>
            </a:r>
            <a:r>
              <a:rPr lang="en-PH" sz="2800" dirty="0" smtClean="0"/>
              <a:t>, USAID Mission </a:t>
            </a:r>
            <a:endParaRPr lang="en-PH" sz="2800" dirty="0" smtClean="0"/>
          </a:p>
          <a:p>
            <a:r>
              <a:rPr lang="en-PH" sz="2800" dirty="0" smtClean="0"/>
              <a:t> </a:t>
            </a:r>
            <a:r>
              <a:rPr lang="en-PH" sz="2800" dirty="0" smtClean="0"/>
              <a:t>                       Director</a:t>
            </a:r>
            <a:r>
              <a:rPr lang="en-PH" sz="2800" dirty="0" smtClean="0"/>
              <a:t> </a:t>
            </a:r>
            <a:r>
              <a:rPr lang="en-PH" sz="2800" dirty="0" smtClean="0"/>
              <a:t>to TL and TL Director General of Fisheries </a:t>
            </a:r>
          </a:p>
          <a:p>
            <a:r>
              <a:rPr lang="en-PH" sz="2800" dirty="0"/>
              <a:t>	</a:t>
            </a:r>
            <a:r>
              <a:rPr lang="en-PH" sz="2800" dirty="0" smtClean="0"/>
              <a:t>	   - Introduction </a:t>
            </a:r>
            <a:r>
              <a:rPr lang="en-PH" sz="2800" dirty="0"/>
              <a:t>of </a:t>
            </a:r>
            <a:r>
              <a:rPr lang="en-PH" sz="2800" dirty="0" smtClean="0"/>
              <a:t>Participants</a:t>
            </a:r>
          </a:p>
          <a:p>
            <a:r>
              <a:rPr lang="en-PH" sz="2800" dirty="0"/>
              <a:t>	</a:t>
            </a:r>
            <a:r>
              <a:rPr lang="en-PH" sz="2800" dirty="0" smtClean="0"/>
              <a:t>	   - Adoption </a:t>
            </a:r>
            <a:r>
              <a:rPr lang="en-PH" sz="2800" dirty="0"/>
              <a:t>of </a:t>
            </a:r>
            <a:r>
              <a:rPr lang="en-PH" sz="2800" dirty="0" smtClean="0"/>
              <a:t>Agenda</a:t>
            </a:r>
          </a:p>
          <a:p>
            <a:pPr marL="454025" indent="-454025">
              <a:buAutoNum type="romanUcPeriod"/>
            </a:pPr>
            <a:endParaRPr lang="en-PH" sz="2800" dirty="0"/>
          </a:p>
          <a:p>
            <a:pPr marL="400050" indent="-400050">
              <a:buAutoNum type="romanUcPeriod"/>
            </a:pPr>
            <a:r>
              <a:rPr lang="en-US" sz="2800" dirty="0"/>
              <a:t>Session 2: Presentations of Regional and National </a:t>
            </a:r>
            <a:r>
              <a:rPr lang="en-US" sz="2800" dirty="0" err="1"/>
              <a:t>eCDT</a:t>
            </a:r>
            <a:r>
              <a:rPr lang="en-US" sz="2800" dirty="0"/>
              <a:t> Systems</a:t>
            </a:r>
            <a:endParaRPr lang="en-PH" sz="2800" dirty="0"/>
          </a:p>
          <a:p>
            <a:pPr marL="400050" indent="-400050">
              <a:buAutoNum type="romanU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695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5470" y="257548"/>
            <a:ext cx="10515600" cy="1325563"/>
          </a:xfrm>
        </p:spPr>
        <p:txBody>
          <a:bodyPr>
            <a:normAutofit/>
          </a:bodyPr>
          <a:lstStyle/>
          <a:p>
            <a:r>
              <a:rPr lang="en-PH" sz="36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Session 2 </a:t>
            </a:r>
            <a:br>
              <a:rPr lang="en-PH" sz="36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PH" sz="3600" b="1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E593045-CD0D-4401-A7BF-ED91C4628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82109" y="365125"/>
            <a:ext cx="1276350" cy="1181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D6566A-2424-4D8C-9648-2E7CABD86EE5}"/>
              </a:ext>
            </a:extLst>
          </p:cNvPr>
          <p:cNvSpPr txBox="1"/>
          <p:nvPr/>
        </p:nvSpPr>
        <p:spPr>
          <a:xfrm>
            <a:off x="728870" y="1062590"/>
            <a:ext cx="80175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Introduction and updates on </a:t>
            </a:r>
            <a:r>
              <a:rPr lang="en-US" sz="2800" dirty="0" err="1"/>
              <a:t>eCDT</a:t>
            </a:r>
            <a:r>
              <a:rPr lang="en-US" sz="2800" dirty="0"/>
              <a:t> systems: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SEAFDEC:  </a:t>
            </a:r>
            <a:r>
              <a:rPr lang="en-US" sz="2800" dirty="0" err="1" smtClean="0"/>
              <a:t>eACDS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USAID </a:t>
            </a:r>
            <a:r>
              <a:rPr lang="en-US" sz="2800" dirty="0" smtClean="0"/>
              <a:t>Oceans:   </a:t>
            </a:r>
            <a:r>
              <a:rPr lang="en-US" sz="2800" dirty="0" err="1"/>
              <a:t>eCDTS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NOAA:  </a:t>
            </a:r>
            <a:r>
              <a:rPr lang="en-US" sz="2800" dirty="0"/>
              <a:t>US SIMP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40B5084-5B9B-4CAE-AC34-6807CA13680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28397"/>
            <a:ext cx="9144000" cy="3871182"/>
          </a:xfrm>
          <a:prstGeom prst="rect">
            <a:avLst/>
          </a:prstGeom>
        </p:spPr>
      </p:pic>
      <p:pic>
        <p:nvPicPr>
          <p:cNvPr id="9" name="Picture 2" descr="Image result for &quot;acds&quot; seafdec">
            <a:extLst>
              <a:ext uri="{FF2B5EF4-FFF2-40B4-BE49-F238E27FC236}">
                <a16:creationId xmlns="" xmlns:a16="http://schemas.microsoft.com/office/drawing/2014/main" id="{4CFC8C22-031D-4552-A8BA-C6E51479E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531927" y="1806297"/>
            <a:ext cx="2666077" cy="476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697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5470" y="257548"/>
            <a:ext cx="10515600" cy="1325563"/>
          </a:xfrm>
        </p:spPr>
        <p:txBody>
          <a:bodyPr>
            <a:normAutofit/>
          </a:bodyPr>
          <a:lstStyle/>
          <a:p>
            <a:r>
              <a:rPr lang="en-PH" sz="36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Session 2 </a:t>
            </a:r>
            <a:br>
              <a:rPr lang="en-PH" sz="36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PH" sz="3600" b="1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E593045-CD0D-4401-A7BF-ED91C4628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82109" y="365125"/>
            <a:ext cx="1276350" cy="1181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D6566A-2424-4D8C-9648-2E7CABD86EE5}"/>
              </a:ext>
            </a:extLst>
          </p:cNvPr>
          <p:cNvSpPr txBox="1"/>
          <p:nvPr/>
        </p:nvSpPr>
        <p:spPr>
          <a:xfrm>
            <a:off x="719634" y="955675"/>
            <a:ext cx="8017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Country Presentation on Input for Updated CDT </a:t>
            </a:r>
            <a:r>
              <a:rPr lang="en-US" sz="2400" dirty="0" smtClean="0"/>
              <a:t>Profile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*subject for review of NCC participants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9E664AD-0031-4E31-94FF-C79F5CD58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422255"/>
              </p:ext>
            </p:extLst>
          </p:nvPr>
        </p:nvGraphicFramePr>
        <p:xfrm>
          <a:off x="286327" y="1911927"/>
          <a:ext cx="11720948" cy="4580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9406">
                  <a:extLst>
                    <a:ext uri="{9D8B030D-6E8A-4147-A177-3AD203B41FA5}">
                      <a16:colId xmlns="" xmlns:a16="http://schemas.microsoft.com/office/drawing/2014/main" val="2538826819"/>
                    </a:ext>
                  </a:extLst>
                </a:gridCol>
                <a:gridCol w="1644272">
                  <a:extLst>
                    <a:ext uri="{9D8B030D-6E8A-4147-A177-3AD203B41FA5}">
                      <a16:colId xmlns="" xmlns:a16="http://schemas.microsoft.com/office/drawing/2014/main" val="1664601186"/>
                    </a:ext>
                  </a:extLst>
                </a:gridCol>
                <a:gridCol w="1437096">
                  <a:extLst>
                    <a:ext uri="{9D8B030D-6E8A-4147-A177-3AD203B41FA5}">
                      <a16:colId xmlns="" xmlns:a16="http://schemas.microsoft.com/office/drawing/2014/main" val="514878380"/>
                    </a:ext>
                  </a:extLst>
                </a:gridCol>
                <a:gridCol w="1314955">
                  <a:extLst>
                    <a:ext uri="{9D8B030D-6E8A-4147-A177-3AD203B41FA5}">
                      <a16:colId xmlns="" xmlns:a16="http://schemas.microsoft.com/office/drawing/2014/main" val="2700890931"/>
                    </a:ext>
                  </a:extLst>
                </a:gridCol>
                <a:gridCol w="1424726">
                  <a:extLst>
                    <a:ext uri="{9D8B030D-6E8A-4147-A177-3AD203B41FA5}">
                      <a16:colId xmlns="" xmlns:a16="http://schemas.microsoft.com/office/drawing/2014/main" val="2150135597"/>
                    </a:ext>
                  </a:extLst>
                </a:gridCol>
                <a:gridCol w="1521358">
                  <a:extLst>
                    <a:ext uri="{9D8B030D-6E8A-4147-A177-3AD203B41FA5}">
                      <a16:colId xmlns="" xmlns:a16="http://schemas.microsoft.com/office/drawing/2014/main" val="2938553661"/>
                    </a:ext>
                  </a:extLst>
                </a:gridCol>
                <a:gridCol w="1423953">
                  <a:extLst>
                    <a:ext uri="{9D8B030D-6E8A-4147-A177-3AD203B41FA5}">
                      <a16:colId xmlns="" xmlns:a16="http://schemas.microsoft.com/office/drawing/2014/main" val="95711892"/>
                    </a:ext>
                  </a:extLst>
                </a:gridCol>
                <a:gridCol w="1205182">
                  <a:extLst>
                    <a:ext uri="{9D8B030D-6E8A-4147-A177-3AD203B41FA5}">
                      <a16:colId xmlns="" xmlns:a16="http://schemas.microsoft.com/office/drawing/2014/main" val="2880747669"/>
                    </a:ext>
                  </a:extLst>
                </a:gridCol>
              </a:tblGrid>
              <a:tr h="687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Seafood Supply Chain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At sea capture (small scale)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At sea capture (large scale)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Port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Buyer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Shipper (land, boat; domestic)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Processor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Shipper (air or ship; export)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60844716"/>
                  </a:ext>
                </a:extLst>
              </a:tr>
              <a:tr h="687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INDONESIA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Paper &amp; electronic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&amp; electronic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&amp; electronic (STELINA)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&amp; electronic 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&amp; electronic 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&amp; electronic 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&amp; electronic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97083611"/>
                  </a:ext>
                </a:extLst>
              </a:tr>
              <a:tr h="687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MALAYSIA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&amp; electronic (e-Declaration &amp; e-licensing)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&amp; electronic (e-Declaration &amp; e-licensing, VMS)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&amp; electronic (LOV)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&amp; electronic 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10836787"/>
                  </a:ext>
                </a:extLst>
              </a:tr>
              <a:tr h="4580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PAPUA NEW GUINEA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(observers and fisheries officers)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VMS, FIMS, e-system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Electronic (Mobile App)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and electronic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and electronic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and electronic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57721100"/>
                  </a:ext>
                </a:extLst>
              </a:tr>
              <a:tr h="687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PHILIPPINES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&amp; electronic (cellular &amp; radio frequency)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&amp; electronic (BFAR eCDTS, VMS)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&amp; electronic ((BFAR eCDTS)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&amp; electronic 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&amp; electronic 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&amp; electronic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29888459"/>
                  </a:ext>
                </a:extLst>
              </a:tr>
              <a:tr h="687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SOLOMON ISLANDS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None for coastal; paper &amp; electronic (e-reporting - PDS)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Paper, electronic (VMS, e-reporting, e-monitoring)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&amp; FIMS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&amp; excel spreadsheet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&amp; excel spreadsheet 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&amp; excel spreadsheet 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 &amp; excel spreadsheet 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15368065"/>
                  </a:ext>
                </a:extLst>
              </a:tr>
              <a:tr h="687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TIMOR-LESTE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*digital collection at 30 landing sites nation0wide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Paper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Paper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Not applicable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Not applicable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Paper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2094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825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4684" y="389338"/>
            <a:ext cx="10515600" cy="943225"/>
          </a:xfrm>
        </p:spPr>
        <p:txBody>
          <a:bodyPr>
            <a:normAutofit fontScale="90000"/>
          </a:bodyPr>
          <a:lstStyle/>
          <a:p>
            <a:r>
              <a:rPr lang="en-PH" sz="3600" b="1" dirty="0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CDT Technology </a:t>
            </a:r>
            <a:r>
              <a:rPr lang="en-PH" sz="3600" b="1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PH" sz="3600" b="1">
                <a:solidFill>
                  <a:srgbClr val="474443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PH" sz="3600" b="1" dirty="0">
              <a:solidFill>
                <a:srgbClr val="47444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E593045-CD0D-4401-A7BF-ED91C4628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82109" y="365125"/>
            <a:ext cx="1276350" cy="1181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D6566A-2424-4D8C-9648-2E7CABD86EE5}"/>
              </a:ext>
            </a:extLst>
          </p:cNvPr>
          <p:cNvSpPr txBox="1"/>
          <p:nvPr/>
        </p:nvSpPr>
        <p:spPr>
          <a:xfrm>
            <a:off x="618507" y="1464354"/>
            <a:ext cx="1083505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lvl="0" indent="-230188" defTabSz="457200">
              <a:spcAft>
                <a:spcPts val="1200"/>
              </a:spcAft>
              <a:buFont typeface="Arial"/>
              <a:buChar char="•"/>
              <a:defRPr/>
            </a:pPr>
            <a:r>
              <a:rPr lang="en-US" sz="2800" b="1" dirty="0">
                <a:solidFill>
                  <a:srgbClr val="003366"/>
                </a:solidFill>
                <a:latin typeface="Gill Sans MT"/>
              </a:rPr>
              <a:t>“One size fits all” </a:t>
            </a:r>
            <a:r>
              <a:rPr lang="en-US" sz="2800" dirty="0">
                <a:solidFill>
                  <a:srgbClr val="003366"/>
                </a:solidFill>
                <a:latin typeface="Gill Sans MT"/>
              </a:rPr>
              <a:t>solutions can be challenging to implement and ineffective – systems must be </a:t>
            </a:r>
            <a:r>
              <a:rPr lang="en-US" sz="2800" b="1" dirty="0">
                <a:solidFill>
                  <a:srgbClr val="003366"/>
                </a:solidFill>
                <a:latin typeface="Gill Sans MT"/>
              </a:rPr>
              <a:t>interoperable and accessible</a:t>
            </a:r>
            <a:r>
              <a:rPr lang="en-US" sz="2800" dirty="0">
                <a:solidFill>
                  <a:srgbClr val="003366"/>
                </a:solidFill>
                <a:latin typeface="Gill Sans MT"/>
              </a:rPr>
              <a:t>. </a:t>
            </a:r>
          </a:p>
          <a:p>
            <a:pPr marL="230188" lvl="0" indent="-230188" defTabSz="457200">
              <a:spcAft>
                <a:spcPts val="1200"/>
              </a:spcAft>
              <a:buFont typeface="Arial"/>
              <a:buChar char="•"/>
              <a:defRPr/>
            </a:pPr>
            <a:r>
              <a:rPr lang="en-US" sz="2800" dirty="0" err="1">
                <a:solidFill>
                  <a:srgbClr val="003366"/>
                </a:solidFill>
                <a:latin typeface="Gill Sans MT"/>
              </a:rPr>
              <a:t>eCDT</a:t>
            </a:r>
            <a:r>
              <a:rPr lang="en-US" sz="2800" dirty="0">
                <a:solidFill>
                  <a:srgbClr val="003366"/>
                </a:solidFill>
                <a:latin typeface="Gill Sans MT"/>
              </a:rPr>
              <a:t> systems should be </a:t>
            </a:r>
            <a:r>
              <a:rPr lang="en-US" sz="2800" b="1" dirty="0">
                <a:solidFill>
                  <a:srgbClr val="003366"/>
                </a:solidFill>
                <a:latin typeface="Gill Sans MT"/>
              </a:rPr>
              <a:t>built upon the strengths of existing CDT protocols</a:t>
            </a:r>
            <a:r>
              <a:rPr lang="en-US" sz="2800" dirty="0">
                <a:solidFill>
                  <a:srgbClr val="003366"/>
                </a:solidFill>
                <a:latin typeface="Gill Sans MT"/>
              </a:rPr>
              <a:t>.</a:t>
            </a:r>
          </a:p>
          <a:p>
            <a:pPr marL="230188" lvl="0" indent="-230188" defTabSz="457200">
              <a:spcAft>
                <a:spcPts val="120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rgbClr val="003366"/>
                </a:solidFill>
                <a:latin typeface="Gill Sans MT"/>
              </a:rPr>
              <a:t>Critical for support from </a:t>
            </a:r>
            <a:r>
              <a:rPr lang="en-US" sz="2800" b="1" dirty="0">
                <a:solidFill>
                  <a:srgbClr val="003366"/>
                </a:solidFill>
                <a:latin typeface="Gill Sans MT"/>
              </a:rPr>
              <a:t>strong enforcement </a:t>
            </a:r>
            <a:r>
              <a:rPr lang="en-US" sz="2800" dirty="0">
                <a:solidFill>
                  <a:srgbClr val="003366"/>
                </a:solidFill>
                <a:latin typeface="Gill Sans MT"/>
              </a:rPr>
              <a:t>(including validation and verification) among government agencies and a </a:t>
            </a:r>
            <a:r>
              <a:rPr lang="en-US" sz="2800" b="1" dirty="0">
                <a:solidFill>
                  <a:srgbClr val="003366"/>
                </a:solidFill>
                <a:latin typeface="Gill Sans MT"/>
              </a:rPr>
              <a:t>clear </a:t>
            </a:r>
            <a:r>
              <a:rPr lang="en-US" sz="2800" dirty="0">
                <a:solidFill>
                  <a:srgbClr val="003366"/>
                </a:solidFill>
                <a:latin typeface="Gill Sans MT"/>
              </a:rPr>
              <a:t>(private sector) </a:t>
            </a:r>
            <a:r>
              <a:rPr lang="en-US" sz="2800" b="1" dirty="0">
                <a:solidFill>
                  <a:srgbClr val="003366"/>
                </a:solidFill>
                <a:latin typeface="Gill Sans MT"/>
              </a:rPr>
              <a:t>business model.</a:t>
            </a:r>
            <a:r>
              <a:rPr lang="en-US" sz="2800" dirty="0">
                <a:solidFill>
                  <a:srgbClr val="003366"/>
                </a:solidFill>
                <a:latin typeface="Gill Sans MT"/>
              </a:rPr>
              <a:t>  </a:t>
            </a:r>
          </a:p>
          <a:p>
            <a:pPr marL="230188" indent="-230188" defTabSz="457200">
              <a:spcAft>
                <a:spcPts val="120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rgbClr val="003366"/>
                </a:solidFill>
                <a:latin typeface="Gill Sans MT"/>
              </a:rPr>
              <a:t>Effective fisheries management plans should </a:t>
            </a:r>
            <a:r>
              <a:rPr lang="en-US" sz="2800" b="1" dirty="0">
                <a:solidFill>
                  <a:srgbClr val="003366"/>
                </a:solidFill>
                <a:latin typeface="Gill Sans MT"/>
              </a:rPr>
              <a:t>incorporate and be backed by </a:t>
            </a:r>
            <a:r>
              <a:rPr lang="en-US" sz="2800" b="1" dirty="0" err="1">
                <a:solidFill>
                  <a:srgbClr val="003366"/>
                </a:solidFill>
                <a:latin typeface="Gill Sans MT"/>
              </a:rPr>
              <a:t>eCDT</a:t>
            </a:r>
            <a:r>
              <a:rPr lang="en-US" sz="2800" b="1" dirty="0">
                <a:solidFill>
                  <a:srgbClr val="003366"/>
                </a:solidFill>
                <a:latin typeface="Gill Sans MT"/>
              </a:rPr>
              <a:t> systems, </a:t>
            </a:r>
            <a:r>
              <a:rPr lang="en-US" sz="2800" dirty="0">
                <a:solidFill>
                  <a:srgbClr val="003366"/>
                </a:solidFill>
                <a:latin typeface="Gill Sans MT"/>
              </a:rPr>
              <a:t>in concert with other management measures.</a:t>
            </a:r>
          </a:p>
        </p:txBody>
      </p:sp>
    </p:spTree>
    <p:extLst>
      <p:ext uri="{BB962C8B-B14F-4D97-AF65-F5344CB8AC3E}">
        <p14:creationId xmlns:p14="http://schemas.microsoft.com/office/powerpoint/2010/main" xmlns="" val="66437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12192000" cy="6879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Marcador de texto 3">
            <a:extLst>
              <a:ext uri="{FF2B5EF4-FFF2-40B4-BE49-F238E27FC236}">
                <a16:creationId xmlns="" xmlns:a16="http://schemas.microsoft.com/office/drawing/2014/main" id="{004C226F-34B3-464F-A049-9BFE43705FB1}"/>
              </a:ext>
            </a:extLst>
          </p:cNvPr>
          <p:cNvSpPr txBox="1">
            <a:spLocks/>
          </p:cNvSpPr>
          <p:nvPr/>
        </p:nvSpPr>
        <p:spPr>
          <a:xfrm>
            <a:off x="2131277" y="76890"/>
            <a:ext cx="8154499" cy="1382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600" b="1" cap="all" dirty="0" err="1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Terima</a:t>
            </a:r>
            <a:r>
              <a:rPr lang="es-ES_tradnl" sz="26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 </a:t>
            </a:r>
            <a:r>
              <a:rPr lang="es-ES_tradnl" sz="2600" b="1" cap="all" dirty="0" err="1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Kasih</a:t>
            </a:r>
            <a:r>
              <a:rPr lang="es-ES_tradnl" sz="26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 -  </a:t>
            </a:r>
            <a:r>
              <a:rPr lang="es-ES_tradnl" sz="2600" b="1" cap="all" dirty="0" err="1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Maraming</a:t>
            </a:r>
            <a:r>
              <a:rPr lang="es-ES_tradnl" sz="26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 </a:t>
            </a:r>
            <a:r>
              <a:rPr lang="es-ES_tradnl" sz="2600" b="1" cap="all" dirty="0" err="1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Salamat</a:t>
            </a:r>
            <a:r>
              <a:rPr lang="es-ES_tradnl" sz="26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                </a:t>
            </a:r>
            <a:r>
              <a:rPr lang="es-ES_tradnl" sz="2600" b="1" cap="all" dirty="0" err="1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Tank</a:t>
            </a:r>
            <a:r>
              <a:rPr lang="es-ES_tradnl" sz="26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 </a:t>
            </a:r>
            <a:r>
              <a:rPr lang="es-ES_tradnl" sz="2600" b="1" cap="all" dirty="0" err="1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Iu</a:t>
            </a:r>
            <a:r>
              <a:rPr lang="es-ES_tradnl" sz="26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- </a:t>
            </a:r>
            <a:r>
              <a:rPr lang="es-ES_tradnl" sz="2600" b="1" cap="all" dirty="0" err="1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Obrigado</a:t>
            </a:r>
            <a:r>
              <a:rPr lang="es-ES_tradnl" sz="26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 </a:t>
            </a:r>
            <a:r>
              <a:rPr lang="es-ES_tradnl" sz="2600" b="1" cap="all" dirty="0" err="1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Tagio</a:t>
            </a:r>
            <a:r>
              <a:rPr lang="es-ES_tradnl" sz="26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 </a:t>
            </a:r>
            <a:r>
              <a:rPr lang="es-ES_tradnl" sz="2600" b="1" cap="all" dirty="0" err="1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Tumas</a:t>
            </a:r>
            <a:endParaRPr lang="es-ES_tradnl" sz="2600" b="1" cap="all" dirty="0">
              <a:solidFill>
                <a:srgbClr val="474443"/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72910" y="1255668"/>
            <a:ext cx="4540469" cy="882006"/>
            <a:chOff x="3498575" y="160800"/>
            <a:chExt cx="5339263" cy="10371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98575" y="293002"/>
              <a:ext cx="1797180" cy="80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651879" y="293002"/>
              <a:ext cx="1793892" cy="75604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642515" y="160800"/>
              <a:ext cx="1195323" cy="103717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567559" y="2292842"/>
            <a:ext cx="10767847" cy="4586825"/>
          </a:xfrm>
          <a:prstGeom prst="rect">
            <a:avLst/>
          </a:prstGeom>
          <a:solidFill>
            <a:srgbClr val="90C42F"/>
          </a:solidFill>
          <a:ln>
            <a:solidFill>
              <a:srgbClr val="90C4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Add Group Photo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20" b="4016"/>
          <a:stretch/>
        </p:blipFill>
        <p:spPr>
          <a:xfrm>
            <a:off x="733098" y="2414687"/>
            <a:ext cx="10436768" cy="44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10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420</Words>
  <Application>Microsoft Office PowerPoint</Application>
  <PresentationFormat>Custom</PresentationFormat>
  <Paragraphs>87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Day 1 Activities </vt:lpstr>
      <vt:lpstr>Session 2  </vt:lpstr>
      <vt:lpstr>Session 2  </vt:lpstr>
      <vt:lpstr>CDT Technology  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janet</dc:creator>
  <cp:lastModifiedBy>Administrator</cp:lastModifiedBy>
  <cp:revision>77</cp:revision>
  <dcterms:created xsi:type="dcterms:W3CDTF">2018-11-08T04:12:31Z</dcterms:created>
  <dcterms:modified xsi:type="dcterms:W3CDTF">2019-06-25T23:42:23Z</dcterms:modified>
</cp:coreProperties>
</file>