
<file path=[Content_Types].xml><?xml version="1.0" encoding="utf-8"?>
<Types xmlns="http://schemas.openxmlformats.org/package/2006/content-types">
  <Default ContentType="image/jpeg" Extension="JPG"/>
  <Default ContentType="application/vnd.openxmlformats-officedocument.vmlDrawing" Extension="vml"/>
  <Default ContentType="image/png" Extension="tmp"/>
  <Default ContentType="application/vnd.openxmlformats-officedocument.oleObject" Extension="bin"/>
  <Default ContentType="application/xml" Extension="xml"/>
  <Default ContentType="image/png" Extension="png"/>
  <Default ContentType="image/jpeg" Extension="jpe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10.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13.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6858000" cy="9144000"/>
  <p:defaultTextStyle>
    <a:defPPr lvl="0">
      <a:defRPr lang="en-US"/>
    </a:defPPr>
    <a:lvl1pPr defTabSz="914400" eaLnBrk="1" hangingPunct="1" latinLnBrk="0" lvl="0" marL="0" rtl="0" algn="l">
      <a:defRPr kern="1200" sz="1800">
        <a:solidFill>
          <a:schemeClr val="tx1"/>
        </a:solidFill>
        <a:latin typeface="+mn-lt"/>
        <a:ea typeface="+mn-ea"/>
        <a:cs typeface="+mn-cs"/>
      </a:defRPr>
    </a:lvl1pPr>
    <a:lvl2pPr defTabSz="914400" eaLnBrk="1" hangingPunct="1" latinLnBrk="0" lvl="1" marL="457200" rtl="0" algn="l">
      <a:defRPr kern="1200" sz="1800">
        <a:solidFill>
          <a:schemeClr val="tx1"/>
        </a:solidFill>
        <a:latin typeface="+mn-lt"/>
        <a:ea typeface="+mn-ea"/>
        <a:cs typeface="+mn-cs"/>
      </a:defRPr>
    </a:lvl2pPr>
    <a:lvl3pPr defTabSz="914400" eaLnBrk="1" hangingPunct="1" latinLnBrk="0" lvl="2" marL="914400" rtl="0" algn="l">
      <a:defRPr kern="1200" sz="1800">
        <a:solidFill>
          <a:schemeClr val="tx1"/>
        </a:solidFill>
        <a:latin typeface="+mn-lt"/>
        <a:ea typeface="+mn-ea"/>
        <a:cs typeface="+mn-cs"/>
      </a:defRPr>
    </a:lvl3pPr>
    <a:lvl4pPr defTabSz="914400" eaLnBrk="1" hangingPunct="1" latinLnBrk="0" lvl="3" marL="1371600" rtl="0" algn="l">
      <a:defRPr kern="1200" sz="1800">
        <a:solidFill>
          <a:schemeClr val="tx1"/>
        </a:solidFill>
        <a:latin typeface="+mn-lt"/>
        <a:ea typeface="+mn-ea"/>
        <a:cs typeface="+mn-cs"/>
      </a:defRPr>
    </a:lvl4pPr>
    <a:lvl5pPr defTabSz="914400" eaLnBrk="1" hangingPunct="1" latinLnBrk="0" lvl="4" marL="1828800" rtl="0" algn="l">
      <a:defRPr kern="1200" sz="1800">
        <a:solidFill>
          <a:schemeClr val="tx1"/>
        </a:solidFill>
        <a:latin typeface="+mn-lt"/>
        <a:ea typeface="+mn-ea"/>
        <a:cs typeface="+mn-cs"/>
      </a:defRPr>
    </a:lvl5pPr>
    <a:lvl6pPr defTabSz="914400" eaLnBrk="1" hangingPunct="1" latinLnBrk="0" lvl="5" marL="2286000" rtl="0" algn="l">
      <a:defRPr kern="1200" sz="1800">
        <a:solidFill>
          <a:schemeClr val="tx1"/>
        </a:solidFill>
        <a:latin typeface="+mn-lt"/>
        <a:ea typeface="+mn-ea"/>
        <a:cs typeface="+mn-cs"/>
      </a:defRPr>
    </a:lvl6pPr>
    <a:lvl7pPr defTabSz="914400" eaLnBrk="1" hangingPunct="1" latinLnBrk="0" lvl="6" marL="2743200" rtl="0" algn="l">
      <a:defRPr kern="1200" sz="1800">
        <a:solidFill>
          <a:schemeClr val="tx1"/>
        </a:solidFill>
        <a:latin typeface="+mn-lt"/>
        <a:ea typeface="+mn-ea"/>
        <a:cs typeface="+mn-cs"/>
      </a:defRPr>
    </a:lvl7pPr>
    <a:lvl8pPr defTabSz="914400" eaLnBrk="1" hangingPunct="1" latinLnBrk="0" lvl="7" marL="3200400" rtl="0" algn="l">
      <a:defRPr kern="1200" sz="1800">
        <a:solidFill>
          <a:schemeClr val="tx1"/>
        </a:solidFill>
        <a:latin typeface="+mn-lt"/>
        <a:ea typeface="+mn-ea"/>
        <a:cs typeface="+mn-cs"/>
      </a:defRPr>
    </a:lvl8pPr>
    <a:lvl9pPr defTabSz="914400" eaLnBrk="1" hangingPunct="1" latinLnBrk="0" lvl="8" marL="3657600" rtl="0" algn="l">
      <a:defRPr kern="1200" sz="1800">
        <a:solidFill>
          <a:schemeClr val="tx1"/>
        </a:solidFill>
        <a:latin typeface="+mn-lt"/>
        <a:ea typeface="+mn-ea"/>
        <a:cs typeface="+mn-cs"/>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8BC4B-D8B5-4A3C-8715-B8F622F209F3}" type="datetimeFigureOut">
              <a:rPr lang="en-AU" smtClean="0"/>
              <a:t>13/12/2018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296D9-4AC7-4AFA-A542-15BEC63D5C1A}" type="slidenum">
              <a:rPr lang="en-AU" smtClean="0"/>
              <a:t>‹#›</a:t>
            </a:fld>
            <a:endParaRPr lang="en-AU"/>
          </a:p>
        </p:txBody>
      </p:sp>
    </p:spTree>
    <p:extLst>
      <p:ext uri="{BB962C8B-B14F-4D97-AF65-F5344CB8AC3E}">
        <p14:creationId xmlns:p14="http://schemas.microsoft.com/office/powerpoint/2010/main" val="3081855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latin typeface="Open Sans" panose="020B0606030504020204" pitchFamily="34" charset="0"/>
                <a:ea typeface="Open Sans" panose="020B0606030504020204" pitchFamily="34" charset="0"/>
                <a:cs typeface="Open Sans" panose="020B0606030504020204" pitchFamily="34" charset="0"/>
              </a:rPr>
              <a:t>In addition,  understanding and managing  potential linked impacts of different developments across space (e.g. from land to sea) and time (e.g. cumulative effects), which could result in unanticipated outcomes.  </a:t>
            </a:r>
          </a:p>
          <a:p>
            <a:pPr marL="342900" indent="-342900">
              <a:buFont typeface="Arial" panose="020B0604020202020204" pitchFamily="34" charset="0"/>
              <a:buChar char="•"/>
            </a:pPr>
            <a:r>
              <a:rPr lang="en-AU" sz="1200" dirty="0">
                <a:latin typeface="Open Sans" panose="020B0606030504020204" pitchFamily="34" charset="0"/>
                <a:ea typeface="Open Sans" panose="020B0606030504020204" pitchFamily="34" charset="0"/>
                <a:cs typeface="Open Sans" panose="020B0606030504020204" pitchFamily="34" charset="0"/>
              </a:rPr>
              <a:t>One component of a broader collaborative program, Building Capacity for Sustainable and Responsible Development in the Bismarck Sea, which contributes to Papua New Guinea’s (PNG) activities in the Coral Triangle Initiative for Coral Reefs, Fisheries and Food Security (CTI). </a:t>
            </a:r>
          </a:p>
          <a:p>
            <a:pPr marL="342900" indent="-342900">
              <a:buFont typeface="Arial" panose="020B0604020202020204" pitchFamily="34" charset="0"/>
              <a:buChar char="•"/>
            </a:pPr>
            <a:r>
              <a:rPr lang="en-AU" sz="1200" dirty="0">
                <a:latin typeface="Open Sans" panose="020B0606030504020204" pitchFamily="34" charset="0"/>
                <a:ea typeface="Open Sans" panose="020B0606030504020204" pitchFamily="34" charset="0"/>
                <a:cs typeface="Open Sans" panose="020B0606030504020204" pitchFamily="34" charset="0"/>
              </a:rPr>
              <a:t>Under the CTI the Bismarck Sea is a priority geography as  it holds globally-important marine biodiversity, and is also the focus for rapid economic development in its maritime provinces of East and West New Britain, New Ireland, Manus, </a:t>
            </a:r>
            <a:r>
              <a:rPr lang="en-AU" sz="1200" dirty="0" err="1">
                <a:latin typeface="Open Sans" panose="020B0606030504020204" pitchFamily="34" charset="0"/>
                <a:ea typeface="Open Sans" panose="020B0606030504020204" pitchFamily="34" charset="0"/>
                <a:cs typeface="Open Sans" panose="020B0606030504020204" pitchFamily="34" charset="0"/>
              </a:rPr>
              <a:t>Morobe</a:t>
            </a:r>
            <a:r>
              <a:rPr lang="en-AU" sz="1200" dirty="0">
                <a:latin typeface="Open Sans" panose="020B0606030504020204" pitchFamily="34" charset="0"/>
                <a:ea typeface="Open Sans" panose="020B0606030504020204" pitchFamily="34" charset="0"/>
                <a:cs typeface="Open Sans" panose="020B0606030504020204" pitchFamily="34" charset="0"/>
              </a:rPr>
              <a:t> and Madang.</a:t>
            </a:r>
          </a:p>
          <a:p>
            <a:pPr marL="342900" indent="-342900">
              <a:buFont typeface="Arial" panose="020B0604020202020204" pitchFamily="34" charset="0"/>
              <a:buChar char="•"/>
            </a:pPr>
            <a:r>
              <a:rPr lang="en-AU" sz="1200" dirty="0">
                <a:latin typeface="Open Sans" panose="020B0606030504020204" pitchFamily="34" charset="0"/>
                <a:ea typeface="Open Sans" panose="020B0606030504020204" pitchFamily="34" charset="0"/>
                <a:cs typeface="Open Sans" panose="020B0606030504020204" pitchFamily="34" charset="0"/>
              </a:rPr>
              <a:t> Consequently, PNG’s Conservation and Environment Protection Authority (CEPA) has identified the Bismarck Sea as a demonstration site for integrated ‘seascapes’ planning, which is one of the CTI’s five goals. </a:t>
            </a:r>
            <a:endParaRPr lang="en-MY" sz="1050" dirty="0">
              <a:latin typeface="Open Sans" panose="020B0606030504020204" pitchFamily="34" charset="0"/>
              <a:ea typeface="Open Sans" panose="020B0606030504020204" pitchFamily="34" charset="0"/>
              <a:cs typeface="Open Sans" panose="020B0606030504020204" pitchFamily="34" charset="0"/>
            </a:endParaRPr>
          </a:p>
          <a:p>
            <a:endParaRPr lang="en-AU" dirty="0"/>
          </a:p>
        </p:txBody>
      </p:sp>
      <p:sp>
        <p:nvSpPr>
          <p:cNvPr id="4" name="Slide Number Placeholder 3"/>
          <p:cNvSpPr>
            <a:spLocks noGrp="1"/>
          </p:cNvSpPr>
          <p:nvPr>
            <p:ph type="sldNum" sz="quarter" idx="10"/>
          </p:nvPr>
        </p:nvSpPr>
        <p:spPr/>
        <p:txBody>
          <a:bodyPr/>
          <a:lstStyle/>
          <a:p>
            <a:fld id="{B6A296D9-4AC7-4AFA-A542-15BEC63D5C1A}" type="slidenum">
              <a:rPr lang="en-AU" smtClean="0"/>
              <a:t>5</a:t>
            </a:fld>
            <a:endParaRPr lang="en-AU"/>
          </a:p>
        </p:txBody>
      </p:sp>
    </p:spTree>
    <p:extLst>
      <p:ext uri="{BB962C8B-B14F-4D97-AF65-F5344CB8AC3E}">
        <p14:creationId xmlns:p14="http://schemas.microsoft.com/office/powerpoint/2010/main" val="87670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MY" dirty="0">
                <a:latin typeface="Open Sans" panose="020B0606030504020204" pitchFamily="34" charset="0"/>
                <a:ea typeface="Open Sans" panose="020B0606030504020204" pitchFamily="34" charset="0"/>
                <a:cs typeface="Open Sans" panose="020B0606030504020204" pitchFamily="34" charset="0"/>
              </a:rPr>
              <a:t>The Islands are characterised by 13  islands   with 7 major islands. </a:t>
            </a:r>
          </a:p>
          <a:p>
            <a:pPr marL="285750" indent="-285750">
              <a:buFont typeface="Arial" panose="020B0604020202020204" pitchFamily="34" charset="0"/>
              <a:buChar char="•"/>
            </a:pPr>
            <a:r>
              <a:rPr lang="en-MY" dirty="0">
                <a:latin typeface="Open Sans" panose="020B0606030504020204" pitchFamily="34" charset="0"/>
                <a:ea typeface="Open Sans" panose="020B0606030504020204" pitchFamily="34" charset="0"/>
                <a:cs typeface="Open Sans" panose="020B0606030504020204" pitchFamily="34" charset="0"/>
              </a:rPr>
              <a:t>It lies in the straits of   Saint Georges Channel between East New Britain and New Ireland. The  largest Island (Duke of York) is mostly forested  and low lying. </a:t>
            </a:r>
          </a:p>
          <a:p>
            <a:pPr marL="285750" indent="-285750">
              <a:buFont typeface="Arial" panose="020B0604020202020204" pitchFamily="34" charset="0"/>
              <a:buChar char="•"/>
            </a:pPr>
            <a:r>
              <a:rPr lang="en-MY" dirty="0">
                <a:latin typeface="Open Sans" panose="020B0606030504020204" pitchFamily="34" charset="0"/>
                <a:ea typeface="Open Sans" panose="020B0606030504020204" pitchFamily="34" charset="0"/>
                <a:cs typeface="Open Sans" panose="020B0606030504020204" pitchFamily="34" charset="0"/>
              </a:rPr>
              <a:t>The islands have extensive nearshore reef systems  and areas of mangrove on the south eastern side. </a:t>
            </a:r>
          </a:p>
          <a:p>
            <a:endParaRPr lang="en-AU" dirty="0"/>
          </a:p>
        </p:txBody>
      </p:sp>
      <p:sp>
        <p:nvSpPr>
          <p:cNvPr id="4" name="Slide Number Placeholder 3"/>
          <p:cNvSpPr>
            <a:spLocks noGrp="1"/>
          </p:cNvSpPr>
          <p:nvPr>
            <p:ph type="sldNum" sz="quarter" idx="10"/>
          </p:nvPr>
        </p:nvSpPr>
        <p:spPr/>
        <p:txBody>
          <a:bodyPr/>
          <a:lstStyle/>
          <a:p>
            <a:fld id="{B6A296D9-4AC7-4AFA-A542-15BEC63D5C1A}" type="slidenum">
              <a:rPr lang="en-AU" smtClean="0"/>
              <a:t>8</a:t>
            </a:fld>
            <a:endParaRPr lang="en-AU"/>
          </a:p>
        </p:txBody>
      </p:sp>
    </p:spTree>
    <p:extLst>
      <p:ext uri="{BB962C8B-B14F-4D97-AF65-F5344CB8AC3E}">
        <p14:creationId xmlns:p14="http://schemas.microsoft.com/office/powerpoint/2010/main" val="1209363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Open Sans" panose="020B0606030504020204" pitchFamily="34" charset="0"/>
                <a:ea typeface="Open Sans" panose="020B0606030504020204" pitchFamily="34" charset="0"/>
                <a:cs typeface="Open Sans" panose="020B0606030504020204" pitchFamily="34" charset="0"/>
              </a:rPr>
              <a:t>a number of LLG’s are already experiencing food and water shortages as well as a myriad of other problems associated with population pressure. These include the three island LLG’s Bali </a:t>
            </a:r>
            <a:r>
              <a:rPr lang="en-AU" dirty="0" err="1">
                <a:latin typeface="Open Sans" panose="020B0606030504020204" pitchFamily="34" charset="0"/>
                <a:ea typeface="Open Sans" panose="020B0606030504020204" pitchFamily="34" charset="0"/>
                <a:cs typeface="Open Sans" panose="020B0606030504020204" pitchFamily="34" charset="0"/>
              </a:rPr>
              <a:t>Witu</a:t>
            </a:r>
            <a:r>
              <a:rPr lang="en-AU" dirty="0">
                <a:latin typeface="Open Sans" panose="020B0606030504020204" pitchFamily="34" charset="0"/>
                <a:ea typeface="Open Sans" panose="020B0606030504020204" pitchFamily="34" charset="0"/>
                <a:cs typeface="Open Sans" panose="020B0606030504020204" pitchFamily="34" charset="0"/>
              </a:rPr>
              <a:t>, </a:t>
            </a:r>
            <a:r>
              <a:rPr lang="en-AU" dirty="0" err="1">
                <a:latin typeface="Open Sans" panose="020B0606030504020204" pitchFamily="34" charset="0"/>
                <a:ea typeface="Open Sans" panose="020B0606030504020204" pitchFamily="34" charset="0"/>
                <a:cs typeface="Open Sans" panose="020B0606030504020204" pitchFamily="34" charset="0"/>
              </a:rPr>
              <a:t>Watom</a:t>
            </a:r>
            <a:r>
              <a:rPr lang="en-AU" dirty="0">
                <a:latin typeface="Open Sans" panose="020B0606030504020204" pitchFamily="34" charset="0"/>
                <a:ea typeface="Open Sans" panose="020B0606030504020204" pitchFamily="34" charset="0"/>
                <a:cs typeface="Open Sans" panose="020B0606030504020204" pitchFamily="34" charset="0"/>
              </a:rPr>
              <a:t> and Duke of York, and some of the LLGs with significant Commercial and Village Oil Palm Estates such as Hoskins LLG.  Population-constrained LLGs would all benefit greatly from proactive family planning initiatives to help alleviate both current and future pressures in these LLGs, as already highlighted by previous TNC-CSIRO work in WNB. </a:t>
            </a:r>
          </a:p>
          <a:p>
            <a:r>
              <a:rPr lang="en-AU" dirty="0">
                <a:latin typeface="Open Sans" panose="020B0606030504020204" pitchFamily="34" charset="0"/>
                <a:ea typeface="Open Sans" panose="020B0606030504020204" pitchFamily="34" charset="0"/>
                <a:cs typeface="Open Sans" panose="020B0606030504020204" pitchFamily="34" charset="0"/>
              </a:rPr>
              <a:t>population-constrained LLG’s are also likely the most vulnerable to the impacts of climate change events and would benefit greatly from the development of climate change adaptation strategies to ensure food security and freshwater security during periods of drought as well  as the potential impacts of sea level events for those communities in low lying areas. These have already been identified for Bali-</a:t>
            </a:r>
            <a:r>
              <a:rPr lang="en-AU" dirty="0" err="1">
                <a:latin typeface="Open Sans" panose="020B0606030504020204" pitchFamily="34" charset="0"/>
                <a:ea typeface="Open Sans" panose="020B0606030504020204" pitchFamily="34" charset="0"/>
                <a:cs typeface="Open Sans" panose="020B0606030504020204" pitchFamily="34" charset="0"/>
              </a:rPr>
              <a:t>Witu</a:t>
            </a:r>
            <a:r>
              <a:rPr lang="en-AU" dirty="0">
                <a:latin typeface="Open Sans" panose="020B0606030504020204" pitchFamily="34" charset="0"/>
                <a:ea typeface="Open Sans" panose="020B0606030504020204" pitchFamily="34" charset="0"/>
                <a:cs typeface="Open Sans" panose="020B0606030504020204" pitchFamily="34" charset="0"/>
              </a:rPr>
              <a:t> LLG in 2013, and strategies overlap and complement the land use zoning presented in the Report Card for this LLG. </a:t>
            </a:r>
            <a:endParaRPr lang="en-AU" dirty="0"/>
          </a:p>
        </p:txBody>
      </p:sp>
      <p:sp>
        <p:nvSpPr>
          <p:cNvPr id="4" name="Slide Number Placeholder 3"/>
          <p:cNvSpPr>
            <a:spLocks noGrp="1"/>
          </p:cNvSpPr>
          <p:nvPr>
            <p:ph type="sldNum" sz="quarter" idx="10"/>
          </p:nvPr>
        </p:nvSpPr>
        <p:spPr/>
        <p:txBody>
          <a:bodyPr/>
          <a:lstStyle/>
          <a:p>
            <a:fld id="{B6A296D9-4AC7-4AFA-A542-15BEC63D5C1A}" type="slidenum">
              <a:rPr lang="en-AU" smtClean="0"/>
              <a:t>9</a:t>
            </a:fld>
            <a:endParaRPr lang="en-AU"/>
          </a:p>
        </p:txBody>
      </p:sp>
    </p:spTree>
    <p:extLst>
      <p:ext uri="{BB962C8B-B14F-4D97-AF65-F5344CB8AC3E}">
        <p14:creationId xmlns:p14="http://schemas.microsoft.com/office/powerpoint/2010/main" val="47674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adopt an EAFM approach across the breadth of our work on coastal fisheries, incorporating food security, ecosystem approaches to resource management, vulnerability and adaptation planning, and protection of key species and habitats including mangrove protection and rehabilitation. </a:t>
            </a:r>
            <a:endParaRPr lang="en-AU" dirty="0"/>
          </a:p>
          <a:p>
            <a:endParaRPr lang="en-AU" dirty="0"/>
          </a:p>
        </p:txBody>
      </p:sp>
      <p:sp>
        <p:nvSpPr>
          <p:cNvPr id="4" name="Slide Number Placeholder 3"/>
          <p:cNvSpPr>
            <a:spLocks noGrp="1"/>
          </p:cNvSpPr>
          <p:nvPr>
            <p:ph type="sldNum" sz="quarter" idx="10"/>
          </p:nvPr>
        </p:nvSpPr>
        <p:spPr/>
        <p:txBody>
          <a:bodyPr/>
          <a:lstStyle/>
          <a:p>
            <a:fld id="{B6A296D9-4AC7-4AFA-A542-15BEC63D5C1A}" type="slidenum">
              <a:rPr lang="en-AU" smtClean="0"/>
              <a:t>10</a:t>
            </a:fld>
            <a:endParaRPr lang="en-AU"/>
          </a:p>
        </p:txBody>
      </p:sp>
    </p:spTree>
    <p:extLst>
      <p:ext uri="{BB962C8B-B14F-4D97-AF65-F5344CB8AC3E}">
        <p14:creationId xmlns:p14="http://schemas.microsoft.com/office/powerpoint/2010/main" val="368086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6A296D9-4AC7-4AFA-A542-15BEC63D5C1A}" type="slidenum">
              <a:rPr lang="en-AU" smtClean="0"/>
              <a:t>16</a:t>
            </a:fld>
            <a:endParaRPr lang="en-AU"/>
          </a:p>
        </p:txBody>
      </p:sp>
    </p:spTree>
    <p:extLst>
      <p:ext uri="{BB962C8B-B14F-4D97-AF65-F5344CB8AC3E}">
        <p14:creationId xmlns:p14="http://schemas.microsoft.com/office/powerpoint/2010/main" val="2279844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6A296D9-4AC7-4AFA-A542-15BEC63D5C1A}" type="slidenum">
              <a:rPr lang="en-AU" smtClean="0"/>
              <a:t>20</a:t>
            </a:fld>
            <a:endParaRPr lang="en-AU"/>
          </a:p>
        </p:txBody>
      </p:sp>
    </p:spTree>
    <p:extLst>
      <p:ext uri="{BB962C8B-B14F-4D97-AF65-F5344CB8AC3E}">
        <p14:creationId xmlns:p14="http://schemas.microsoft.com/office/powerpoint/2010/main" val="2586460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6A296D9-4AC7-4AFA-A542-15BEC63D5C1A}" type="slidenum">
              <a:rPr lang="en-AU" smtClean="0"/>
              <a:t>21</a:t>
            </a:fld>
            <a:endParaRPr lang="en-AU"/>
          </a:p>
        </p:txBody>
      </p:sp>
    </p:spTree>
    <p:extLst>
      <p:ext uri="{BB962C8B-B14F-4D97-AF65-F5344CB8AC3E}">
        <p14:creationId xmlns:p14="http://schemas.microsoft.com/office/powerpoint/2010/main" val="2807353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6A296D9-4AC7-4AFA-A542-15BEC63D5C1A}" type="slidenum">
              <a:rPr lang="en-AU" smtClean="0"/>
              <a:t>22</a:t>
            </a:fld>
            <a:endParaRPr lang="en-AU"/>
          </a:p>
        </p:txBody>
      </p:sp>
    </p:spTree>
    <p:extLst>
      <p:ext uri="{BB962C8B-B14F-4D97-AF65-F5344CB8AC3E}">
        <p14:creationId xmlns:p14="http://schemas.microsoft.com/office/powerpoint/2010/main" val="1574501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13/12/2018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82976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13/12/2018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243700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13/12/2018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378760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49979BF7-5BE7-4D6C-A296-2834D83179B3}" type="datetimeFigureOut">
              <a:rPr lang="en-PH" smtClean="0"/>
              <a:t>13/12/2018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pic>
        <p:nvPicPr>
          <p:cNvPr id="7" name="Picture 6">
            <a:extLst>
              <a:ext uri="{FF2B5EF4-FFF2-40B4-BE49-F238E27FC236}">
                <a16:creationId xmlns:a16="http://schemas.microsoft.com/office/drawing/2014/main" id="{7A07EE5D-454A-4B0F-9265-FFE8A556E4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273556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979BF7-5BE7-4D6C-A296-2834D83179B3}" type="datetimeFigureOut">
              <a:rPr lang="en-PH" smtClean="0"/>
              <a:t>13/12/2018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248754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p:cNvSpPr>
            <a:spLocks noGrp="1"/>
          </p:cNvSpPr>
          <p:nvPr>
            <p:ph type="dt" sz="half" idx="10"/>
          </p:nvPr>
        </p:nvSpPr>
        <p:spPr/>
        <p:txBody>
          <a:bodyPr/>
          <a:lstStyle/>
          <a:p>
            <a:fld id="{49979BF7-5BE7-4D6C-A296-2834D83179B3}" type="datetimeFigureOut">
              <a:rPr lang="en-PH" smtClean="0"/>
              <a:t>13/12/2018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434698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49979BF7-5BE7-4D6C-A296-2834D83179B3}" type="datetimeFigureOut">
              <a:rPr lang="en-PH" smtClean="0"/>
              <a:t>13/12/2018</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77719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Date Placeholder 2"/>
          <p:cNvSpPr>
            <a:spLocks noGrp="1"/>
          </p:cNvSpPr>
          <p:nvPr>
            <p:ph type="dt" sz="half" idx="10"/>
          </p:nvPr>
        </p:nvSpPr>
        <p:spPr/>
        <p:txBody>
          <a:bodyPr/>
          <a:lstStyle/>
          <a:p>
            <a:fld id="{49979BF7-5BE7-4D6C-A296-2834D83179B3}" type="datetimeFigureOut">
              <a:rPr lang="en-PH" smtClean="0"/>
              <a:t>13/12/2018</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1801028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79BF7-5BE7-4D6C-A296-2834D83179B3}" type="datetimeFigureOut">
              <a:rPr lang="en-PH" smtClean="0"/>
              <a:t>13/12/2018</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314647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979BF7-5BE7-4D6C-A296-2834D83179B3}" type="datetimeFigureOut">
              <a:rPr lang="en-PH" smtClean="0"/>
              <a:t>13/12/2018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106191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979BF7-5BE7-4D6C-A296-2834D83179B3}" type="datetimeFigureOut">
              <a:rPr lang="en-PH" smtClean="0"/>
              <a:t>13/12/2018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92AEBB7-597A-4881-AA7D-95292C3E0706}" type="slidenum">
              <a:rPr lang="en-PH" smtClean="0"/>
              <a:t>‹#›</a:t>
            </a:fld>
            <a:endParaRPr lang="en-PH"/>
          </a:p>
        </p:txBody>
      </p:sp>
    </p:spTree>
    <p:extLst>
      <p:ext uri="{BB962C8B-B14F-4D97-AF65-F5344CB8AC3E}">
        <p14:creationId xmlns:p14="http://schemas.microsoft.com/office/powerpoint/2010/main" val="360118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979BF7-5BE7-4D6C-A296-2834D83179B3}" type="datetimeFigureOut">
              <a:rPr lang="en-PH" smtClean="0"/>
              <a:t>13/12/2018</a:t>
            </a:fld>
            <a:endParaRPr lang="en-P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AEBB7-597A-4881-AA7D-95292C3E0706}" type="slidenum">
              <a:rPr lang="en-PH" smtClean="0"/>
              <a:t>‹#›</a:t>
            </a:fld>
            <a:endParaRPr lang="en-PH"/>
          </a:p>
        </p:txBody>
      </p:sp>
      <p:pic>
        <p:nvPicPr>
          <p:cNvPr id="8" name="Picture 7">
            <a:extLst>
              <a:ext uri="{FF2B5EF4-FFF2-40B4-BE49-F238E27FC236}">
                <a16:creationId xmlns:a16="http://schemas.microsoft.com/office/drawing/2014/main" id="{7E593045-CD0D-4401-A7BF-ED91C46282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82109" y="365125"/>
            <a:ext cx="1276350" cy="1181100"/>
          </a:xfrm>
          <a:prstGeom prst="rect">
            <a:avLst/>
          </a:prstGeom>
        </p:spPr>
      </p:pic>
      <p:pic>
        <p:nvPicPr>
          <p:cNvPr id="9" name="Picture 8">
            <a:extLst>
              <a:ext uri="{FF2B5EF4-FFF2-40B4-BE49-F238E27FC236}">
                <a16:creationId xmlns:a16="http://schemas.microsoft.com/office/drawing/2014/main" id="{EA4E5EDA-C3FD-46D9-A2C8-ADD330F1DFE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77453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tmp"/></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tmp"/></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89A6FE-30E2-4676-8B01-42866E9406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0" t="26818" r="19927" b="19583"/>
          <a:stretch/>
        </p:blipFill>
        <p:spPr>
          <a:xfrm>
            <a:off x="1" y="-41901"/>
            <a:ext cx="12215004" cy="5467995"/>
          </a:xfrm>
          <a:prstGeom prst="rect">
            <a:avLst/>
          </a:prstGeom>
        </p:spPr>
      </p:pic>
      <p:sp>
        <p:nvSpPr>
          <p:cNvPr id="9" name="TextBox 8"/>
          <p:cNvSpPr txBox="1"/>
          <p:nvPr/>
        </p:nvSpPr>
        <p:spPr>
          <a:xfrm>
            <a:off x="318621" y="400176"/>
            <a:ext cx="2643672" cy="861774"/>
          </a:xfrm>
          <a:prstGeom prst="rect">
            <a:avLst/>
          </a:prstGeom>
          <a:noFill/>
        </p:spPr>
        <p:txBody>
          <a:bodyPr wrap="none" rtlCol="0">
            <a:spAutoFit/>
          </a:bodyPr>
          <a:lstStyle/>
          <a:p>
            <a:r>
              <a:rPr lang="en-PH" sz="5000" dirty="0">
                <a:solidFill>
                  <a:schemeClr val="bg1"/>
                </a:solidFill>
                <a:effectLst>
                  <a:outerShdw blurRad="38100" dist="38100" dir="2700000" algn="tl">
                    <a:srgbClr val="000000">
                      <a:alpha val="43137"/>
                    </a:srgbClr>
                  </a:outerShdw>
                </a:effectLst>
                <a:latin typeface="Arial Black" panose="020B0A04020102020204" pitchFamily="34" charset="0"/>
              </a:rPr>
              <a:t>SOM14</a:t>
            </a:r>
          </a:p>
        </p:txBody>
      </p:sp>
      <p:sp>
        <p:nvSpPr>
          <p:cNvPr id="6" name="TextBox 5"/>
          <p:cNvSpPr txBox="1"/>
          <p:nvPr/>
        </p:nvSpPr>
        <p:spPr>
          <a:xfrm>
            <a:off x="353550" y="1114039"/>
            <a:ext cx="3599062" cy="923330"/>
          </a:xfrm>
          <a:prstGeom prst="rect">
            <a:avLst/>
          </a:prstGeom>
          <a:noFill/>
        </p:spPr>
        <p:txBody>
          <a:bodyPr wrap="none" rtlCol="0">
            <a:spAutoFit/>
          </a:bodyPr>
          <a:lstStyle/>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14</a:t>
            </a:r>
            <a:r>
              <a:rPr lang="en-PH" b="1" baseline="30000"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th</a:t>
            </a:r>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Senior Officials’ Meeting</a:t>
            </a:r>
          </a:p>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11-12 December 2018</a:t>
            </a:r>
          </a:p>
          <a:p>
            <a:r>
              <a:rPr lang="en-PH"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Manila, Philippines</a:t>
            </a:r>
          </a:p>
        </p:txBody>
      </p:sp>
      <p:sp>
        <p:nvSpPr>
          <p:cNvPr id="4" name="Title 1"/>
          <p:cNvSpPr txBox="1">
            <a:spLocks/>
          </p:cNvSpPr>
          <p:nvPr/>
        </p:nvSpPr>
        <p:spPr>
          <a:xfrm>
            <a:off x="11503" y="2855910"/>
            <a:ext cx="12191999" cy="723284"/>
          </a:xfrm>
          <a:prstGeom prst="rect">
            <a:avLst/>
          </a:prstGeom>
          <a:solidFill>
            <a:srgbClr val="90C42F">
              <a:alpha val="60000"/>
            </a:srgb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PH" sz="4300" b="1" dirty="0">
                <a:solidFill>
                  <a:schemeClr val="bg1"/>
                </a:solidFill>
                <a:latin typeface="Arial Black" panose="020B0A04020102020204" pitchFamily="34" charset="0"/>
              </a:rPr>
              <a:t>  SESSION 10: COUNTRY REPORT</a:t>
            </a:r>
          </a:p>
        </p:txBody>
      </p:sp>
      <p:sp>
        <p:nvSpPr>
          <p:cNvPr id="5" name="Subtitle 2"/>
          <p:cNvSpPr txBox="1">
            <a:spLocks/>
          </p:cNvSpPr>
          <p:nvPr/>
        </p:nvSpPr>
        <p:spPr>
          <a:xfrm>
            <a:off x="363825" y="4388488"/>
            <a:ext cx="7490135" cy="716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PH" sz="2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Conservation and Environment Protection Authority</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053" y="5471923"/>
            <a:ext cx="2601779" cy="1102426"/>
          </a:xfrm>
          <a:prstGeom prst="rect">
            <a:avLst/>
          </a:prstGeom>
        </p:spPr>
      </p:pic>
      <p:pic>
        <p:nvPicPr>
          <p:cNvPr id="18" name="Picture 17" descr="A close up of a sign&#10;&#10;Description automatically generated">
            <a:extLst>
              <a:ext uri="{FF2B5EF4-FFF2-40B4-BE49-F238E27FC236}">
                <a16:creationId xmlns:a16="http://schemas.microsoft.com/office/drawing/2014/main" id="{A73824A2-69A7-4DFE-9A65-5F9EED9A93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01" y="5577175"/>
            <a:ext cx="2844315" cy="928985"/>
          </a:xfrm>
          <a:prstGeom prst="rect">
            <a:avLst/>
          </a:prstGeom>
        </p:spPr>
      </p:pic>
      <p:sp>
        <p:nvSpPr>
          <p:cNvPr id="12" name="Subtitle 2">
            <a:extLst>
              <a:ext uri="{FF2B5EF4-FFF2-40B4-BE49-F238E27FC236}">
                <a16:creationId xmlns:a16="http://schemas.microsoft.com/office/drawing/2014/main" id="{EA54EE3B-3FA6-42E3-83FA-5A635BA249AA}"/>
              </a:ext>
            </a:extLst>
          </p:cNvPr>
          <p:cNvSpPr txBox="1">
            <a:spLocks/>
          </p:cNvSpPr>
          <p:nvPr/>
        </p:nvSpPr>
        <p:spPr>
          <a:xfrm>
            <a:off x="353549" y="3814169"/>
            <a:ext cx="7490135" cy="716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PH" sz="3000"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Papua New Guinea</a:t>
            </a:r>
          </a:p>
        </p:txBody>
      </p:sp>
      <p:graphicFrame>
        <p:nvGraphicFramePr>
          <p:cNvPr id="2" name="Object 1"/>
          <p:cNvGraphicFramePr>
            <a:graphicFrameLocks noChangeAspect="1"/>
          </p:cNvGraphicFramePr>
          <p:nvPr>
            <p:extLst>
              <p:ext uri="{D42A27DB-BD31-4B8C-83A1-F6EECF244321}">
                <p14:modId xmlns:p14="http://schemas.microsoft.com/office/powerpoint/2010/main" val="1618842196"/>
              </p:ext>
            </p:extLst>
          </p:nvPr>
        </p:nvGraphicFramePr>
        <p:xfrm>
          <a:off x="6597292" y="5479692"/>
          <a:ext cx="1503362" cy="1123950"/>
        </p:xfrm>
        <a:graphic>
          <a:graphicData uri="http://schemas.openxmlformats.org/presentationml/2006/ole">
            <mc:AlternateContent xmlns:mc="http://schemas.openxmlformats.org/markup-compatibility/2006">
              <mc:Choice xmlns:v="urn:schemas-microsoft-com:vml" Requires="v">
                <p:oleObj spid="_x0000_s1281" name="Bitmap Image" r:id="rId6" imgW="4361905" imgH="2676899" progId="Paint.Picture">
                  <p:embed/>
                </p:oleObj>
              </mc:Choice>
              <mc:Fallback>
                <p:oleObj name="Bitmap Image" r:id="rId6" imgW="4361905" imgH="2676899" progId="Paint.Picture">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l="14609" t="6454" r="14030"/>
                      <a:stretch>
                        <a:fillRect/>
                      </a:stretch>
                    </p:blipFill>
                    <p:spPr bwMode="auto">
                      <a:xfrm>
                        <a:off x="6597292" y="5479692"/>
                        <a:ext cx="150336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9658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9FFF6D3-7BD4-4F78-90B8-5941E92FC3B4}"/>
              </a:ext>
            </a:extLst>
          </p:cNvPr>
          <p:cNvSpPr txBox="1"/>
          <p:nvPr/>
        </p:nvSpPr>
        <p:spPr>
          <a:xfrm>
            <a:off x="312898" y="902524"/>
            <a:ext cx="6481194" cy="5955476"/>
          </a:xfrm>
          <a:prstGeom prst="rect">
            <a:avLst/>
          </a:prstGeom>
          <a:noFill/>
        </p:spPr>
        <p:txBody>
          <a:bodyPr wrap="square" rtlCol="0">
            <a:spAutoFit/>
          </a:bodyPr>
          <a:lstStyle/>
          <a:p>
            <a:pPr>
              <a:spcAft>
                <a:spcPts val="600"/>
              </a:spcAft>
            </a:pPr>
            <a:r>
              <a:rPr lang="en-MY"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EAFM</a:t>
            </a:r>
          </a:p>
          <a:p>
            <a:r>
              <a:rPr lang="en-MY" b="1" dirty="0">
                <a:latin typeface="Open Sans" panose="020B0606030504020204" pitchFamily="34" charset="0"/>
                <a:ea typeface="Open Sans" panose="020B0606030504020204" pitchFamily="34" charset="0"/>
                <a:cs typeface="Open Sans" panose="020B0606030504020204" pitchFamily="34" charset="0"/>
              </a:rPr>
              <a:t>CTI-CFF NATIONAL PROGRAMS</a:t>
            </a:r>
          </a:p>
          <a:p>
            <a:endParaRPr lang="en-MY"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arenR"/>
            </a:pPr>
            <a:r>
              <a:rPr lang="en-AU" sz="1200" b="1" dirty="0"/>
              <a:t>Target # 1</a:t>
            </a:r>
            <a:r>
              <a:rPr lang="en-AU" sz="1200" dirty="0"/>
              <a:t>: Strong legislative, policy and regulatory frameworks in place for achieving an Ecosystem Approach to Fisheries Management (EAFM). This has been achieved. </a:t>
            </a:r>
            <a:r>
              <a:rPr lang="en-AU" sz="1200" b="1" i="1" dirty="0"/>
              <a:t>The Fisheries Management Act is being revised with assistance from FAO. Various fisheries management plans (BDM, marine aquarium trade, mud crab management plans </a:t>
            </a:r>
            <a:r>
              <a:rPr lang="en-AU" sz="1200" b="1" i="1" dirty="0" err="1"/>
              <a:t>etc</a:t>
            </a:r>
            <a:r>
              <a:rPr lang="en-AU" sz="1200" b="1" i="1" dirty="0"/>
              <a:t>) have been established with focus on EAFM.</a:t>
            </a:r>
          </a:p>
          <a:p>
            <a:pPr marL="342900" indent="-342900">
              <a:buFontTx/>
              <a:buAutoNum type="arabicParenR"/>
            </a:pPr>
            <a:r>
              <a:rPr lang="en-AU" sz="1200" b="1" dirty="0"/>
              <a:t>Target # 2</a:t>
            </a:r>
            <a:r>
              <a:rPr lang="en-AU" sz="1200" dirty="0"/>
              <a:t>: Improved income, livelihoods and food security of an increasingly significant number of coastal communities across the region through a new sustainable coastal fisheries and poverty reduction initiative (“COASTFISH”). </a:t>
            </a:r>
            <a:r>
              <a:rPr lang="en-AU" sz="1200" b="1" i="1" dirty="0"/>
              <a:t>This has also been completed through ongoing programs such as the IFAD, Clean Seascape Program, Trap Net Program and Seaweed Farming Program.</a:t>
            </a:r>
          </a:p>
          <a:p>
            <a:pPr marL="342900" indent="-342900">
              <a:buFontTx/>
              <a:buAutoNum type="arabicParenR"/>
            </a:pPr>
            <a:r>
              <a:rPr lang="en-AU" sz="1200" b="1" dirty="0"/>
              <a:t>Target # 3</a:t>
            </a:r>
            <a:r>
              <a:rPr lang="en-AU" sz="1200" dirty="0"/>
              <a:t>: Effective measures in place to help ensure exploitation of shared tuna stocks is sustainable, with tuna spawning areas and juvenile growth stages adequately protected. </a:t>
            </a:r>
            <a:r>
              <a:rPr lang="en-AU" sz="1200" b="1" i="1" dirty="0"/>
              <a:t>This target has also been completed with the recent establishment of the VMS for tuna fisheries. There is also ongoing tuna tagging program and stock assessment being done.</a:t>
            </a:r>
            <a:r>
              <a:rPr lang="en-AU" sz="1200" dirty="0"/>
              <a:t>	</a:t>
            </a:r>
          </a:p>
          <a:p>
            <a:pPr marL="342900" indent="-342900">
              <a:buFontTx/>
              <a:buAutoNum type="arabicParenR"/>
            </a:pPr>
            <a:r>
              <a:rPr lang="en-AU" sz="1200" b="1" dirty="0"/>
              <a:t>Target # 4</a:t>
            </a:r>
            <a:r>
              <a:rPr lang="en-AU" sz="1200" dirty="0"/>
              <a:t>: A more effective management and more sustainable trade in live reef fish and reef-based ornamentals achieved. </a:t>
            </a:r>
            <a:r>
              <a:rPr lang="en-AU" sz="1200" b="1" i="1" dirty="0"/>
              <a:t>There is currently a moratorium on live reef food fish trade in PNG. There was a management plan for the trade however this will be revised once there is a decision to reopen the trade. We have a Marine Aquarium Management Plan in place but still yet to be gazetted. There is a domestic market or trade of ornamentals however no exports have been made in the last few years.</a:t>
            </a:r>
            <a:r>
              <a:rPr lang="en-AU" sz="1200" dirty="0"/>
              <a:t>	</a:t>
            </a:r>
          </a:p>
          <a:p>
            <a:r>
              <a:rPr lang="en-AU" sz="1200" dirty="0"/>
              <a:t> 	</a:t>
            </a:r>
          </a:p>
          <a:p>
            <a:pPr marL="342900" indent="-342900">
              <a:buAutoNum type="arabicParenR"/>
            </a:pPr>
            <a:endParaRPr lang="en-AU" sz="1200" dirty="0"/>
          </a:p>
          <a:p>
            <a:pPr marL="342900" indent="-342900">
              <a:buAutoNum type="arabicParenR"/>
            </a:pPr>
            <a:endParaRPr lang="en-AU" sz="1600" dirty="0"/>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8613E5-ED8F-47F5-AB9B-C85E03D2CD66}"/>
              </a:ext>
            </a:extLst>
          </p:cNvPr>
          <p:cNvSpPr txBox="1"/>
          <p:nvPr/>
        </p:nvSpPr>
        <p:spPr>
          <a:xfrm>
            <a:off x="6794092" y="1046039"/>
            <a:ext cx="4596151" cy="6324808"/>
          </a:xfrm>
          <a:prstGeom prst="rect">
            <a:avLst/>
          </a:prstGeom>
          <a:noFill/>
        </p:spPr>
        <p:txBody>
          <a:bodyPr wrap="square" rtlCol="0">
            <a:spAutoFit/>
          </a:bodyPr>
          <a:lstStyle/>
          <a:p>
            <a:pPr>
              <a:spcAft>
                <a:spcPts val="600"/>
              </a:spcAft>
            </a:pPr>
            <a:r>
              <a:rPr lang="en-MY" sz="2400"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EAFM</a:t>
            </a:r>
          </a:p>
          <a:p>
            <a:r>
              <a:rPr lang="en-MY" sz="2400" b="1" dirty="0">
                <a:latin typeface="Open Sans" panose="020B0606030504020204" pitchFamily="34" charset="0"/>
                <a:ea typeface="Open Sans" panose="020B0606030504020204" pitchFamily="34" charset="0"/>
                <a:cs typeface="Open Sans" panose="020B0606030504020204" pitchFamily="34" charset="0"/>
              </a:rPr>
              <a:t>PROGRAMS / ACTIVITIES IN RELATION TO CTI-CFF GOALS  </a:t>
            </a:r>
            <a:r>
              <a:rPr lang="en-MY" sz="2000" dirty="0">
                <a:latin typeface="Open Sans" panose="020B0606030504020204" pitchFamily="34" charset="0"/>
                <a:ea typeface="Open Sans" panose="020B0606030504020204" pitchFamily="34" charset="0"/>
                <a:cs typeface="Open Sans" panose="020B0606030504020204" pitchFamily="34" charset="0"/>
              </a:rPr>
              <a:t>(but not directly budgeted under national CTI-CFF programs)</a:t>
            </a:r>
          </a:p>
          <a:p>
            <a:endParaRPr lang="en-MY" dirty="0">
              <a:latin typeface="Open Sans" panose="020B0606030504020204" pitchFamily="34" charset="0"/>
              <a:ea typeface="Open Sans" panose="020B0606030504020204" pitchFamily="34" charset="0"/>
              <a:cs typeface="Open Sans" panose="020B0606030504020204" pitchFamily="34" charset="0"/>
            </a:endParaRPr>
          </a:p>
          <a:p>
            <a:r>
              <a:rPr lang="en-MY" sz="1600" dirty="0">
                <a:latin typeface="Open Sans" panose="020B0606030504020204" pitchFamily="34" charset="0"/>
                <a:ea typeface="Open Sans" panose="020B0606030504020204" pitchFamily="34" charset="0"/>
                <a:cs typeface="Open Sans" panose="020B0606030504020204" pitchFamily="34" charset="0"/>
              </a:rPr>
              <a:t>1)</a:t>
            </a:r>
            <a:r>
              <a:rPr lang="en-MY" b="1" dirty="0">
                <a:latin typeface="Open Sans" panose="020B0606030504020204" pitchFamily="34" charset="0"/>
                <a:ea typeface="Open Sans" panose="020B0606030504020204" pitchFamily="34" charset="0"/>
                <a:cs typeface="Open Sans" panose="020B0606030504020204" pitchFamily="34" charset="0"/>
              </a:rPr>
              <a:t> </a:t>
            </a:r>
            <a:r>
              <a:rPr lang="en-MY" sz="1600" dirty="0">
                <a:latin typeface="Open Sans" panose="020B0606030504020204"/>
                <a:ea typeface="Open Sans" panose="020B0606030504020204" pitchFamily="34" charset="0"/>
                <a:cs typeface="Open Sans" panose="020B0606030504020204" pitchFamily="34" charset="0"/>
              </a:rPr>
              <a:t>Inshore Fish Aggregation Device </a:t>
            </a:r>
          </a:p>
          <a:p>
            <a:r>
              <a:rPr lang="en-MY" sz="1600" dirty="0">
                <a:latin typeface="Open Sans" panose="020B0606030504020204"/>
                <a:ea typeface="Open Sans" panose="020B0606030504020204" pitchFamily="34" charset="0"/>
                <a:cs typeface="Open Sans" panose="020B0606030504020204" pitchFamily="34" charset="0"/>
              </a:rPr>
              <a:t>2) Clean Seascape Program (Coral rehabilitation project, Mangrove Reforestation project, Waste Management project)</a:t>
            </a:r>
          </a:p>
          <a:p>
            <a:r>
              <a:rPr lang="en-MY" sz="1600" dirty="0">
                <a:latin typeface="Open Sans" panose="020B0606030504020204"/>
                <a:ea typeface="Open Sans" panose="020B0606030504020204" pitchFamily="34" charset="0"/>
                <a:cs typeface="Open Sans" panose="020B0606030504020204" pitchFamily="34" charset="0"/>
              </a:rPr>
              <a:t>3) Seaweed Farming program</a:t>
            </a:r>
          </a:p>
          <a:p>
            <a:r>
              <a:rPr lang="en-MY" sz="1600" dirty="0">
                <a:latin typeface="Open Sans" panose="020B0606030504020204"/>
                <a:ea typeface="Open Sans" panose="020B0606030504020204" pitchFamily="34" charset="0"/>
                <a:cs typeface="Open Sans" panose="020B0606030504020204" pitchFamily="34" charset="0"/>
              </a:rPr>
              <a:t>4) Fish Trap Net Project</a:t>
            </a:r>
          </a:p>
          <a:p>
            <a:r>
              <a:rPr lang="en-MY" sz="1600" dirty="0">
                <a:latin typeface="Open Sans" panose="020B0606030504020204"/>
                <a:ea typeface="Open Sans" panose="020B0606030504020204" pitchFamily="34" charset="0"/>
                <a:cs typeface="Open Sans" panose="020B0606030504020204" pitchFamily="34" charset="0"/>
              </a:rPr>
              <a:t>5) </a:t>
            </a:r>
            <a:r>
              <a:rPr lang="en-US" sz="1600" dirty="0">
                <a:latin typeface="Open Sans" panose="020B0606030504020204"/>
                <a:ea typeface="Open Sans" panose="020B0606030504020204" pitchFamily="34" charset="0"/>
                <a:cs typeface="Open Sans" panose="020B0606030504020204" pitchFamily="34" charset="0"/>
              </a:rPr>
              <a:t>In </a:t>
            </a:r>
            <a:r>
              <a:rPr lang="en-US" sz="1600" dirty="0">
                <a:latin typeface="Open Sans" panose="020B0606030504020204"/>
              </a:rPr>
              <a:t> Madang Province WWF implementing  </a:t>
            </a:r>
            <a:r>
              <a:rPr lang="en-AU" sz="1600" dirty="0">
                <a:latin typeface="Open Sans" panose="020B0606030504020204"/>
              </a:rPr>
              <a:t>sustainable community-based fisheries co-management, linked to empowering women through financial inclusion. </a:t>
            </a:r>
            <a:endParaRPr lang="en-MY" sz="1600" dirty="0">
              <a:latin typeface="Open Sans" panose="020B0606030504020204"/>
              <a:ea typeface="Open Sans" panose="020B0606030504020204" pitchFamily="34" charset="0"/>
              <a:cs typeface="Open Sans" panose="020B0606030504020204" pitchFamily="34" charset="0"/>
            </a:endParaRPr>
          </a:p>
          <a:p>
            <a:r>
              <a:rPr lang="en-MY" sz="1600" dirty="0">
                <a:latin typeface="Open Sans" panose="020B0606030504020204"/>
                <a:ea typeface="Open Sans" panose="020B0606030504020204" pitchFamily="34" charset="0"/>
                <a:cs typeface="Open Sans" panose="020B0606030504020204" pitchFamily="34" charset="0"/>
              </a:rPr>
              <a:t>6. Community based sustainable fisheries projects   ( sea cucumber) </a:t>
            </a:r>
          </a:p>
          <a:p>
            <a:r>
              <a:rPr lang="en-MY" sz="1600" dirty="0">
                <a:latin typeface="Open Sans" panose="020B0606030504020204"/>
                <a:ea typeface="Open Sans" panose="020B0606030504020204" pitchFamily="34" charset="0"/>
                <a:cs typeface="Open Sans" panose="020B0606030504020204" pitchFamily="34" charset="0"/>
              </a:rPr>
              <a:t>7. Sedentary marine resources assessment for Milne Bay province. </a:t>
            </a:r>
          </a:p>
          <a:p>
            <a:endParaRPr lang="en-MY"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2955528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8613E5-ED8F-47F5-AB9B-C85E03D2CD66}"/>
              </a:ext>
            </a:extLst>
          </p:cNvPr>
          <p:cNvSpPr txBox="1"/>
          <p:nvPr/>
        </p:nvSpPr>
        <p:spPr>
          <a:xfrm>
            <a:off x="394294" y="1094426"/>
            <a:ext cx="4058436" cy="3924151"/>
          </a:xfrm>
          <a:prstGeom prst="rect">
            <a:avLst/>
          </a:prstGeom>
          <a:noFill/>
        </p:spPr>
        <p:txBody>
          <a:bodyPr wrap="square" rtlCol="0">
            <a:spAutoFit/>
          </a:bodyPr>
          <a:lstStyle/>
          <a:p>
            <a:pPr>
              <a:spcAft>
                <a:spcPts val="600"/>
              </a:spcAft>
            </a:pPr>
            <a:r>
              <a:rPr lang="en-MY" sz="2400"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EAFM</a:t>
            </a:r>
          </a:p>
          <a:p>
            <a:r>
              <a:rPr lang="en-MY" sz="2400" b="1" dirty="0">
                <a:latin typeface="Open Sans" panose="020B0606030504020204" pitchFamily="34" charset="0"/>
                <a:ea typeface="Open Sans" panose="020B0606030504020204" pitchFamily="34" charset="0"/>
                <a:cs typeface="Open Sans" panose="020B0606030504020204" pitchFamily="34" charset="0"/>
              </a:rPr>
              <a:t>PROGRAMS / ACTIVITIES IN RELATION TO CTI-CFF GOALS  </a:t>
            </a:r>
            <a:r>
              <a:rPr lang="en-MY" sz="2000" dirty="0">
                <a:latin typeface="Open Sans" panose="020B0606030504020204" pitchFamily="34" charset="0"/>
                <a:ea typeface="Open Sans" panose="020B0606030504020204" pitchFamily="34" charset="0"/>
                <a:cs typeface="Open Sans" panose="020B0606030504020204" pitchFamily="34" charset="0"/>
              </a:rPr>
              <a:t>(but not directly budgeted under national CTI-CFF programs)</a:t>
            </a:r>
          </a:p>
          <a:p>
            <a:endParaRPr lang="en-MY" dirty="0">
              <a:latin typeface="Open Sans" panose="020B0606030504020204" pitchFamily="34" charset="0"/>
              <a:ea typeface="Open Sans" panose="020B0606030504020204" pitchFamily="34" charset="0"/>
              <a:cs typeface="Open Sans" panose="020B0606030504020204" pitchFamily="34" charset="0"/>
            </a:endParaRPr>
          </a:p>
          <a:p>
            <a:r>
              <a:rPr lang="en-MY" dirty="0">
                <a:latin typeface="Open Sans" panose="020B0606030504020204" pitchFamily="34" charset="0"/>
                <a:ea typeface="Open Sans" panose="020B0606030504020204" pitchFamily="34" charset="0"/>
                <a:cs typeface="Open Sans" panose="020B0606030504020204" pitchFamily="34" charset="0"/>
              </a:rPr>
              <a:t>1)   Inshore Fish Aggregation Device    results in  food security for families and income generation for  local fisherfolk. </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pic>
        <p:nvPicPr>
          <p:cNvPr id="3074" name="Picture 2" descr="C:\Users\SCMRM\Desktop\SOM MM FILES\SOM 14 MM7\PNG COUNTRY REPORT\Photos for NPOA\WCS\© Elodie_Van_Lierde_IMG_6774_Rabaul_2017 copy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1392" y="1542401"/>
            <a:ext cx="6361043" cy="432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223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8613E5-ED8F-47F5-AB9B-C85E03D2CD66}"/>
              </a:ext>
            </a:extLst>
          </p:cNvPr>
          <p:cNvSpPr txBox="1"/>
          <p:nvPr/>
        </p:nvSpPr>
        <p:spPr>
          <a:xfrm>
            <a:off x="394294" y="1094426"/>
            <a:ext cx="4008741" cy="815608"/>
          </a:xfrm>
          <a:prstGeom prst="rect">
            <a:avLst/>
          </a:prstGeom>
          <a:noFill/>
        </p:spPr>
        <p:txBody>
          <a:bodyPr wrap="square" rtlCol="0">
            <a:spAutoFit/>
          </a:bodyPr>
          <a:lstStyle/>
          <a:p>
            <a:pPr>
              <a:spcAft>
                <a:spcPts val="600"/>
              </a:spcAft>
            </a:pPr>
            <a:r>
              <a:rPr lang="en-MY" sz="2400"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EAFM</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6" name="Rectangle 5">
            <a:extLst>
              <a:ext uri="{FF2B5EF4-FFF2-40B4-BE49-F238E27FC236}">
                <a16:creationId xmlns:a16="http://schemas.microsoft.com/office/drawing/2014/main" id="{94FE26FB-E1F1-497E-A54D-87C1D6479CC8}"/>
              </a:ext>
            </a:extLst>
          </p:cNvPr>
          <p:cNvSpPr/>
          <p:nvPr/>
        </p:nvSpPr>
        <p:spPr>
          <a:xfrm>
            <a:off x="7071466" y="1202717"/>
            <a:ext cx="4428108" cy="5355312"/>
          </a:xfrm>
          <a:prstGeom prst="rect">
            <a:avLst/>
          </a:prstGeom>
        </p:spPr>
        <p:txBody>
          <a:bodyPr wrap="square">
            <a:spAutoFit/>
          </a:bodyPr>
          <a:lstStyle/>
          <a:p>
            <a:pPr marL="285750" indent="-285750">
              <a:buFont typeface="Arial" pitchFamily="34" charset="0"/>
              <a:buChar char="•"/>
            </a:pPr>
            <a:r>
              <a:rPr lang="en-US" dirty="0">
                <a:latin typeface="Open Sans" panose="020B0606030504020204"/>
              </a:rPr>
              <a:t>WWF implementing  </a:t>
            </a:r>
            <a:r>
              <a:rPr lang="en-AU" dirty="0">
                <a:latin typeface="Open Sans" panose="020B0606030504020204"/>
              </a:rPr>
              <a:t>sustainable community-based fisheries co-management, linked to empowering women through financial inclusion. </a:t>
            </a:r>
          </a:p>
          <a:p>
            <a:pPr marL="285750" indent="-285750">
              <a:buFont typeface="Arial" pitchFamily="34" charset="0"/>
              <a:buChar char="•"/>
            </a:pPr>
            <a:endParaRPr lang="en-AU" dirty="0">
              <a:latin typeface="Open Sans" panose="020B0606030504020204"/>
            </a:endParaRPr>
          </a:p>
          <a:p>
            <a:pPr marL="285750" indent="-285750">
              <a:buFont typeface="Arial" pitchFamily="34" charset="0"/>
              <a:buChar char="•"/>
            </a:pPr>
            <a:r>
              <a:rPr lang="en-US" dirty="0"/>
              <a:t>Rolling out in 15 Community Based Fisheries management communities in 3 districts of Madang Province (Madang, </a:t>
            </a:r>
            <a:r>
              <a:rPr lang="en-US" dirty="0" err="1"/>
              <a:t>Sumkar</a:t>
            </a:r>
            <a:r>
              <a:rPr lang="en-US" dirty="0"/>
              <a:t>, </a:t>
            </a:r>
            <a:r>
              <a:rPr lang="en-US" dirty="0" err="1"/>
              <a:t>Bogia</a:t>
            </a:r>
            <a:r>
              <a:rPr lang="en-US" dirty="0"/>
              <a:t>) </a:t>
            </a:r>
          </a:p>
          <a:p>
            <a:pPr marL="285750" indent="-285750">
              <a:buFont typeface="Arial" pitchFamily="34" charset="0"/>
              <a:buChar char="•"/>
            </a:pPr>
            <a:endParaRPr lang="en-US" dirty="0"/>
          </a:p>
          <a:p>
            <a:pPr marL="285750" indent="-285750">
              <a:buFont typeface="Arial" pitchFamily="34" charset="0"/>
              <a:buChar char="•"/>
            </a:pPr>
            <a:r>
              <a:rPr lang="en-US" dirty="0"/>
              <a:t>5 Village Savings groups </a:t>
            </a:r>
          </a:p>
          <a:p>
            <a:pPr marL="285750" indent="-285750">
              <a:buFont typeface="Arial" pitchFamily="34" charset="0"/>
              <a:buChar char="•"/>
            </a:pPr>
            <a:endParaRPr lang="en-US" dirty="0"/>
          </a:p>
          <a:p>
            <a:pPr marL="285750" indent="-285750">
              <a:buFont typeface="Arial" pitchFamily="34" charset="0"/>
              <a:buChar char="•"/>
            </a:pPr>
            <a:r>
              <a:rPr lang="en-US" dirty="0"/>
              <a:t>WWF supplies savings kits, passbooks, stationery, ID cards, locks/keys, savings box</a:t>
            </a:r>
          </a:p>
          <a:p>
            <a:pPr marL="285750" indent="-285750">
              <a:buFont typeface="Arial" pitchFamily="34" charset="0"/>
              <a:buChar char="•"/>
            </a:pPr>
            <a:endParaRPr lang="en-US" dirty="0"/>
          </a:p>
          <a:p>
            <a:pPr marL="285750" indent="-285750">
              <a:buFont typeface="Arial" pitchFamily="34" charset="0"/>
              <a:buChar char="•"/>
            </a:pPr>
            <a:r>
              <a:rPr lang="en-US" dirty="0"/>
              <a:t>Training Module developed for Field officers – a guide on how  to establish savings groups. </a:t>
            </a:r>
          </a:p>
        </p:txBody>
      </p:sp>
      <p:pic>
        <p:nvPicPr>
          <p:cNvPr id="7" name="Picture 2" descr="C:\Users\jthomas\Documents\Coral Triangle\SOM14 MM&amp;\WLF\IMG_0389 (Medium).JPG">
            <a:extLst>
              <a:ext uri="{FF2B5EF4-FFF2-40B4-BE49-F238E27FC236}">
                <a16:creationId xmlns:a16="http://schemas.microsoft.com/office/drawing/2014/main" id="{25E067C9-EF24-41D5-8BF5-8CE0CF5D6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1" y="1610139"/>
            <a:ext cx="6810702" cy="454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164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8613E5-ED8F-47F5-AB9B-C85E03D2CD66}"/>
              </a:ext>
            </a:extLst>
          </p:cNvPr>
          <p:cNvSpPr txBox="1"/>
          <p:nvPr/>
        </p:nvSpPr>
        <p:spPr>
          <a:xfrm>
            <a:off x="295697" y="989224"/>
            <a:ext cx="2590972" cy="400110"/>
          </a:xfrm>
          <a:prstGeom prst="rect">
            <a:avLst/>
          </a:prstGeom>
          <a:noFill/>
        </p:spPr>
        <p:txBody>
          <a:bodyPr wrap="square" rtlCol="0">
            <a:spAutoFit/>
          </a:bodyPr>
          <a:lstStyle/>
          <a:p>
            <a:pPr>
              <a:spcAft>
                <a:spcPts val="600"/>
              </a:spcAft>
            </a:pPr>
            <a:r>
              <a:rPr lang="en-MY" sz="2000"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EAFM</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2" name="Rectangle 1">
            <a:extLst>
              <a:ext uri="{FF2B5EF4-FFF2-40B4-BE49-F238E27FC236}">
                <a16:creationId xmlns:a16="http://schemas.microsoft.com/office/drawing/2014/main" id="{F6E461D3-0B7A-4039-B80A-674B9E22FDAB}"/>
              </a:ext>
            </a:extLst>
          </p:cNvPr>
          <p:cNvSpPr/>
          <p:nvPr/>
        </p:nvSpPr>
        <p:spPr>
          <a:xfrm>
            <a:off x="5526156" y="1325563"/>
            <a:ext cx="6202017" cy="5262979"/>
          </a:xfrm>
          <a:prstGeom prst="rect">
            <a:avLst/>
          </a:prstGeom>
        </p:spPr>
        <p:txBody>
          <a:bodyPr wrap="square">
            <a:spAutoFit/>
          </a:bodyPr>
          <a:lstStyle/>
          <a:p>
            <a:pPr marL="285750" indent="-285750" eaLnBrk="0" fontAlgn="base" hangingPunct="0">
              <a:lnSpc>
                <a:spcPct val="100000"/>
              </a:lnSpc>
              <a:spcBef>
                <a:spcPts val="1200"/>
              </a:spcBef>
              <a:buFont typeface="Arial" panose="020B0604020202020204" pitchFamily="34" charset="0"/>
              <a:buChar char="•"/>
            </a:pPr>
            <a:r>
              <a:rPr lang="en-GB" dirty="0"/>
              <a:t>Village Savings &amp; Loan concept based on World Vision’s livelihoods programme</a:t>
            </a:r>
          </a:p>
          <a:p>
            <a:pPr marL="285750" indent="-285750" eaLnBrk="0" fontAlgn="base" hangingPunct="0">
              <a:lnSpc>
                <a:spcPct val="100000"/>
              </a:lnSpc>
              <a:spcBef>
                <a:spcPts val="1200"/>
              </a:spcBef>
              <a:buFont typeface="Arial" panose="020B0604020202020204" pitchFamily="34" charset="0"/>
              <a:buChar char="•"/>
            </a:pPr>
            <a:r>
              <a:rPr lang="en-GB" dirty="0"/>
              <a:t>778 members, mostly women</a:t>
            </a:r>
          </a:p>
          <a:p>
            <a:pPr marL="285750" indent="-285750" eaLnBrk="0" fontAlgn="base" hangingPunct="0">
              <a:lnSpc>
                <a:spcPct val="100000"/>
              </a:lnSpc>
              <a:spcBef>
                <a:spcPts val="1200"/>
              </a:spcBef>
              <a:buFont typeface="Arial" panose="020B0604020202020204" pitchFamily="34" charset="0"/>
              <a:buChar char="•"/>
            </a:pPr>
            <a:r>
              <a:rPr lang="en-GB" dirty="0"/>
              <a:t>Training on budget &amp; loan management in simple grassroots language, provided in partnership with World Vision, </a:t>
            </a:r>
          </a:p>
          <a:p>
            <a:pPr marL="285750" indent="-285750" eaLnBrk="0" fontAlgn="base" hangingPunct="0">
              <a:lnSpc>
                <a:spcPct val="100000"/>
              </a:lnSpc>
              <a:spcBef>
                <a:spcPts val="1200"/>
              </a:spcBef>
              <a:buFont typeface="Arial" panose="020B0604020202020204" pitchFamily="34" charset="0"/>
              <a:buChar char="•"/>
            </a:pPr>
            <a:r>
              <a:rPr lang="en-GB" dirty="0"/>
              <a:t>12,807 PGK (3,800 USD) in group savings; 15-20 micro businesses established. </a:t>
            </a:r>
          </a:p>
          <a:p>
            <a:pPr marL="285750" indent="-285750">
              <a:buFont typeface="Arial" panose="020B0604020202020204" pitchFamily="34" charset="0"/>
              <a:buChar char="•"/>
            </a:pPr>
            <a:r>
              <a:rPr lang="en-US" dirty="0"/>
              <a:t>Members taught banking at their doorsteps, how to get loans from their savings. </a:t>
            </a:r>
          </a:p>
          <a:p>
            <a:pPr marL="285750" indent="-285750">
              <a:buFont typeface="Arial" panose="020B0604020202020204" pitchFamily="34" charset="0"/>
              <a:buChar char="•"/>
            </a:pPr>
            <a:r>
              <a:rPr lang="en-US" dirty="0"/>
              <a:t>Meetings held weekly/fortnightly based on members constitution law</a:t>
            </a:r>
          </a:p>
          <a:p>
            <a:pPr marL="285750" indent="-285750">
              <a:buFont typeface="Arial" panose="020B0604020202020204" pitchFamily="34" charset="0"/>
              <a:buChar char="•"/>
            </a:pPr>
            <a:r>
              <a:rPr lang="en-US" dirty="0"/>
              <a:t>6 monthly meetings to capture challenges experienced, lessons learnt, way forward for improvement.</a:t>
            </a:r>
            <a:r>
              <a:rPr lang="en-GB" dirty="0"/>
              <a:t> </a:t>
            </a:r>
          </a:p>
          <a:p>
            <a:pPr marL="285750" indent="-285750">
              <a:buFont typeface="Arial" panose="020B0604020202020204" pitchFamily="34" charset="0"/>
              <a:buChar char="•"/>
            </a:pPr>
            <a:r>
              <a:rPr lang="en-GB" dirty="0"/>
              <a:t>Sustainability criteria (environmental; socially, ethically; financially)  included in saving clubs constitutions &amp; loans</a:t>
            </a:r>
          </a:p>
        </p:txBody>
      </p:sp>
      <p:pic>
        <p:nvPicPr>
          <p:cNvPr id="7" name="Picture 2" descr="C:\Users\jthomas\Documents\Coral Triangle\SOM14 MM&amp;\WLF\IMG_0398 (Medium).JPG">
            <a:extLst>
              <a:ext uri="{FF2B5EF4-FFF2-40B4-BE49-F238E27FC236}">
                <a16:creationId xmlns:a16="http://schemas.microsoft.com/office/drawing/2014/main" id="{C7C48EE0-1343-4DE6-AC42-80F82826C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2" y="1504136"/>
            <a:ext cx="5436703" cy="473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624865"/>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6" name="Shape 3076"/>
        <p:cNvGrpSpPr/>
        <p:nvPr/>
      </p:nvGrpSpPr>
      <p:grpSpPr>
        <a:xfrm>
          <a:off x="0" y="0"/>
          <a:ext cx="0" cy="0"/>
          <a:chOff x="0" y="0"/>
          <a:chExt cx="0" cy="0"/>
        </a:xfrm>
      </p:grpSpPr>
      <p:sp>
        <p:nvSpPr>
          <p:cNvPr id="3077" name="Google Shape;3077;p1"/>
          <p:cNvSpPr txBox="1"/>
          <p:nvPr>
            <p:ph type="title"/>
          </p:nvPr>
        </p:nvSpPr>
        <p:spPr>
          <a:xfrm>
            <a:off x="-4" y="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74443"/>
              </a:buClr>
              <a:buSzPts val="3600"/>
              <a:buFont typeface="Arial Black"/>
              <a:buNone/>
            </a:pPr>
            <a:r>
              <a:rPr b="1" lang="en-AU" sz="3600">
                <a:solidFill>
                  <a:srgbClr val="474443"/>
                </a:solidFill>
                <a:latin typeface="Arial Black"/>
                <a:ea typeface="Arial Black"/>
                <a:cs typeface="Arial Black"/>
                <a:sym typeface="Arial Black"/>
              </a:rPr>
              <a:t>I. Progress/Achievements Towards NPOA</a:t>
            </a:r>
            <a:endParaRPr sz="3600">
              <a:solidFill>
                <a:srgbClr val="474443"/>
              </a:solidFill>
              <a:latin typeface="Arial Black"/>
              <a:ea typeface="Arial Black"/>
              <a:cs typeface="Arial Black"/>
              <a:sym typeface="Arial Black"/>
            </a:endParaRPr>
          </a:p>
        </p:txBody>
      </p:sp>
      <p:pic>
        <p:nvPicPr>
          <p:cNvPr id="3078" name="Google Shape;3078;p1"/>
          <p:cNvPicPr preferRelativeResize="0"/>
          <p:nvPr/>
        </p:nvPicPr>
        <p:blipFill rotWithShape="1">
          <a:blip r:embed="rId2">
            <a:alphaModFix/>
          </a:blip>
          <a:srcRect b="89" l="10912" r="7647" t="92856"/>
          <a:stretch/>
        </p:blipFill>
        <p:spPr>
          <a:xfrm>
            <a:off x="-27215" y="6590805"/>
            <a:ext cx="12219218" cy="261098"/>
          </a:xfrm>
          <a:prstGeom prst="rect">
            <a:avLst/>
          </a:prstGeom>
          <a:noFill/>
          <a:ln>
            <a:noFill/>
          </a:ln>
        </p:spPr>
      </p:pic>
      <p:sp>
        <p:nvSpPr>
          <p:cNvPr id="3079" name="Google Shape;3079;p1"/>
          <p:cNvSpPr/>
          <p:nvPr/>
        </p:nvSpPr>
        <p:spPr>
          <a:xfrm>
            <a:off x="232920" y="1014834"/>
            <a:ext cx="5863200" cy="5216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800">
                <a:solidFill>
                  <a:srgbClr val="90C42F"/>
                </a:solidFill>
                <a:latin typeface="Arial Black"/>
                <a:ea typeface="Arial Black"/>
                <a:cs typeface="Arial Black"/>
                <a:sym typeface="Arial Black"/>
              </a:rPr>
              <a:t>EAFM</a:t>
            </a:r>
            <a:endParaRPr/>
          </a:p>
          <a:p>
            <a:pPr indent="0" lvl="0" marL="0" marR="0" rtl="0" algn="l">
              <a:spcBef>
                <a:spcPts val="600"/>
              </a:spcBef>
              <a:spcAft>
                <a:spcPts val="0"/>
              </a:spcAft>
              <a:buNone/>
            </a:pPr>
            <a:r>
              <a:rPr b="1" lang="en-AU" sz="1800">
                <a:solidFill>
                  <a:schemeClr val="dk1"/>
                </a:solidFill>
                <a:latin typeface="Open Sans"/>
                <a:ea typeface="Open Sans"/>
                <a:cs typeface="Open Sans"/>
                <a:sym typeface="Open Sans"/>
              </a:rPr>
              <a:t>CTI-CFF NATIONAL PROGRAMS</a:t>
            </a:r>
            <a:endParaRPr/>
          </a:p>
          <a:p>
            <a:pPr indent="0" lvl="0" marL="0" marR="0" rtl="0" algn="l">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AU" sz="1600">
                <a:solidFill>
                  <a:schemeClr val="dk1"/>
                </a:solidFill>
                <a:latin typeface="Open Sans"/>
                <a:ea typeface="Open Sans"/>
                <a:cs typeface="Open Sans"/>
                <a:sym typeface="Open Sans"/>
              </a:rPr>
              <a:t>In Manus province, one tribal group and their   local communities are working to sustainably harvest sea cucumber (sand fish and white teat) resources from their LMMAs  during the open season and exporting directly  to Hongkong markets to support livelihoods.</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342900" lvl="0" marL="342900" marR="0" rtl="0" algn="l">
              <a:spcBef>
                <a:spcPts val="0"/>
              </a:spcBef>
              <a:spcAft>
                <a:spcPts val="0"/>
              </a:spcAft>
              <a:buClr>
                <a:schemeClr val="dk1"/>
              </a:buClr>
              <a:buSzPts val="1600"/>
              <a:buFont typeface="Arial"/>
              <a:buChar char="•"/>
            </a:pPr>
            <a:r>
              <a:rPr lang="en-AU" sz="1600">
                <a:solidFill>
                  <a:schemeClr val="dk1"/>
                </a:solidFill>
                <a:latin typeface="Arial"/>
                <a:ea typeface="Arial"/>
                <a:cs typeface="Arial"/>
                <a:sym typeface="Arial"/>
              </a:rPr>
              <a:t>TNC supported the Licensing &amp; Accreditation, of Menar Co-op to own a BDM exporter licence</a:t>
            </a:r>
            <a:endParaRPr/>
          </a:p>
          <a:p>
            <a:pPr indent="-342900" lvl="0" marL="342900" marR="0" rtl="0" algn="l">
              <a:spcBef>
                <a:spcPts val="0"/>
              </a:spcBef>
              <a:spcAft>
                <a:spcPts val="0"/>
              </a:spcAft>
              <a:buClr>
                <a:schemeClr val="dk1"/>
              </a:buClr>
              <a:buSzPts val="1600"/>
              <a:buFont typeface="Arial"/>
              <a:buChar char="•"/>
            </a:pPr>
            <a:r>
              <a:rPr lang="en-AU" sz="1600">
                <a:solidFill>
                  <a:schemeClr val="dk1"/>
                </a:solidFill>
                <a:latin typeface="Arial"/>
                <a:ea typeface="Arial"/>
                <a:cs typeface="Arial"/>
                <a:sym typeface="Arial"/>
              </a:rPr>
              <a:t>Co-op  is WWF sustainable certified</a:t>
            </a:r>
            <a:endParaRPr/>
          </a:p>
          <a:p>
            <a:pPr indent="-342900" lvl="0" marL="342900" marR="0" rtl="0" algn="l">
              <a:spcBef>
                <a:spcPts val="0"/>
              </a:spcBef>
              <a:spcAft>
                <a:spcPts val="0"/>
              </a:spcAft>
              <a:buClr>
                <a:schemeClr val="dk1"/>
              </a:buClr>
              <a:buSzPts val="1600"/>
              <a:buFont typeface="Arial"/>
              <a:buChar char="•"/>
            </a:pPr>
            <a:r>
              <a:rPr lang="en-AU" sz="1600">
                <a:solidFill>
                  <a:schemeClr val="dk1"/>
                </a:solidFill>
                <a:latin typeface="Arial"/>
                <a:ea typeface="Arial"/>
                <a:cs typeface="Arial"/>
                <a:sym typeface="Arial"/>
              </a:rPr>
              <a:t>Ongoing relationship with premium BDM wholesaler in Hong Kong</a:t>
            </a:r>
            <a:endParaRPr/>
          </a:p>
          <a:p>
            <a:pPr indent="-342900" lvl="0" marL="342900" marR="0" rtl="0" algn="l">
              <a:spcBef>
                <a:spcPts val="0"/>
              </a:spcBef>
              <a:spcAft>
                <a:spcPts val="0"/>
              </a:spcAft>
              <a:buClr>
                <a:schemeClr val="dk1"/>
              </a:buClr>
              <a:buSzPts val="1600"/>
              <a:buFont typeface="Arial"/>
              <a:buChar char="•"/>
            </a:pPr>
            <a:r>
              <a:rPr lang="en-AU" sz="1600">
                <a:solidFill>
                  <a:schemeClr val="dk1"/>
                </a:solidFill>
                <a:latin typeface="Arial"/>
                <a:ea typeface="Arial"/>
                <a:cs typeface="Arial"/>
                <a:sym typeface="Arial"/>
              </a:rPr>
              <a:t>TNC supports Ongoing socio-economic and ecological assessment</a:t>
            </a:r>
            <a:endParaRPr/>
          </a:p>
          <a:p>
            <a:pPr indent="-342900" lvl="0" marL="342900" marR="0" rtl="0" algn="l">
              <a:spcBef>
                <a:spcPts val="0"/>
              </a:spcBef>
              <a:spcAft>
                <a:spcPts val="0"/>
              </a:spcAft>
              <a:buClr>
                <a:schemeClr val="dk1"/>
              </a:buClr>
              <a:buSzPts val="1600"/>
              <a:buFont typeface="Arial"/>
              <a:buChar char="•"/>
            </a:pPr>
            <a:r>
              <a:rPr lang="en-AU" sz="1600">
                <a:solidFill>
                  <a:schemeClr val="dk1"/>
                </a:solidFill>
                <a:latin typeface="Arial"/>
                <a:ea typeface="Arial"/>
                <a:cs typeface="Arial"/>
                <a:sym typeface="Arial"/>
              </a:rPr>
              <a:t>Menar Co-op earned 240% returns from a business as usual model</a:t>
            </a:r>
            <a:endParaRPr/>
          </a:p>
          <a:p>
            <a:pPr indent="-241300" lvl="0" marL="342900" marR="0" rtl="0" algn="l">
              <a:spcBef>
                <a:spcPts val="0"/>
              </a:spcBef>
              <a:spcAft>
                <a:spcPts val="0"/>
              </a:spcAft>
              <a:buClr>
                <a:schemeClr val="dk1"/>
              </a:buClr>
              <a:buSzPts val="1600"/>
              <a:buFont typeface="Arial"/>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Open Sans"/>
              <a:ea typeface="Open Sans"/>
              <a:cs typeface="Open Sans"/>
              <a:sym typeface="Open Sans"/>
            </a:endParaRPr>
          </a:p>
        </p:txBody>
      </p:sp>
      <p:pic>
        <p:nvPicPr>
          <p:cNvPr id="3080" name="Google Shape;3080;p1"/>
          <p:cNvPicPr preferRelativeResize="0"/>
          <p:nvPr/>
        </p:nvPicPr>
        <p:blipFill rotWithShape="1">
          <a:blip r:embed="rId3">
            <a:alphaModFix/>
          </a:blip>
          <a:srcRect b="744" l="42660" r="0" t="0"/>
          <a:stretch/>
        </p:blipFill>
        <p:spPr>
          <a:xfrm>
            <a:off x="6684154" y="1121590"/>
            <a:ext cx="3853897" cy="5003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9FFF6D3-7BD4-4F78-90B8-5941E92FC3B4}"/>
              </a:ext>
            </a:extLst>
          </p:cNvPr>
          <p:cNvSpPr txBox="1"/>
          <p:nvPr/>
        </p:nvSpPr>
        <p:spPr>
          <a:xfrm>
            <a:off x="232920" y="1057390"/>
            <a:ext cx="4935428" cy="5555367"/>
          </a:xfrm>
          <a:prstGeom prst="rect">
            <a:avLst/>
          </a:prstGeom>
          <a:noFill/>
        </p:spPr>
        <p:txBody>
          <a:bodyPr wrap="square" rtlCol="0">
            <a:spAutoFit/>
          </a:bodyPr>
          <a:lstStyle/>
          <a:p>
            <a:pPr>
              <a:spcAft>
                <a:spcPts val="600"/>
              </a:spcAft>
            </a:pPr>
            <a:r>
              <a:rPr lang="en-MY" sz="2000"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GOAL # 3 MPAS</a:t>
            </a:r>
          </a:p>
          <a:p>
            <a:r>
              <a:rPr lang="en-MY" sz="2000" b="1" dirty="0">
                <a:latin typeface="Open Sans" panose="020B0606030504020204" pitchFamily="34" charset="0"/>
                <a:ea typeface="Open Sans" panose="020B0606030504020204" pitchFamily="34" charset="0"/>
                <a:cs typeface="Open Sans" panose="020B0606030504020204" pitchFamily="34" charset="0"/>
              </a:rPr>
              <a:t>CTI-CFF NATIONAL PROGRAMS</a:t>
            </a:r>
          </a:p>
          <a:p>
            <a:endParaRPr lang="en-MY" sz="2000" dirty="0">
              <a:latin typeface="Open Sans" panose="020B0606030504020204" pitchFamily="34" charset="0"/>
              <a:ea typeface="Open Sans" panose="020B0606030504020204" pitchFamily="34" charset="0"/>
              <a:cs typeface="Open Sans" panose="020B0606030504020204" pitchFamily="34" charset="0"/>
            </a:endParaRPr>
          </a:p>
          <a:p>
            <a:pPr lvl="0"/>
            <a:r>
              <a:rPr lang="en-MY" sz="1600" dirty="0">
                <a:latin typeface="Open Sans" panose="020B0606030504020204" pitchFamily="34" charset="0"/>
                <a:ea typeface="Open Sans" panose="020B0606030504020204" pitchFamily="34" charset="0"/>
                <a:cs typeface="Open Sans" panose="020B0606030504020204" pitchFamily="34" charset="0"/>
              </a:rPr>
              <a:t>1. </a:t>
            </a:r>
            <a:r>
              <a:rPr lang="en-PH" sz="1600" dirty="0"/>
              <a:t>Bootless Bay  Marine Conservation Initiative  in the National Capital District.     </a:t>
            </a:r>
            <a:endParaRPr lang="en-AU" sz="1600" dirty="0"/>
          </a:p>
          <a:p>
            <a:endParaRPr lang="en-MY" sz="1600" dirty="0">
              <a:latin typeface="Open Sans" panose="020B0606030504020204" pitchFamily="34" charset="0"/>
              <a:ea typeface="Open Sans" panose="020B0606030504020204" pitchFamily="34" charset="0"/>
              <a:cs typeface="Open Sans" panose="020B0606030504020204" pitchFamily="34" charset="0"/>
            </a:endParaRPr>
          </a:p>
          <a:p>
            <a:r>
              <a:rPr lang="en-MY" sz="1600" dirty="0">
                <a:latin typeface="Open Sans" panose="020B0606030504020204" pitchFamily="34" charset="0"/>
                <a:ea typeface="Open Sans" panose="020B0606030504020204" pitchFamily="34" charset="0"/>
                <a:cs typeface="Open Sans" panose="020B0606030504020204" pitchFamily="34" charset="0"/>
              </a:rPr>
              <a:t>2 .</a:t>
            </a:r>
            <a:r>
              <a:rPr lang="en-PH" sz="1600" dirty="0" err="1"/>
              <a:t>Kimbe</a:t>
            </a:r>
            <a:r>
              <a:rPr lang="en-PH" sz="1600" dirty="0"/>
              <a:t> Bay  MPA/LMMA Network in the West New Britain province  (Bismarck Sea) </a:t>
            </a:r>
          </a:p>
          <a:p>
            <a:endParaRPr lang="en-PH" sz="1600" dirty="0"/>
          </a:p>
          <a:p>
            <a:r>
              <a:rPr lang="en-PH" sz="1600" dirty="0"/>
              <a:t>3.  In Madang province WWF  has worked with local communities to establish community based management areas.  </a:t>
            </a:r>
          </a:p>
          <a:p>
            <a:endParaRPr lang="en-MY" sz="1600" dirty="0">
              <a:latin typeface="Open Sans" panose="020B0606030504020204" pitchFamily="34" charset="0"/>
              <a:ea typeface="Open Sans" panose="020B0606030504020204" pitchFamily="34" charset="0"/>
              <a:cs typeface="Open Sans" panose="020B0606030504020204" pitchFamily="34" charset="0"/>
            </a:endParaRPr>
          </a:p>
          <a:p>
            <a:r>
              <a:rPr lang="en-MY" sz="1600" dirty="0">
                <a:latin typeface="Open Sans" panose="020B0606030504020204" pitchFamily="34" charset="0"/>
                <a:ea typeface="Open Sans" panose="020B0606030504020204" pitchFamily="34" charset="0"/>
                <a:cs typeface="Open Sans" panose="020B0606030504020204" pitchFamily="34" charset="0"/>
              </a:rPr>
              <a:t>4. In Milne Bay province, Eco Custodians Advocates  working with communities to  set aside community based management areas using traditional customs.</a:t>
            </a:r>
          </a:p>
          <a:p>
            <a:endParaRPr lang="en-MY" sz="1600" dirty="0">
              <a:latin typeface="Open Sans" panose="020B0606030504020204" pitchFamily="34" charset="0"/>
              <a:ea typeface="Open Sans" panose="020B0606030504020204" pitchFamily="34" charset="0"/>
              <a:cs typeface="Open Sans" panose="020B0606030504020204" pitchFamily="34" charset="0"/>
            </a:endParaRPr>
          </a:p>
          <a:p>
            <a:r>
              <a:rPr lang="en-MY" sz="1600" dirty="0">
                <a:latin typeface="Open Sans" panose="020B0606030504020204" pitchFamily="34" charset="0"/>
                <a:ea typeface="Open Sans" panose="020B0606030504020204" pitchFamily="34" charset="0"/>
                <a:cs typeface="Open Sans" panose="020B0606030504020204" pitchFamily="34" charset="0"/>
              </a:rPr>
              <a:t> 5. In Manus province, 3.5 million  hectares set aside using a mix of LMMA  management planning process   &amp; traditional management.  </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pic>
        <p:nvPicPr>
          <p:cNvPr id="7" name="Picture 6">
            <a:extLst>
              <a:ext uri="{FF2B5EF4-FFF2-40B4-BE49-F238E27FC236}">
                <a16:creationId xmlns:a16="http://schemas.microsoft.com/office/drawing/2014/main" id="{DE3C3D56-2E06-4CDA-B380-FD2A824316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0267" y="1414076"/>
            <a:ext cx="6913314" cy="4820043"/>
          </a:xfrm>
          <a:prstGeom prst="rect">
            <a:avLst/>
          </a:prstGeom>
        </p:spPr>
      </p:pic>
    </p:spTree>
    <p:extLst>
      <p:ext uri="{BB962C8B-B14F-4D97-AF65-F5344CB8AC3E}">
        <p14:creationId xmlns:p14="http://schemas.microsoft.com/office/powerpoint/2010/main" val="3053742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913" t="92857" r="7644" b="89"/>
          <a:stretch/>
        </p:blipFill>
        <p:spPr>
          <a:xfrm>
            <a:off x="-13608" y="6568404"/>
            <a:ext cx="12219215" cy="261099"/>
          </a:xfrm>
          <a:prstGeom prst="rect">
            <a:avLst/>
          </a:prstGeom>
        </p:spPr>
      </p:pic>
      <p:sp>
        <p:nvSpPr>
          <p:cNvPr id="4" name="Rectangle 3">
            <a:extLst>
              <a:ext uri="{FF2B5EF4-FFF2-40B4-BE49-F238E27FC236}">
                <a16:creationId xmlns:a16="http://schemas.microsoft.com/office/drawing/2014/main" id="{F1658B9E-C5EB-4A6C-B6B8-05817307E8D4}"/>
              </a:ext>
            </a:extLst>
          </p:cNvPr>
          <p:cNvSpPr/>
          <p:nvPr/>
        </p:nvSpPr>
        <p:spPr>
          <a:xfrm>
            <a:off x="232921" y="967398"/>
            <a:ext cx="4468288" cy="369332"/>
          </a:xfrm>
          <a:prstGeom prst="rect">
            <a:avLst/>
          </a:prstGeom>
        </p:spPr>
        <p:txBody>
          <a:bodyPr wrap="square">
            <a:spAutoFit/>
          </a:bodyPr>
          <a:lstStyle/>
          <a:p>
            <a:pPr>
              <a:spcAft>
                <a:spcPts val="600"/>
              </a:spcAft>
            </a:pPr>
            <a:r>
              <a:rPr lang="en-MY"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MPAS</a:t>
            </a:r>
          </a:p>
        </p:txBody>
      </p:sp>
      <p:pic>
        <p:nvPicPr>
          <p:cNvPr id="9" name="Picture 8">
            <a:extLst>
              <a:ext uri="{FF2B5EF4-FFF2-40B4-BE49-F238E27FC236}">
                <a16:creationId xmlns:a16="http://schemas.microsoft.com/office/drawing/2014/main" id="{042FD39B-DEAF-447A-9EB4-8FD07BFEB70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4734" y="967398"/>
            <a:ext cx="2206762" cy="348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75092121-2A24-43BC-B1CE-DE4E93153666}"/>
              </a:ext>
            </a:extLst>
          </p:cNvPr>
          <p:cNvSpPr/>
          <p:nvPr/>
        </p:nvSpPr>
        <p:spPr>
          <a:xfrm>
            <a:off x="7752603" y="4543503"/>
            <a:ext cx="4468287" cy="2056140"/>
          </a:xfrm>
          <a:prstGeom prst="rect">
            <a:avLst/>
          </a:prstGeom>
        </p:spPr>
        <p:txBody>
          <a:bodyPr wrap="square">
            <a:spAutoFit/>
          </a:bodyPr>
          <a:lstStyle/>
          <a:p>
            <a:pPr>
              <a:lnSpc>
                <a:spcPct val="115000"/>
              </a:lnSpc>
              <a:spcAft>
                <a:spcPts val="1000"/>
              </a:spcAft>
            </a:pPr>
            <a:r>
              <a:rPr lang="en-US" sz="1600" b="1" dirty="0">
                <a:latin typeface="Cambria" panose="02040503050406030204" pitchFamily="18" charset="0"/>
                <a:ea typeface="Calibri" panose="020F0502020204030204" pitchFamily="34" charset="0"/>
                <a:cs typeface="Times New Roman" panose="02020603050405020304" pitchFamily="18" charset="0"/>
              </a:rPr>
              <a:t>WWF  &amp; the Government of Australia implemented the Sustainable Nature-based Tourism in the Coral Triangle Project.    Included the development of a destination plan for  </a:t>
            </a:r>
            <a:r>
              <a:rPr lang="en-US" sz="1600" b="1" dirty="0" err="1">
                <a:latin typeface="Cambria" panose="02040503050406030204" pitchFamily="18" charset="0"/>
                <a:ea typeface="Calibri" panose="020F0502020204030204" pitchFamily="34" charset="0"/>
                <a:cs typeface="Times New Roman" panose="02020603050405020304" pitchFamily="18" charset="0"/>
              </a:rPr>
              <a:t>Kimbe</a:t>
            </a:r>
            <a:r>
              <a:rPr lang="en-US" sz="1600" b="1" dirty="0">
                <a:latin typeface="Cambria" panose="02040503050406030204" pitchFamily="18" charset="0"/>
                <a:ea typeface="Calibri" panose="020F0502020204030204" pitchFamily="34" charset="0"/>
                <a:cs typeface="Times New Roman" panose="02020603050405020304" pitchFamily="18" charset="0"/>
              </a:rPr>
              <a:t> Bay, West New Britain as a signature destination for sustainable tourism in the Coral Triangle.  </a:t>
            </a:r>
            <a:endParaRPr lang="en-AU" sz="1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4" descr="Kimbe Base Map A3 2010_0806 Reduced (2).JPG">
            <a:extLst>
              <a:ext uri="{FF2B5EF4-FFF2-40B4-BE49-F238E27FC236}">
                <a16:creationId xmlns:a16="http://schemas.microsoft.com/office/drawing/2014/main" id="{6BD4331E-7465-4FFC-9871-4E53147857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55776"/>
            <a:ext cx="7738995" cy="547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240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145915"/>
            <a:ext cx="10515600" cy="1179648"/>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9FFF6D3-7BD4-4F78-90B8-5941E92FC3B4}"/>
              </a:ext>
            </a:extLst>
          </p:cNvPr>
          <p:cNvSpPr txBox="1"/>
          <p:nvPr/>
        </p:nvSpPr>
        <p:spPr>
          <a:xfrm>
            <a:off x="372533" y="1325563"/>
            <a:ext cx="4379257" cy="4939814"/>
          </a:xfrm>
          <a:prstGeom prst="rect">
            <a:avLst/>
          </a:prstGeom>
          <a:noFill/>
        </p:spPr>
        <p:txBody>
          <a:bodyPr wrap="square" rtlCol="0">
            <a:spAutoFit/>
          </a:bodyPr>
          <a:lstStyle/>
          <a:p>
            <a:pPr>
              <a:spcAft>
                <a:spcPts val="600"/>
              </a:spcAft>
            </a:pPr>
            <a:r>
              <a:rPr lang="en-MY"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CLIMATE CHANGE ADAPTATION</a:t>
            </a:r>
          </a:p>
          <a:p>
            <a:r>
              <a:rPr lang="en-MY" b="1" dirty="0">
                <a:latin typeface="Open Sans" panose="020B0606030504020204" pitchFamily="34" charset="0"/>
                <a:ea typeface="Open Sans" panose="020B0606030504020204" pitchFamily="34" charset="0"/>
                <a:cs typeface="Open Sans" panose="020B0606030504020204" pitchFamily="34" charset="0"/>
              </a:rPr>
              <a:t>CTI-CFF NATIONAL PROGRAMS</a:t>
            </a:r>
          </a:p>
          <a:p>
            <a:endParaRPr lang="en-MY" dirty="0">
              <a:latin typeface="Open Sans" panose="020B0606030504020204" pitchFamily="34" charset="0"/>
              <a:ea typeface="Open Sans" panose="020B0606030504020204" pitchFamily="34" charset="0"/>
              <a:cs typeface="Open Sans" panose="020B0606030504020204" pitchFamily="34" charset="0"/>
            </a:endParaRPr>
          </a:p>
          <a:p>
            <a:r>
              <a:rPr lang="en-MY" sz="1400" dirty="0">
                <a:latin typeface="Open Sans" panose="020B0606030504020204" pitchFamily="34" charset="0"/>
                <a:ea typeface="Open Sans" panose="020B0606030504020204" pitchFamily="34" charset="0"/>
                <a:cs typeface="Open Sans" panose="020B0606030504020204" pitchFamily="34" charset="0"/>
              </a:rPr>
              <a:t>1. Coastal &amp; Inland Flooding early warning systems established </a:t>
            </a:r>
          </a:p>
          <a:p>
            <a:r>
              <a:rPr lang="en-MY" sz="1400" dirty="0">
                <a:latin typeface="Open Sans" panose="020B0606030504020204" pitchFamily="34" charset="0"/>
                <a:ea typeface="Open Sans" panose="020B0606030504020204" pitchFamily="34" charset="0"/>
                <a:cs typeface="Open Sans" panose="020B0606030504020204" pitchFamily="34" charset="0"/>
              </a:rPr>
              <a:t>Established in 5 provinces for observation, data collection and information management and dissemination</a:t>
            </a:r>
          </a:p>
          <a:p>
            <a:r>
              <a:rPr lang="en-MY" sz="1400" dirty="0">
                <a:latin typeface="Open Sans" panose="020B0606030504020204" pitchFamily="34" charset="0"/>
                <a:ea typeface="Open Sans" panose="020B0606030504020204" pitchFamily="34" charset="0"/>
                <a:cs typeface="Open Sans" panose="020B0606030504020204" pitchFamily="34" charset="0"/>
              </a:rPr>
              <a:t>2. Community-led mangrove reforestation and conservation </a:t>
            </a:r>
          </a:p>
          <a:p>
            <a:r>
              <a:rPr lang="en-MY" sz="1400" dirty="0">
                <a:latin typeface="Open Sans" panose="020B0606030504020204" pitchFamily="34" charset="0"/>
                <a:ea typeface="Open Sans" panose="020B0606030504020204" pitchFamily="34" charset="0"/>
                <a:cs typeface="Open Sans" panose="020B0606030504020204" pitchFamily="34" charset="0"/>
              </a:rPr>
              <a:t>Projects supported</a:t>
            </a:r>
          </a:p>
          <a:p>
            <a:r>
              <a:rPr lang="en-MY" sz="1400" dirty="0">
                <a:latin typeface="Open Sans" panose="020B0606030504020204" pitchFamily="34" charset="0"/>
                <a:ea typeface="Open Sans" panose="020B0606030504020204" pitchFamily="34" charset="0"/>
                <a:cs typeface="Open Sans" panose="020B0606030504020204" pitchFamily="34" charset="0"/>
              </a:rPr>
              <a:t>3. Climatic Risk and Vulnerability maps produced for 5 Maritime</a:t>
            </a:r>
          </a:p>
          <a:p>
            <a:r>
              <a:rPr lang="en-MY" sz="1400" dirty="0">
                <a:latin typeface="Open Sans" panose="020B0606030504020204" pitchFamily="34" charset="0"/>
                <a:ea typeface="Open Sans" panose="020B0606030504020204" pitchFamily="34" charset="0"/>
                <a:cs typeface="Open Sans" panose="020B0606030504020204" pitchFamily="34" charset="0"/>
              </a:rPr>
              <a:t>Provinces – risk profiling done for all the districts</a:t>
            </a:r>
          </a:p>
          <a:p>
            <a:r>
              <a:rPr lang="en-MY" sz="1400" dirty="0">
                <a:latin typeface="Open Sans" panose="020B0606030504020204" pitchFamily="34" charset="0"/>
                <a:ea typeface="Open Sans" panose="020B0606030504020204" pitchFamily="34" charset="0"/>
                <a:cs typeface="Open Sans" panose="020B0606030504020204" pitchFamily="34" charset="0"/>
              </a:rPr>
              <a:t>4. </a:t>
            </a:r>
            <a:r>
              <a:rPr lang="en-PH" sz="1400" dirty="0">
                <a:latin typeface="Open Sans"/>
              </a:rPr>
              <a:t>Institutional capacity at national and sub-national levels to integrate climate change-related risks into sectoral policies and management practices strengthened</a:t>
            </a:r>
            <a:endParaRPr lang="en-MY" sz="1400" dirty="0">
              <a:latin typeface="Open Sans"/>
              <a:ea typeface="Open Sans" panose="020B0606030504020204" pitchFamily="34" charset="0"/>
              <a:cs typeface="Open Sans" panose="020B0606030504020204" pitchFamily="34" charset="0"/>
            </a:endParaRPr>
          </a:p>
          <a:p>
            <a:r>
              <a:rPr lang="en-MY" sz="1400" dirty="0">
                <a:latin typeface="Open Sans"/>
                <a:ea typeface="Open Sans" panose="020B0606030504020204" pitchFamily="34" charset="0"/>
                <a:cs typeface="Open Sans" panose="020B0606030504020204" pitchFamily="34" charset="0"/>
              </a:rPr>
              <a:t>5. </a:t>
            </a:r>
            <a:r>
              <a:rPr lang="en-PH" sz="1400" dirty="0">
                <a:latin typeface="Open Sans"/>
              </a:rPr>
              <a:t>Reviewing &amp; publication of the community-based mangrove handbook</a:t>
            </a:r>
            <a:endParaRPr lang="en-MY" sz="1400" dirty="0">
              <a:latin typeface="Open Sans"/>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8613E5-ED8F-47F5-AB9B-C85E03D2CD66}"/>
              </a:ext>
            </a:extLst>
          </p:cNvPr>
          <p:cNvSpPr txBox="1"/>
          <p:nvPr/>
        </p:nvSpPr>
        <p:spPr>
          <a:xfrm>
            <a:off x="5246033" y="1325563"/>
            <a:ext cx="6084576" cy="5186035"/>
          </a:xfrm>
          <a:prstGeom prst="rect">
            <a:avLst/>
          </a:prstGeom>
          <a:noFill/>
        </p:spPr>
        <p:txBody>
          <a:bodyPr wrap="square" rtlCol="0">
            <a:spAutoFit/>
          </a:bodyPr>
          <a:lstStyle/>
          <a:p>
            <a:pPr>
              <a:spcAft>
                <a:spcPts val="600"/>
              </a:spcAft>
            </a:pPr>
            <a:r>
              <a:rPr lang="en-MY"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CLIMATE CHANGE ADAPTATION</a:t>
            </a:r>
          </a:p>
          <a:p>
            <a:r>
              <a:rPr lang="en-MY" b="1" dirty="0">
                <a:latin typeface="Open Sans" panose="020B0606030504020204" pitchFamily="34" charset="0"/>
                <a:ea typeface="Open Sans" panose="020B0606030504020204" pitchFamily="34" charset="0"/>
                <a:cs typeface="Open Sans" panose="020B0606030504020204" pitchFamily="34" charset="0"/>
              </a:rPr>
              <a:t>PROGRAMS / ACTIVITIES IN RELATION TO CTI-CFF GOALS  </a:t>
            </a:r>
            <a:r>
              <a:rPr lang="en-MY" sz="1600" dirty="0">
                <a:latin typeface="Open Sans" panose="020B0606030504020204" pitchFamily="34" charset="0"/>
                <a:ea typeface="Open Sans" panose="020B0606030504020204" pitchFamily="34" charset="0"/>
                <a:cs typeface="Open Sans" panose="020B0606030504020204" pitchFamily="34" charset="0"/>
              </a:rPr>
              <a:t>(but not directly budgeted under national CTI-CFF programs)</a:t>
            </a:r>
          </a:p>
          <a:p>
            <a:endParaRPr lang="en-MY" sz="1400" dirty="0">
              <a:latin typeface="Open Sans" panose="020B0606030504020204" pitchFamily="34" charset="0"/>
              <a:ea typeface="Open Sans" panose="020B0606030504020204" pitchFamily="34" charset="0"/>
              <a:cs typeface="Open Sans" panose="020B0606030504020204" pitchFamily="34" charset="0"/>
            </a:endParaRPr>
          </a:p>
          <a:p>
            <a:r>
              <a:rPr lang="en-PH" sz="1400" dirty="0">
                <a:latin typeface="Open Sans"/>
                <a:ea typeface="Open Sans" panose="020B0606030504020204" pitchFamily="34" charset="0"/>
                <a:cs typeface="Open Sans" panose="020B0606030504020204" pitchFamily="34" charset="0"/>
              </a:rPr>
              <a:t>1. </a:t>
            </a:r>
            <a:r>
              <a:rPr lang="en-US" sz="1400" dirty="0"/>
              <a:t>WWF is building community and marine resource resilience through its Community-based Fisheries Co-management approach and its focus on mangrove protection and rehabilitation in Madang Province.</a:t>
            </a:r>
            <a:endParaRPr lang="en-AU" sz="1400" dirty="0"/>
          </a:p>
          <a:p>
            <a:r>
              <a:rPr lang="en-PH" sz="1400" dirty="0">
                <a:latin typeface="Open Sans"/>
                <a:ea typeface="Open Sans" panose="020B0606030504020204" pitchFamily="34" charset="0"/>
                <a:cs typeface="Open Sans" panose="020B0606030504020204" pitchFamily="34" charset="0"/>
              </a:rPr>
              <a:t>2.  In Ahus Island  , Manus province   TNC implemented a Climate Change  &amp; Adaptation  project and trained women on soil improvement methods to get  quality yields of vegetables and greens. </a:t>
            </a:r>
            <a:endParaRPr lang="en-MY" sz="1400" dirty="0">
              <a:latin typeface="Open Sans"/>
              <a:ea typeface="Open Sans" panose="020B0606030504020204" pitchFamily="34" charset="0"/>
              <a:cs typeface="Open Sans" panose="020B0606030504020204" pitchFamily="34" charset="0"/>
            </a:endParaRPr>
          </a:p>
          <a:p>
            <a:r>
              <a:rPr lang="en-MY" sz="1400" dirty="0">
                <a:latin typeface="Open Sans" panose="020B0606030504020204" pitchFamily="34" charset="0"/>
                <a:ea typeface="Open Sans" panose="020B0606030504020204" pitchFamily="34" charset="0"/>
                <a:cs typeface="Open Sans" panose="020B0606030504020204" pitchFamily="34" charset="0"/>
              </a:rPr>
              <a:t>3. </a:t>
            </a:r>
            <a:r>
              <a:rPr lang="en-AU" sz="1400" dirty="0" err="1"/>
              <a:t>Mangoro</a:t>
            </a:r>
            <a:r>
              <a:rPr lang="en-AU" sz="1400" dirty="0"/>
              <a:t> Market Meri  - </a:t>
            </a:r>
            <a:r>
              <a:rPr lang="en-SG" sz="1400" dirty="0">
                <a:latin typeface="Open Sans"/>
              </a:rPr>
              <a:t>Led by The Nature Conservancy, it is a platform for  empowering women to generate income based on sustainable management of their mangroves. Potential economic opportunities include</a:t>
            </a:r>
            <a:endParaRPr lang="en-AU" sz="1400" dirty="0">
              <a:latin typeface="Open Sans"/>
            </a:endParaRPr>
          </a:p>
          <a:p>
            <a:r>
              <a:rPr lang="en-SG" sz="1400" dirty="0">
                <a:latin typeface="Open Sans"/>
              </a:rPr>
              <a:t>i. Connecting women to markets for sustainably harvested mangrove products such as shellfish , mud crabs (short-term)</a:t>
            </a:r>
            <a:endParaRPr lang="en-AU" sz="1400" dirty="0">
              <a:latin typeface="Open Sans"/>
            </a:endParaRPr>
          </a:p>
          <a:p>
            <a:r>
              <a:rPr lang="en-SG" sz="1400" dirty="0">
                <a:latin typeface="Open Sans"/>
              </a:rPr>
              <a:t>ii. Exploring potential for ecotourism (medium-term)</a:t>
            </a:r>
            <a:endParaRPr lang="en-AU" sz="1400" dirty="0">
              <a:latin typeface="Open Sans"/>
            </a:endParaRPr>
          </a:p>
          <a:p>
            <a:r>
              <a:rPr lang="en-SG" sz="1400" dirty="0">
                <a:latin typeface="Open Sans"/>
              </a:rPr>
              <a:t>iii. Preparing to engage in clean cookstoves to lower carbon emissions (long term) </a:t>
            </a:r>
            <a:endParaRPr lang="en-SG" sz="1400" dirty="0">
              <a:latin typeface="Open Sans"/>
              <a:ea typeface="Open Sans" panose="020B0606030504020204" pitchFamily="34" charset="0"/>
              <a:cs typeface="Open Sans" panose="020B0606030504020204" pitchFamily="34" charset="0"/>
            </a:endParaRPr>
          </a:p>
          <a:p>
            <a:r>
              <a:rPr lang="en-SG" sz="1400" dirty="0">
                <a:latin typeface="Open Sans"/>
                <a:ea typeface="Open Sans" panose="020B0606030504020204" pitchFamily="34" charset="0"/>
                <a:cs typeface="Open Sans" panose="020B0606030504020204" pitchFamily="34" charset="0"/>
              </a:rPr>
              <a:t>4.  Led by the University of PNG,  in </a:t>
            </a:r>
            <a:r>
              <a:rPr lang="en-SG" sz="1400" dirty="0" err="1">
                <a:latin typeface="Open Sans"/>
                <a:ea typeface="Open Sans" panose="020B0606030504020204" pitchFamily="34" charset="0"/>
                <a:cs typeface="Open Sans" panose="020B0606030504020204" pitchFamily="34" charset="0"/>
              </a:rPr>
              <a:t>Suau</a:t>
            </a:r>
            <a:r>
              <a:rPr lang="en-SG" sz="1400" dirty="0">
                <a:latin typeface="Open Sans"/>
                <a:ea typeface="Open Sans" panose="020B0606030504020204" pitchFamily="34" charset="0"/>
                <a:cs typeface="Open Sans" panose="020B0606030504020204" pitchFamily="34" charset="0"/>
              </a:rPr>
              <a:t>,  District of Milne Bay province, Blue Carbon and  REDD + strategy.</a:t>
            </a:r>
            <a:endParaRPr lang="en-MY" sz="1400" dirty="0">
              <a:latin typeface="Open Sans"/>
              <a:ea typeface="Open Sans" panose="020B0606030504020204" pitchFamily="34" charset="0"/>
              <a:cs typeface="Open Sans" panose="020B0606030504020204" pitchFamily="34" charset="0"/>
            </a:endParaRPr>
          </a:p>
          <a:p>
            <a:endParaRPr lang="en-US" dirty="0">
              <a:latin typeface="Open Sans"/>
              <a:ea typeface="Open Sans" panose="020B0606030504020204" pitchFamily="34" charset="0"/>
              <a:cs typeface="Open Sans" panose="020B0606030504020204" pitchFamily="34"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2331789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145915"/>
            <a:ext cx="10515600" cy="1179648"/>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pic>
        <p:nvPicPr>
          <p:cNvPr id="4" name="Picture 3" descr="A group of people standing in a garden&#10;&#10;Description generated with very high confidence">
            <a:extLst>
              <a:ext uri="{FF2B5EF4-FFF2-40B4-BE49-F238E27FC236}">
                <a16:creationId xmlns:a16="http://schemas.microsoft.com/office/drawing/2014/main" id="{AC972DA8-8D5B-4CD6-874F-2781A62FF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721" y="1046856"/>
            <a:ext cx="4860235" cy="5451059"/>
          </a:xfrm>
          <a:prstGeom prst="rect">
            <a:avLst/>
          </a:prstGeom>
        </p:spPr>
      </p:pic>
      <p:sp>
        <p:nvSpPr>
          <p:cNvPr id="5" name="TextBox 4">
            <a:extLst>
              <a:ext uri="{FF2B5EF4-FFF2-40B4-BE49-F238E27FC236}">
                <a16:creationId xmlns:a16="http://schemas.microsoft.com/office/drawing/2014/main" id="{03B25653-B221-4BB0-9EB6-4F1263B66ABC}"/>
              </a:ext>
            </a:extLst>
          </p:cNvPr>
          <p:cNvSpPr txBox="1"/>
          <p:nvPr/>
        </p:nvSpPr>
        <p:spPr>
          <a:xfrm>
            <a:off x="407505" y="1173380"/>
            <a:ext cx="4860235" cy="5016758"/>
          </a:xfrm>
          <a:prstGeom prst="rect">
            <a:avLst/>
          </a:prstGeom>
          <a:noFill/>
        </p:spPr>
        <p:txBody>
          <a:bodyPr wrap="square" rtlCol="0">
            <a:spAutoFit/>
          </a:bodyPr>
          <a:lstStyle/>
          <a:p>
            <a:r>
              <a:rPr lang="en-AU" sz="2000" b="1" dirty="0"/>
              <a:t>Climate Change Adaptation &amp; Food security project in Ahus Island, Manus province, PNG.   (German  BMU) </a:t>
            </a:r>
          </a:p>
          <a:p>
            <a:endParaRPr lang="en-AU" sz="2000" b="1" dirty="0"/>
          </a:p>
          <a:p>
            <a:pPr marL="342900" indent="-342900">
              <a:buFont typeface="Arial" panose="020B0604020202020204" pitchFamily="34" charset="0"/>
              <a:buChar char="•"/>
            </a:pPr>
            <a:r>
              <a:rPr lang="en-AU" sz="2000" b="1" dirty="0"/>
              <a:t>Issue:   Rising sea levels &amp; Salt water intrusion.</a:t>
            </a:r>
          </a:p>
          <a:p>
            <a:endParaRPr lang="en-AU" sz="2000" b="1" dirty="0"/>
          </a:p>
          <a:p>
            <a:pPr marL="342900" indent="-342900">
              <a:buFont typeface="Arial" panose="020B0604020202020204" pitchFamily="34" charset="0"/>
              <a:buChar char="•"/>
            </a:pPr>
            <a:r>
              <a:rPr lang="en-AU" sz="2000" b="1" dirty="0"/>
              <a:t>Solution:  Women  trained by Agriculture officers to improve their soils using compost and  grow vegetables/greens  as shown in the picture. </a:t>
            </a:r>
          </a:p>
          <a:p>
            <a:endParaRPr lang="en-AU" sz="2000" b="1" dirty="0"/>
          </a:p>
          <a:p>
            <a:pPr marL="342900" indent="-342900">
              <a:buFont typeface="Arial" panose="020B0604020202020204" pitchFamily="34" charset="0"/>
              <a:buChar char="•"/>
            </a:pPr>
            <a:r>
              <a:rPr lang="en-AU" sz="2000" b="1" dirty="0"/>
              <a:t>Women also generated income by selling some of these vegetables  to established supermarkets. </a:t>
            </a:r>
          </a:p>
        </p:txBody>
      </p:sp>
    </p:spTree>
    <p:extLst>
      <p:ext uri="{BB962C8B-B14F-4D97-AF65-F5344CB8AC3E}">
        <p14:creationId xmlns:p14="http://schemas.microsoft.com/office/powerpoint/2010/main" val="1389775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145915"/>
            <a:ext cx="10515600" cy="1179648"/>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5" name="TextBox 4">
            <a:extLst>
              <a:ext uri="{FF2B5EF4-FFF2-40B4-BE49-F238E27FC236}">
                <a16:creationId xmlns:a16="http://schemas.microsoft.com/office/drawing/2014/main" id="{03B25653-B221-4BB0-9EB6-4F1263B66ABC}"/>
              </a:ext>
            </a:extLst>
          </p:cNvPr>
          <p:cNvSpPr txBox="1"/>
          <p:nvPr/>
        </p:nvSpPr>
        <p:spPr>
          <a:xfrm>
            <a:off x="149087" y="1133061"/>
            <a:ext cx="4094922" cy="2862322"/>
          </a:xfrm>
          <a:prstGeom prst="rect">
            <a:avLst/>
          </a:prstGeom>
          <a:noFill/>
        </p:spPr>
        <p:txBody>
          <a:bodyPr wrap="square" rtlCol="0">
            <a:spAutoFit/>
          </a:bodyPr>
          <a:lstStyle/>
          <a:p>
            <a:r>
              <a:rPr lang="en-AU" sz="2000" b="1" dirty="0">
                <a:solidFill>
                  <a:srgbClr val="0070C0"/>
                </a:solidFill>
              </a:rPr>
              <a:t>Climate Change Adaptation</a:t>
            </a:r>
          </a:p>
          <a:p>
            <a:endParaRPr lang="en-AU" sz="2000" b="1" dirty="0"/>
          </a:p>
          <a:p>
            <a:pPr marL="342900" indent="-342900">
              <a:buFont typeface="Arial" panose="020B0604020202020204" pitchFamily="34" charset="0"/>
              <a:buChar char="•"/>
            </a:pPr>
            <a:r>
              <a:rPr lang="en-AU" sz="2000" b="1" dirty="0"/>
              <a:t>Ongoing Mangrove Planting  projects in different parts of the country. </a:t>
            </a:r>
          </a:p>
          <a:p>
            <a:endParaRPr lang="en-AU" sz="2000" b="1" dirty="0"/>
          </a:p>
          <a:p>
            <a:endParaRPr lang="en-AU" sz="2000" b="1" dirty="0"/>
          </a:p>
          <a:p>
            <a:endParaRPr lang="en-AU" sz="2000" b="1" dirty="0"/>
          </a:p>
          <a:p>
            <a:endParaRPr lang="en-AU" sz="2000" b="1" dirty="0"/>
          </a:p>
        </p:txBody>
      </p:sp>
      <p:pic>
        <p:nvPicPr>
          <p:cNvPr id="3" name="Picture 2" descr="A group of people posing for the camera&#10;&#10;Description generated with very high confidence">
            <a:extLst>
              <a:ext uri="{FF2B5EF4-FFF2-40B4-BE49-F238E27FC236}">
                <a16:creationId xmlns:a16="http://schemas.microsoft.com/office/drawing/2014/main" id="{44A101B2-763F-42B4-B322-7B9CB0300D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21" y="2960131"/>
            <a:ext cx="3871939" cy="2903954"/>
          </a:xfrm>
          <a:prstGeom prst="rect">
            <a:avLst/>
          </a:prstGeom>
        </p:spPr>
      </p:pic>
      <p:pic>
        <p:nvPicPr>
          <p:cNvPr id="7" name="Picture 6">
            <a:extLst>
              <a:ext uri="{FF2B5EF4-FFF2-40B4-BE49-F238E27FC236}">
                <a16:creationId xmlns:a16="http://schemas.microsoft.com/office/drawing/2014/main" id="{C2FA6041-49C9-431F-AB25-2BDDD3E52F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1988" y="1563556"/>
            <a:ext cx="7292009" cy="4300529"/>
          </a:xfrm>
          <a:prstGeom prst="rect">
            <a:avLst/>
          </a:prstGeom>
        </p:spPr>
      </p:pic>
      <p:sp>
        <p:nvSpPr>
          <p:cNvPr id="2" name="TextBox 1">
            <a:extLst>
              <a:ext uri="{FF2B5EF4-FFF2-40B4-BE49-F238E27FC236}">
                <a16:creationId xmlns:a16="http://schemas.microsoft.com/office/drawing/2014/main" id="{376C6F5D-301F-4334-844D-01814E77990D}"/>
              </a:ext>
            </a:extLst>
          </p:cNvPr>
          <p:cNvSpPr txBox="1"/>
          <p:nvPr/>
        </p:nvSpPr>
        <p:spPr>
          <a:xfrm>
            <a:off x="129209" y="5864084"/>
            <a:ext cx="4493784" cy="646331"/>
          </a:xfrm>
          <a:prstGeom prst="rect">
            <a:avLst/>
          </a:prstGeom>
          <a:noFill/>
        </p:spPr>
        <p:txBody>
          <a:bodyPr wrap="square" rtlCol="0">
            <a:spAutoFit/>
          </a:bodyPr>
          <a:lstStyle/>
          <a:p>
            <a:r>
              <a:rPr lang="en-AU" dirty="0"/>
              <a:t>Youth in Port Moresby  support mangrove planting initiatives.   Photo credit:  TNC    </a:t>
            </a:r>
          </a:p>
        </p:txBody>
      </p:sp>
      <p:sp>
        <p:nvSpPr>
          <p:cNvPr id="4" name="TextBox 3">
            <a:extLst>
              <a:ext uri="{FF2B5EF4-FFF2-40B4-BE49-F238E27FC236}">
                <a16:creationId xmlns:a16="http://schemas.microsoft.com/office/drawing/2014/main" id="{221952FF-C770-4A22-A4A8-1B437290217C}"/>
              </a:ext>
            </a:extLst>
          </p:cNvPr>
          <p:cNvSpPr txBox="1"/>
          <p:nvPr/>
        </p:nvSpPr>
        <p:spPr>
          <a:xfrm>
            <a:off x="5086529" y="5855458"/>
            <a:ext cx="5661992" cy="646331"/>
          </a:xfrm>
          <a:prstGeom prst="rect">
            <a:avLst/>
          </a:prstGeom>
          <a:noFill/>
        </p:spPr>
        <p:txBody>
          <a:bodyPr wrap="square" rtlCol="0">
            <a:spAutoFit/>
          </a:bodyPr>
          <a:lstStyle/>
          <a:p>
            <a:r>
              <a:rPr lang="en-AU" dirty="0"/>
              <a:t>Mangrove rehabilitation in the  Central province, PNG.   Photo credit:  PNG CLMA.  </a:t>
            </a:r>
          </a:p>
        </p:txBody>
      </p:sp>
    </p:spTree>
    <p:extLst>
      <p:ext uri="{BB962C8B-B14F-4D97-AF65-F5344CB8AC3E}">
        <p14:creationId xmlns:p14="http://schemas.microsoft.com/office/powerpoint/2010/main" val="303088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8" name="Title 1"/>
          <p:cNvSpPr>
            <a:spLocks noGrp="1"/>
          </p:cNvSpPr>
          <p:nvPr>
            <p:ph type="title"/>
          </p:nvPr>
        </p:nvSpPr>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Presentation Outline</a:t>
            </a:r>
            <a:b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br>
            <a:endPar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2" name="Content Placeholder 1"/>
          <p:cNvSpPr>
            <a:spLocks noGrp="1"/>
          </p:cNvSpPr>
          <p:nvPr>
            <p:ph idx="1"/>
          </p:nvPr>
        </p:nvSpPr>
        <p:spPr>
          <a:xfrm>
            <a:off x="838200" y="1825625"/>
            <a:ext cx="8072336" cy="4351338"/>
          </a:xfrm>
        </p:spPr>
        <p:txBody>
          <a:bodyPr/>
          <a:lstStyle/>
          <a:p>
            <a:pPr>
              <a:buFont typeface="Wingdings" panose="05000000000000000000" pitchFamily="2" charset="2"/>
              <a:buChar char="§"/>
            </a:pPr>
            <a:r>
              <a:rPr lang="en-AU" dirty="0"/>
              <a:t>Technical Working Groups and Focal Points</a:t>
            </a:r>
          </a:p>
          <a:p>
            <a:pPr>
              <a:buFont typeface="Wingdings" panose="05000000000000000000" pitchFamily="2" charset="2"/>
              <a:buChar char="§"/>
            </a:pPr>
            <a:r>
              <a:rPr lang="en-AU" dirty="0"/>
              <a:t>CTI Goals Summary</a:t>
            </a:r>
          </a:p>
          <a:p>
            <a:pPr>
              <a:buFont typeface="Wingdings" panose="05000000000000000000" pitchFamily="2" charset="2"/>
              <a:buChar char="§"/>
            </a:pPr>
            <a:r>
              <a:rPr lang="en-AU" dirty="0"/>
              <a:t>Constrains/Issues/Challenges Affecting Implementation of Identified Activities</a:t>
            </a:r>
          </a:p>
          <a:p>
            <a:pPr>
              <a:buFont typeface="Wingdings" panose="05000000000000000000" pitchFamily="2" charset="2"/>
              <a:buChar char="§"/>
            </a:pPr>
            <a:r>
              <a:rPr lang="en-AU" dirty="0"/>
              <a:t>National Road MAP 2019</a:t>
            </a:r>
          </a:p>
          <a:p>
            <a:pPr>
              <a:buFont typeface="Wingdings" panose="05000000000000000000" pitchFamily="2" charset="2"/>
              <a:buChar char="§"/>
            </a:pPr>
            <a:r>
              <a:rPr lang="en-AU" dirty="0"/>
              <a:t>Potential Regional Program and Support Required</a:t>
            </a:r>
          </a:p>
          <a:p>
            <a:pPr>
              <a:buFont typeface="Wingdings" panose="05000000000000000000" pitchFamily="2" charset="2"/>
              <a:buChar char="§"/>
            </a:pPr>
            <a:r>
              <a:rPr lang="en-AU" dirty="0"/>
              <a:t>Documents/Materials/Publications</a:t>
            </a:r>
          </a:p>
          <a:p>
            <a:pPr>
              <a:buFont typeface="Wingdings" panose="05000000000000000000" pitchFamily="2" charset="2"/>
              <a:buChar char="§"/>
            </a:pPr>
            <a:r>
              <a:rPr lang="en-AU" dirty="0"/>
              <a:t>Other Remarks</a:t>
            </a:r>
          </a:p>
          <a:p>
            <a:pPr>
              <a:buFont typeface="Wingdings" panose="05000000000000000000" pitchFamily="2" charset="2"/>
              <a:buChar char="§"/>
            </a:pPr>
            <a:endParaRPr lang="en-AU" dirty="0"/>
          </a:p>
          <a:p>
            <a:pPr>
              <a:buFont typeface="Wingdings" panose="05000000000000000000" pitchFamily="2" charset="2"/>
              <a:buChar char="§"/>
            </a:pPr>
            <a:endParaRPr lang="en-AU" dirty="0"/>
          </a:p>
          <a:p>
            <a:pPr>
              <a:buFont typeface="Wingdings" panose="05000000000000000000" pitchFamily="2" charset="2"/>
              <a:buChar char="§"/>
            </a:pPr>
            <a:endParaRPr lang="en-AU" dirty="0"/>
          </a:p>
          <a:p>
            <a:pPr>
              <a:buFont typeface="Wingdings" panose="05000000000000000000" pitchFamily="2" charset="2"/>
              <a:buChar char="§"/>
            </a:pPr>
            <a:endParaRPr lang="en-AU" dirty="0"/>
          </a:p>
          <a:p>
            <a:pPr>
              <a:buFont typeface="Wingdings" panose="05000000000000000000" pitchFamily="2" charset="2"/>
              <a:buChar char="§"/>
            </a:pPr>
            <a:endParaRPr lang="en-AU" dirty="0"/>
          </a:p>
          <a:p>
            <a:pPr>
              <a:buFont typeface="Wingdings" panose="05000000000000000000" pitchFamily="2" charset="2"/>
              <a:buChar char="§"/>
            </a:pPr>
            <a:endParaRPr lang="en-AU"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7870" y="1752600"/>
            <a:ext cx="3123386"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557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9FFF6D3-7BD4-4F78-90B8-5941E92FC3B4}"/>
              </a:ext>
            </a:extLst>
          </p:cNvPr>
          <p:cNvSpPr txBox="1"/>
          <p:nvPr/>
        </p:nvSpPr>
        <p:spPr>
          <a:xfrm>
            <a:off x="87822" y="995499"/>
            <a:ext cx="4991074" cy="6017032"/>
          </a:xfrm>
          <a:prstGeom prst="rect">
            <a:avLst/>
          </a:prstGeom>
          <a:noFill/>
        </p:spPr>
        <p:txBody>
          <a:bodyPr wrap="square" rtlCol="0">
            <a:spAutoFit/>
          </a:bodyPr>
          <a:lstStyle/>
          <a:p>
            <a:pPr>
              <a:spcAft>
                <a:spcPts val="600"/>
              </a:spcAft>
            </a:pPr>
            <a:r>
              <a:rPr lang="en-MY"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THREATENED SPECIES</a:t>
            </a:r>
          </a:p>
          <a:p>
            <a:r>
              <a:rPr lang="en-MY" b="1" dirty="0">
                <a:latin typeface="Open Sans" panose="020B0606030504020204" pitchFamily="34" charset="0"/>
                <a:ea typeface="Open Sans" panose="020B0606030504020204" pitchFamily="34" charset="0"/>
                <a:cs typeface="Open Sans" panose="020B0606030504020204" pitchFamily="34" charset="0"/>
              </a:rPr>
              <a:t>CTI-CFF NATIONAL PROGRAMS</a:t>
            </a:r>
          </a:p>
          <a:p>
            <a:endParaRPr lang="en-MY" dirty="0">
              <a:latin typeface="Open Sans" panose="020B0606030504020204" pitchFamily="34" charset="0"/>
              <a:ea typeface="Open Sans" panose="020B0606030504020204" pitchFamily="34" charset="0"/>
              <a:cs typeface="Open Sans" panose="020B0606030504020204" pitchFamily="34" charset="0"/>
            </a:endParaRPr>
          </a:p>
          <a:p>
            <a:r>
              <a:rPr lang="en-MY" sz="1400" dirty="0">
                <a:latin typeface="Open Sans" panose="020B0606030504020204" pitchFamily="34" charset="0"/>
                <a:ea typeface="Open Sans" panose="020B0606030504020204" pitchFamily="34" charset="0"/>
                <a:cs typeface="Open Sans" panose="020B0606030504020204" pitchFamily="34" charset="0"/>
              </a:rPr>
              <a:t>1. A National Database listing of all the threaten species has been compiled  &amp; prepared for endorsement by PNG NCC to be circulated for confirmation by all stakeholders.</a:t>
            </a:r>
          </a:p>
          <a:p>
            <a:r>
              <a:rPr lang="en-MY" sz="1400" dirty="0">
                <a:latin typeface="Open Sans" panose="020B0606030504020204" pitchFamily="34" charset="0"/>
                <a:ea typeface="Open Sans" panose="020B0606030504020204" pitchFamily="34" charset="0"/>
                <a:cs typeface="Open Sans" panose="020B0606030504020204" pitchFamily="34" charset="0"/>
              </a:rPr>
              <a:t>2. The Marine Mammals &amp; the Marine Turtles Species Management Plan outline has been confirmed , drafting has commenced with completion by end of 3</a:t>
            </a:r>
            <a:r>
              <a:rPr lang="en-MY" sz="1400" baseline="30000" dirty="0">
                <a:latin typeface="Open Sans" panose="020B0606030504020204" pitchFamily="34" charset="0"/>
                <a:ea typeface="Open Sans" panose="020B0606030504020204" pitchFamily="34" charset="0"/>
                <a:cs typeface="Open Sans" panose="020B0606030504020204" pitchFamily="34" charset="0"/>
              </a:rPr>
              <a:t>rd</a:t>
            </a:r>
            <a:r>
              <a:rPr lang="en-MY" sz="1400" dirty="0">
                <a:latin typeface="Open Sans" panose="020B0606030504020204" pitchFamily="34" charset="0"/>
                <a:ea typeface="Open Sans" panose="020B0606030504020204" pitchFamily="34" charset="0"/>
                <a:cs typeface="Open Sans" panose="020B0606030504020204" pitchFamily="34" charset="0"/>
              </a:rPr>
              <a:t> Quarter of 2019</a:t>
            </a:r>
          </a:p>
          <a:p>
            <a:r>
              <a:rPr lang="en-MY" sz="1400" dirty="0">
                <a:latin typeface="Open Sans" panose="020B0606030504020204" pitchFamily="34" charset="0"/>
                <a:ea typeface="Open Sans" panose="020B0606030504020204" pitchFamily="34" charset="0"/>
                <a:cs typeface="Open Sans" panose="020B0606030504020204" pitchFamily="34" charset="0"/>
              </a:rPr>
              <a:t>3. The Review of the PNG Marine Program 2018 – 2022 will allow the Threaten Species Goal to become more focussed on Capacity building for the 14 maritime provinces (9 priority province-2018/19) </a:t>
            </a:r>
          </a:p>
          <a:p>
            <a:r>
              <a:rPr lang="en-MY" sz="1400" dirty="0">
                <a:latin typeface="Open Sans" panose="020B0606030504020204" pitchFamily="34" charset="0"/>
                <a:ea typeface="Open Sans" panose="020B0606030504020204" pitchFamily="34" charset="0"/>
                <a:cs typeface="Open Sans" panose="020B0606030504020204" pitchFamily="34" charset="0"/>
              </a:rPr>
              <a:t>4. A full scale educational awareness program will be conducted for the 9 priority province addressing specific subject of biology, conservation, habitats, migratory pathways, feeding &amp; foraging sites, telemetry, threats both natural and anthropogenic,</a:t>
            </a:r>
          </a:p>
          <a:p>
            <a:r>
              <a:rPr lang="en-MY" sz="1400" dirty="0">
                <a:latin typeface="Open Sans" panose="020B0606030504020204" pitchFamily="34" charset="0"/>
                <a:ea typeface="Open Sans" panose="020B0606030504020204" pitchFamily="34" charset="0"/>
                <a:cs typeface="Open Sans" panose="020B0606030504020204" pitchFamily="34" charset="0"/>
              </a:rPr>
              <a:t>5.All threaten Species occurring PNG waters been mapped and described,  including  conservation, habitats, migratory pathways, feeding &amp; foraging sites, telemetry, threats both natural and anthropogenic</a:t>
            </a:r>
          </a:p>
          <a:p>
            <a:r>
              <a:rPr lang="en-MY" sz="1400" dirty="0">
                <a:latin typeface="Open Sans" panose="020B0606030504020204" pitchFamily="34" charset="0"/>
                <a:ea typeface="Open Sans" panose="020B0606030504020204" pitchFamily="34" charset="0"/>
                <a:cs typeface="Open Sans" panose="020B0606030504020204" pitchFamily="34" charset="0"/>
              </a:rPr>
              <a:t>6. PNG is updating its information on the International Marine Mammal Assessment throughout the country.</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8613E5-ED8F-47F5-AB9B-C85E03D2CD66}"/>
              </a:ext>
            </a:extLst>
          </p:cNvPr>
          <p:cNvSpPr txBox="1"/>
          <p:nvPr/>
        </p:nvSpPr>
        <p:spPr>
          <a:xfrm>
            <a:off x="5288503" y="995499"/>
            <a:ext cx="6151436" cy="5893921"/>
          </a:xfrm>
          <a:prstGeom prst="rect">
            <a:avLst/>
          </a:prstGeom>
          <a:noFill/>
        </p:spPr>
        <p:txBody>
          <a:bodyPr wrap="square" rtlCol="0">
            <a:spAutoFit/>
          </a:bodyPr>
          <a:lstStyle/>
          <a:p>
            <a:pPr>
              <a:spcAft>
                <a:spcPts val="600"/>
              </a:spcAft>
            </a:pPr>
            <a:r>
              <a:rPr lang="en-MY"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THREATENED SPECIES</a:t>
            </a:r>
          </a:p>
          <a:p>
            <a:r>
              <a:rPr lang="en-MY" b="1" dirty="0">
                <a:latin typeface="Open Sans" panose="020B0606030504020204" pitchFamily="34" charset="0"/>
                <a:ea typeface="Open Sans" panose="020B0606030504020204" pitchFamily="34" charset="0"/>
                <a:cs typeface="Open Sans" panose="020B0606030504020204" pitchFamily="34" charset="0"/>
              </a:rPr>
              <a:t>PROGRAMS / ACTIVITIES IN RELATION TO CTI-CFF GOALS  </a:t>
            </a:r>
            <a:r>
              <a:rPr lang="en-MY" sz="1600" dirty="0">
                <a:latin typeface="Open Sans" panose="020B0606030504020204" pitchFamily="34" charset="0"/>
                <a:ea typeface="Open Sans" panose="020B0606030504020204" pitchFamily="34" charset="0"/>
                <a:cs typeface="Open Sans" panose="020B0606030504020204" pitchFamily="34" charset="0"/>
              </a:rPr>
              <a:t>(but not directly budgeted under national CTI-CFF programs)</a:t>
            </a:r>
          </a:p>
          <a:p>
            <a:endParaRPr lang="en-MY" sz="1400" dirty="0">
              <a:latin typeface="Open Sans" panose="020B0606030504020204" pitchFamily="34" charset="0"/>
              <a:ea typeface="Open Sans" panose="020B0606030504020204" pitchFamily="34" charset="0"/>
              <a:cs typeface="Open Sans" panose="020B0606030504020204" pitchFamily="34" charset="0"/>
            </a:endParaRPr>
          </a:p>
          <a:p>
            <a:r>
              <a:rPr lang="en-MY" sz="1600" dirty="0">
                <a:latin typeface="Open Sans" panose="020B0606030504020204"/>
                <a:ea typeface="Open Sans" panose="020B0606030504020204" pitchFamily="34" charset="0"/>
                <a:cs typeface="Open Sans" panose="020B0606030504020204" pitchFamily="34" charset="0"/>
              </a:rPr>
              <a:t>1. Freshwater dolphin research that is currently conducted jointly by the James Cook University and Exxon Mobil PNG Ltd project in the Gulf province</a:t>
            </a:r>
          </a:p>
          <a:p>
            <a:r>
              <a:rPr lang="en-MY" sz="1600" dirty="0">
                <a:latin typeface="Open Sans" panose="020B0606030504020204"/>
                <a:ea typeface="Open Sans" panose="020B0606030504020204" pitchFamily="34" charset="0"/>
                <a:cs typeface="Open Sans" panose="020B0606030504020204" pitchFamily="34" charset="0"/>
              </a:rPr>
              <a:t>2. Major campaign on the marine plastic pollution around  coastal provinces  starting in Port Moresby. Focussed mainly on local markets, major shopping centres, and recreational beach picnic areas.</a:t>
            </a:r>
          </a:p>
          <a:p>
            <a:r>
              <a:rPr lang="en-MY" sz="1600" dirty="0">
                <a:latin typeface="Open Sans" panose="020B0606030504020204"/>
                <a:ea typeface="Open Sans" panose="020B0606030504020204" pitchFamily="34" charset="0"/>
                <a:cs typeface="Open Sans" panose="020B0606030504020204" pitchFamily="34" charset="0"/>
              </a:rPr>
              <a:t>3. Management  plans for other threaten marine species which the NFA and CEPA will work closely to produce on all commercial species both sedentary and finfish.</a:t>
            </a:r>
          </a:p>
          <a:p>
            <a:r>
              <a:rPr lang="en-US" sz="1600" dirty="0">
                <a:latin typeface="Open Sans" panose="020B0606030504020204"/>
              </a:rPr>
              <a:t>4. WWF has provided information to the TSWG including reports; research and strategies for key threatened species.  A</a:t>
            </a:r>
          </a:p>
          <a:p>
            <a:r>
              <a:rPr lang="en-US" sz="1600" dirty="0">
                <a:latin typeface="Open Sans" panose="020B0606030504020204"/>
              </a:rPr>
              <a:t>5.  Rapid Assessment Tool for Sharks &amp; Rays and an MPA guide for the effective design and management of MPAs for Sharks &amp; Rays.  This is additional to the 2017 Responsible Shark and Ray Tourism - Best Practices Guide.</a:t>
            </a:r>
            <a:endParaRPr lang="en-AU" sz="1600" dirty="0">
              <a:latin typeface="Open Sans" panose="020B0606030504020204"/>
            </a:endParaRPr>
          </a:p>
          <a:p>
            <a:endParaRPr lang="en-MY" sz="1400"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3926580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9FFF6D3-7BD4-4F78-90B8-5941E92FC3B4}"/>
              </a:ext>
            </a:extLst>
          </p:cNvPr>
          <p:cNvSpPr txBox="1"/>
          <p:nvPr/>
        </p:nvSpPr>
        <p:spPr>
          <a:xfrm>
            <a:off x="87822" y="995499"/>
            <a:ext cx="4991074" cy="1277273"/>
          </a:xfrm>
          <a:prstGeom prst="rect">
            <a:avLst/>
          </a:prstGeom>
          <a:noFill/>
        </p:spPr>
        <p:txBody>
          <a:bodyPr wrap="square" rtlCol="0">
            <a:spAutoFit/>
          </a:bodyPr>
          <a:lstStyle/>
          <a:p>
            <a:pPr>
              <a:spcAft>
                <a:spcPts val="600"/>
              </a:spcAft>
            </a:pPr>
            <a:r>
              <a:rPr lang="en-MY"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THREATENED SPECIES</a:t>
            </a:r>
          </a:p>
          <a:p>
            <a:r>
              <a:rPr lang="en-MY" b="1" dirty="0">
                <a:latin typeface="Open Sans" panose="020B0606030504020204" pitchFamily="34" charset="0"/>
                <a:ea typeface="Open Sans" panose="020B0606030504020204" pitchFamily="34" charset="0"/>
                <a:cs typeface="Open Sans" panose="020B0606030504020204" pitchFamily="34" charset="0"/>
              </a:rPr>
              <a:t>CTI-CFF NATIONAL PROGRAMS</a:t>
            </a:r>
          </a:p>
          <a:p>
            <a:endParaRPr lang="en-MY"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pic>
        <p:nvPicPr>
          <p:cNvPr id="6" name="Picture 5">
            <a:extLst>
              <a:ext uri="{FF2B5EF4-FFF2-40B4-BE49-F238E27FC236}">
                <a16:creationId xmlns:a16="http://schemas.microsoft.com/office/drawing/2014/main" id="{63C87872-BD30-429C-A80C-5D5C3994D8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73" y="1634135"/>
            <a:ext cx="5257800" cy="3943350"/>
          </a:xfrm>
          <a:prstGeom prst="rect">
            <a:avLst/>
          </a:prstGeom>
        </p:spPr>
      </p:pic>
      <p:sp>
        <p:nvSpPr>
          <p:cNvPr id="3" name="TextBox 2">
            <a:extLst>
              <a:ext uri="{FF2B5EF4-FFF2-40B4-BE49-F238E27FC236}">
                <a16:creationId xmlns:a16="http://schemas.microsoft.com/office/drawing/2014/main" id="{DED51763-E9DE-40E9-AE7F-A0CD05841E10}"/>
              </a:ext>
            </a:extLst>
          </p:cNvPr>
          <p:cNvSpPr txBox="1"/>
          <p:nvPr/>
        </p:nvSpPr>
        <p:spPr>
          <a:xfrm>
            <a:off x="104464" y="1859397"/>
            <a:ext cx="4765710" cy="646331"/>
          </a:xfrm>
          <a:prstGeom prst="rect">
            <a:avLst/>
          </a:prstGeom>
          <a:noFill/>
        </p:spPr>
        <p:txBody>
          <a:bodyPr wrap="square" rtlCol="0">
            <a:spAutoFit/>
          </a:bodyPr>
          <a:lstStyle/>
          <a:p>
            <a:r>
              <a:rPr lang="en-AU" b="1" dirty="0" err="1"/>
              <a:t>Jomard</a:t>
            </a:r>
            <a:r>
              <a:rPr lang="en-AU" b="1" dirty="0"/>
              <a:t> Passage Community Based Turtle Monitoring in the Milne  Bay Province. </a:t>
            </a:r>
          </a:p>
        </p:txBody>
      </p:sp>
      <p:pic>
        <p:nvPicPr>
          <p:cNvPr id="11" name="Content Placeholder 3">
            <a:extLst>
              <a:ext uri="{FF2B5EF4-FFF2-40B4-BE49-F238E27FC236}">
                <a16:creationId xmlns:a16="http://schemas.microsoft.com/office/drawing/2014/main" id="{6F9E8D9D-E379-410C-BD9B-534DF212D1C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92305" y="2638577"/>
            <a:ext cx="5092504" cy="3819378"/>
          </a:xfrm>
        </p:spPr>
      </p:pic>
    </p:spTree>
    <p:extLst>
      <p:ext uri="{BB962C8B-B14F-4D97-AF65-F5344CB8AC3E}">
        <p14:creationId xmlns:p14="http://schemas.microsoft.com/office/powerpoint/2010/main" val="876816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9FFF6D3-7BD4-4F78-90B8-5941E92FC3B4}"/>
              </a:ext>
            </a:extLst>
          </p:cNvPr>
          <p:cNvSpPr txBox="1"/>
          <p:nvPr/>
        </p:nvSpPr>
        <p:spPr>
          <a:xfrm>
            <a:off x="87822" y="995499"/>
            <a:ext cx="4991074" cy="1277273"/>
          </a:xfrm>
          <a:prstGeom prst="rect">
            <a:avLst/>
          </a:prstGeom>
          <a:noFill/>
        </p:spPr>
        <p:txBody>
          <a:bodyPr wrap="square" rtlCol="0">
            <a:spAutoFit/>
          </a:bodyPr>
          <a:lstStyle/>
          <a:p>
            <a:pPr>
              <a:spcAft>
                <a:spcPts val="600"/>
              </a:spcAft>
            </a:pPr>
            <a:r>
              <a:rPr lang="en-MY"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THREATENED SPECIES</a:t>
            </a:r>
          </a:p>
          <a:p>
            <a:r>
              <a:rPr lang="en-MY" b="1" dirty="0">
                <a:latin typeface="Open Sans" panose="020B0606030504020204" pitchFamily="34" charset="0"/>
                <a:ea typeface="Open Sans" panose="020B0606030504020204" pitchFamily="34" charset="0"/>
                <a:cs typeface="Open Sans" panose="020B0606030504020204" pitchFamily="34" charset="0"/>
              </a:rPr>
              <a:t>CTI-CFF NATIONAL PROGRAMS</a:t>
            </a:r>
          </a:p>
          <a:p>
            <a:endParaRPr lang="en-MY"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3" name="TextBox 2">
            <a:extLst>
              <a:ext uri="{FF2B5EF4-FFF2-40B4-BE49-F238E27FC236}">
                <a16:creationId xmlns:a16="http://schemas.microsoft.com/office/drawing/2014/main" id="{DED51763-E9DE-40E9-AE7F-A0CD05841E10}"/>
              </a:ext>
            </a:extLst>
          </p:cNvPr>
          <p:cNvSpPr txBox="1"/>
          <p:nvPr/>
        </p:nvSpPr>
        <p:spPr>
          <a:xfrm>
            <a:off x="104465" y="1859397"/>
            <a:ext cx="2907092" cy="2585323"/>
          </a:xfrm>
          <a:prstGeom prst="rect">
            <a:avLst/>
          </a:prstGeom>
          <a:noFill/>
        </p:spPr>
        <p:txBody>
          <a:bodyPr wrap="square" rtlCol="0">
            <a:spAutoFit/>
          </a:bodyPr>
          <a:lstStyle/>
          <a:p>
            <a:r>
              <a:rPr lang="en-AU" b="1" dirty="0"/>
              <a:t>In Madang province , a community based organisation Mas Kagin </a:t>
            </a:r>
            <a:r>
              <a:rPr lang="en-AU" b="1" dirty="0" err="1"/>
              <a:t>Tapani</a:t>
            </a:r>
            <a:r>
              <a:rPr lang="en-AU" b="1" dirty="0"/>
              <a:t>, is working with local communities to protect their beaches to save leatherback turtles through conservation deeds. </a:t>
            </a:r>
          </a:p>
        </p:txBody>
      </p:sp>
      <p:pic>
        <p:nvPicPr>
          <p:cNvPr id="12" name="Picture 1">
            <a:extLst>
              <a:ext uri="{FF2B5EF4-FFF2-40B4-BE49-F238E27FC236}">
                <a16:creationId xmlns:a16="http://schemas.microsoft.com/office/drawing/2014/main" id="{2D8D9ACE-8D52-457F-9F31-B2618F0B1A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8896" y="1415832"/>
            <a:ext cx="5585791" cy="418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Sumkar Coast Conservation Areas 2014 Feb 18.jpg">
            <a:extLst>
              <a:ext uri="{FF2B5EF4-FFF2-40B4-BE49-F238E27FC236}">
                <a16:creationId xmlns:a16="http://schemas.microsoft.com/office/drawing/2014/main" id="{BD4820DA-A371-4869-8CE2-8B22326CEC8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3079" y="3787280"/>
            <a:ext cx="396081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765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60828" y="233083"/>
            <a:ext cx="10515600" cy="1325563"/>
          </a:xfrm>
        </p:spPr>
        <p:txBody>
          <a:bodyPr>
            <a:normAutofit fontScale="90000"/>
          </a:bodyPr>
          <a:lstStyle/>
          <a:p>
            <a:r>
              <a:rPr lang="en-PH" sz="32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II. Constraints/Issues/Challenges </a:t>
            </a:r>
            <a:br>
              <a:rPr lang="en-PH" sz="32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br>
            <a:r>
              <a:rPr lang="en-PH" sz="32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Affecting Implementation of Identified Activities</a:t>
            </a:r>
            <a:endParaRPr lang="en-PH" sz="32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2" name="Rectangle 1"/>
          <p:cNvSpPr/>
          <p:nvPr/>
        </p:nvSpPr>
        <p:spPr>
          <a:xfrm>
            <a:off x="360828" y="1558644"/>
            <a:ext cx="10780937" cy="6186309"/>
          </a:xfrm>
          <a:prstGeom prst="rect">
            <a:avLst/>
          </a:prstGeom>
        </p:spPr>
        <p:txBody>
          <a:bodyPr wrap="square">
            <a:spAutoFit/>
          </a:bodyPr>
          <a:lstStyle/>
          <a:p>
            <a:pPr marL="285750" indent="-285750">
              <a:buFont typeface="Arial" panose="020B0604020202020204" pitchFamily="34" charset="0"/>
              <a:buChar char="•"/>
            </a:pPr>
            <a:r>
              <a:rPr lang="en-AU" dirty="0"/>
              <a:t>Limited  timelines for implementation,  (a one year project is unlikely to meet its objectives.)</a:t>
            </a:r>
          </a:p>
          <a:p>
            <a:endParaRPr lang="en-AU" dirty="0"/>
          </a:p>
          <a:p>
            <a:pPr marL="285750" indent="-285750">
              <a:buFont typeface="Arial" panose="020B0604020202020204" pitchFamily="34" charset="0"/>
              <a:buChar char="•"/>
            </a:pPr>
            <a:r>
              <a:rPr lang="en-PH" dirty="0"/>
              <a:t>Capacity issues at the PNG NCC has often led to lack of coordination of activities  amongst stakeholders (Finances,  manpower etc.)</a:t>
            </a:r>
          </a:p>
          <a:p>
            <a:endParaRPr lang="en-AU" dirty="0"/>
          </a:p>
          <a:p>
            <a:pPr marL="285750" indent="-285750">
              <a:buFont typeface="Arial" panose="020B0604020202020204" pitchFamily="34" charset="0"/>
              <a:buChar char="•"/>
            </a:pPr>
            <a:r>
              <a:rPr lang="en-PH" dirty="0"/>
              <a:t>Governance &amp; political will </a:t>
            </a:r>
          </a:p>
          <a:p>
            <a:endParaRPr lang="en-PH" dirty="0"/>
          </a:p>
          <a:p>
            <a:pPr marL="285750" indent="-285750">
              <a:buFont typeface="Arial" panose="020B0604020202020204" pitchFamily="34" charset="0"/>
              <a:buChar char="•"/>
            </a:pPr>
            <a:r>
              <a:rPr lang="en-PH" dirty="0"/>
              <a:t>Delay in the enactment of the Protected area bill </a:t>
            </a:r>
          </a:p>
          <a:p>
            <a:endParaRPr lang="en-PH" dirty="0"/>
          </a:p>
          <a:p>
            <a:pPr marL="285750" indent="-285750">
              <a:buFont typeface="Arial" panose="020B0604020202020204" pitchFamily="34" charset="0"/>
              <a:buChar char="•"/>
            </a:pPr>
            <a:r>
              <a:rPr lang="en-PH" dirty="0"/>
              <a:t>Sustainable financing  for  the  PNG Marine Program (</a:t>
            </a:r>
            <a:r>
              <a:rPr lang="en-PH" dirty="0" err="1"/>
              <a:t>NPoA</a:t>
            </a:r>
            <a:r>
              <a:rPr lang="en-PH" dirty="0"/>
              <a:t>) </a:t>
            </a:r>
          </a:p>
          <a:p>
            <a:pPr marL="285750" indent="-285750">
              <a:buFont typeface="Arial" panose="020B0604020202020204" pitchFamily="34" charset="0"/>
              <a:buChar char="•"/>
            </a:pPr>
            <a:endParaRPr lang="en-PH" dirty="0"/>
          </a:p>
          <a:p>
            <a:pPr marL="285750" indent="-285750">
              <a:buFont typeface="Arial" panose="020B0604020202020204" pitchFamily="34" charset="0"/>
              <a:buChar char="•"/>
            </a:pPr>
            <a:r>
              <a:rPr lang="en-PH" dirty="0"/>
              <a:t>Need for improved partnership dialogue between all 14 maritime provinces  &amp; other stakeholders   (Maritime Governors Roundtable)</a:t>
            </a:r>
          </a:p>
          <a:p>
            <a:endParaRPr lang="en-PH" dirty="0"/>
          </a:p>
          <a:p>
            <a:pPr marL="285750" indent="-285750">
              <a:buFont typeface="Arial" panose="020B0604020202020204" pitchFamily="34" charset="0"/>
              <a:buChar char="•"/>
            </a:pPr>
            <a:r>
              <a:rPr lang="en-PH" dirty="0"/>
              <a:t>Lack of communications/gender strategies  to support the implementation of the </a:t>
            </a:r>
            <a:r>
              <a:rPr lang="en-PH" dirty="0" err="1"/>
              <a:t>NPoA</a:t>
            </a:r>
            <a:endParaRPr lang="en-PH" dirty="0"/>
          </a:p>
          <a:p>
            <a:endParaRPr lang="en-PH" dirty="0"/>
          </a:p>
          <a:p>
            <a:r>
              <a:rPr lang="en-PH" dirty="0"/>
              <a:t> </a:t>
            </a:r>
          </a:p>
          <a:p>
            <a:endParaRPr lang="en-PH" dirty="0"/>
          </a:p>
          <a:p>
            <a:pPr marL="285750" indent="-285750">
              <a:buFont typeface="Arial" panose="020B0604020202020204" pitchFamily="34" charset="0"/>
              <a:buChar char="•"/>
            </a:pPr>
            <a:endParaRPr lang="en-PH" dirty="0"/>
          </a:p>
          <a:p>
            <a:r>
              <a:rPr lang="en-PH" dirty="0"/>
              <a:t>  </a:t>
            </a:r>
          </a:p>
          <a:p>
            <a:pPr marL="285750" indent="-285750">
              <a:buFont typeface="Arial" panose="020B0604020202020204" pitchFamily="34" charset="0"/>
              <a:buChar char="•"/>
            </a:pPr>
            <a:endParaRPr lang="en-PH" dirty="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3243388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39148" y="69575"/>
            <a:ext cx="10157791" cy="834886"/>
          </a:xfrm>
        </p:spPr>
        <p:txBody>
          <a:bodyPr>
            <a:normAutofit/>
          </a:bodyPr>
          <a:lstStyle/>
          <a:p>
            <a:r>
              <a:rPr lang="en-PH" sz="32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III. National Roadmap 2019</a:t>
            </a:r>
            <a:endParaRPr lang="en-PH" sz="32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218661" y="843206"/>
            <a:ext cx="10157791" cy="6076920"/>
          </a:xfrm>
          <a:prstGeom prst="rect">
            <a:avLst/>
          </a:prstGeom>
        </p:spPr>
        <p:txBody>
          <a:bodyPr wrap="square">
            <a:spAutoFit/>
          </a:bodyPr>
          <a:lstStyle/>
          <a:p>
            <a:pPr marL="342900" marR="0" lvl="0" indent="-342900">
              <a:lnSpc>
                <a:spcPct val="107000"/>
              </a:lnSpc>
              <a:spcBef>
                <a:spcPts val="0"/>
              </a:spcBef>
              <a:spcAft>
                <a:spcPts val="800"/>
              </a:spcAft>
              <a:buFont typeface="+mj-lt"/>
              <a:buAutoNum type="alphaUcPeriod"/>
            </a:pPr>
            <a:r>
              <a:rPr lang="en-PH" sz="2000" b="1" dirty="0">
                <a:latin typeface="Open Sans" panose="020B0606030504020204" pitchFamily="34" charset="0"/>
                <a:ea typeface="Open Sans" panose="020B0606030504020204" pitchFamily="34" charset="0"/>
                <a:cs typeface="Open Sans" panose="020B0606030504020204" pitchFamily="34" charset="0"/>
              </a:rPr>
              <a:t>CTI-CFF National Programs</a:t>
            </a:r>
            <a:endParaRPr lang="en-PH" sz="20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nSpc>
                <a:spcPct val="107000"/>
              </a:lnSpc>
              <a:spcBef>
                <a:spcPts val="0"/>
              </a:spcBef>
              <a:spcAft>
                <a:spcPts val="0"/>
              </a:spcAft>
              <a:buAutoNum type="arabicPeriod"/>
            </a:pPr>
            <a:r>
              <a:rPr lang="en-PH" sz="2000" dirty="0">
                <a:latin typeface="Open Sans" panose="020B0606030504020204" pitchFamily="34" charset="0"/>
                <a:ea typeface="Open Sans" panose="020B0606030504020204" pitchFamily="34" charset="0"/>
                <a:cs typeface="Open Sans" panose="020B0606030504020204" pitchFamily="34" charset="0"/>
              </a:rPr>
              <a:t>Launching  and marketing of the PNG Marine Program ( NPOA) </a:t>
            </a:r>
          </a:p>
          <a:p>
            <a:pPr marL="342900" marR="0" lvl="0" indent="-342900">
              <a:lnSpc>
                <a:spcPct val="107000"/>
              </a:lnSpc>
              <a:spcBef>
                <a:spcPts val="0"/>
              </a:spcBef>
              <a:spcAft>
                <a:spcPts val="0"/>
              </a:spcAft>
              <a:buFont typeface="+mj-lt"/>
              <a:buAutoNum type="arabicPeriod"/>
            </a:pPr>
            <a:r>
              <a:rPr lang="en-PH" sz="2000" dirty="0">
                <a:latin typeface="Open Sans" panose="020B0606030504020204" pitchFamily="34" charset="0"/>
                <a:ea typeface="Open Sans" panose="020B0606030504020204" pitchFamily="34" charset="0"/>
                <a:cs typeface="Open Sans" panose="020B0606030504020204" pitchFamily="34" charset="0"/>
              </a:rPr>
              <a:t>  Enactment of PA Bill </a:t>
            </a:r>
          </a:p>
          <a:p>
            <a:pPr marL="342900" marR="0" lvl="0" indent="-342900">
              <a:lnSpc>
                <a:spcPct val="107000"/>
              </a:lnSpc>
              <a:spcBef>
                <a:spcPts val="0"/>
              </a:spcBef>
              <a:spcAft>
                <a:spcPts val="0"/>
              </a:spcAft>
              <a:buFont typeface="+mj-lt"/>
              <a:buAutoNum type="arabicPeriod"/>
            </a:pPr>
            <a:r>
              <a:rPr lang="en-PH" sz="2000" dirty="0">
                <a:latin typeface="Open Sans" panose="020B0606030504020204" pitchFamily="34" charset="0"/>
                <a:ea typeface="Open Sans" panose="020B0606030504020204" pitchFamily="34" charset="0"/>
                <a:cs typeface="Open Sans" panose="020B0606030504020204" pitchFamily="34" charset="0"/>
              </a:rPr>
              <a:t>  Rolling out of biodiversity courses by UPNG.   (Post Grad, Masters, Certificates)</a:t>
            </a:r>
          </a:p>
          <a:p>
            <a:pPr marL="342900" marR="0" lvl="0" indent="-342900">
              <a:lnSpc>
                <a:spcPct val="107000"/>
              </a:lnSpc>
              <a:spcBef>
                <a:spcPts val="0"/>
              </a:spcBef>
              <a:spcAft>
                <a:spcPts val="0"/>
              </a:spcAft>
              <a:buFont typeface="+mj-lt"/>
              <a:buAutoNum type="arabicPeriod"/>
            </a:pPr>
            <a:r>
              <a:rPr lang="en-PH" sz="2000" dirty="0">
                <a:latin typeface="Open Sans" panose="020B0606030504020204" pitchFamily="34" charset="0"/>
                <a:ea typeface="Open Sans" panose="020B0606030504020204" pitchFamily="34" charset="0"/>
                <a:cs typeface="Open Sans" panose="020B0606030504020204" pitchFamily="34" charset="0"/>
              </a:rPr>
              <a:t>  Mapping of all marine species / data base </a:t>
            </a:r>
          </a:p>
          <a:p>
            <a:pPr marL="342900" marR="0" lvl="0" indent="-342900">
              <a:lnSpc>
                <a:spcPct val="107000"/>
              </a:lnSpc>
              <a:spcBef>
                <a:spcPts val="0"/>
              </a:spcBef>
              <a:spcAft>
                <a:spcPts val="0"/>
              </a:spcAft>
              <a:buFont typeface="+mj-lt"/>
              <a:buAutoNum type="arabicPeriod"/>
            </a:pPr>
            <a:r>
              <a:rPr lang="en-PH" sz="2000" dirty="0">
                <a:latin typeface="Open Sans" panose="020B0606030504020204" pitchFamily="34" charset="0"/>
                <a:ea typeface="Open Sans" panose="020B0606030504020204" pitchFamily="34" charset="0"/>
                <a:cs typeface="Open Sans" panose="020B0606030504020204" pitchFamily="34" charset="0"/>
              </a:rPr>
              <a:t> Upgrading of PNG Protected Areas   (Marine &amp; Terrestrial) </a:t>
            </a:r>
          </a:p>
          <a:p>
            <a:pPr marL="342900" marR="0" lvl="0" indent="-342900">
              <a:lnSpc>
                <a:spcPct val="107000"/>
              </a:lnSpc>
              <a:spcBef>
                <a:spcPts val="0"/>
              </a:spcBef>
              <a:spcAft>
                <a:spcPts val="0"/>
              </a:spcAft>
              <a:buFont typeface="+mj-lt"/>
              <a:buAutoNum type="arabicPeriod"/>
            </a:pPr>
            <a:r>
              <a:rPr lang="en-PH" sz="2000" dirty="0">
                <a:latin typeface="Open Sans" panose="020B0606030504020204" pitchFamily="34" charset="0"/>
                <a:ea typeface="Open Sans" panose="020B0606030504020204" pitchFamily="34" charset="0"/>
                <a:cs typeface="Open Sans" panose="020B0606030504020204" pitchFamily="34" charset="0"/>
              </a:rPr>
              <a:t> Hosting the  Governors Roundtable for 2019. </a:t>
            </a:r>
          </a:p>
          <a:p>
            <a:pPr marL="342900" marR="0" lvl="0" indent="-342900">
              <a:lnSpc>
                <a:spcPct val="107000"/>
              </a:lnSpc>
              <a:spcBef>
                <a:spcPts val="0"/>
              </a:spcBef>
              <a:spcAft>
                <a:spcPts val="0"/>
              </a:spcAft>
              <a:buFont typeface="+mj-lt"/>
              <a:buAutoNum type="arabicPeriod"/>
            </a:pPr>
            <a:endParaRPr lang="en-PH" sz="2000" dirty="0">
              <a:latin typeface="Open Sans" panose="020B0606030504020204" pitchFamily="34" charset="0"/>
              <a:ea typeface="Open Sans" panose="020B0606030504020204" pitchFamily="34" charset="0"/>
              <a:cs typeface="Open Sans" panose="020B0606030504020204" pitchFamily="34" charset="0"/>
            </a:endParaRPr>
          </a:p>
          <a:p>
            <a:pPr marR="0" lvl="0">
              <a:lnSpc>
                <a:spcPct val="107000"/>
              </a:lnSpc>
              <a:spcBef>
                <a:spcPts val="0"/>
              </a:spcBef>
              <a:spcAft>
                <a:spcPts val="0"/>
              </a:spcAft>
            </a:pPr>
            <a:endParaRPr lang="en-PH" sz="2000" dirty="0">
              <a:latin typeface="Open Sans" panose="020B0606030504020204" pitchFamily="34" charset="0"/>
              <a:ea typeface="Open Sans" panose="020B0606030504020204" pitchFamily="34" charset="0"/>
              <a:cs typeface="Open Sans" panose="020B0606030504020204" pitchFamily="34" charset="0"/>
            </a:endParaRPr>
          </a:p>
          <a:p>
            <a:pPr marR="0" lvl="0">
              <a:lnSpc>
                <a:spcPct val="107000"/>
              </a:lnSpc>
              <a:spcBef>
                <a:spcPts val="0"/>
              </a:spcBef>
              <a:spcAft>
                <a:spcPts val="0"/>
              </a:spcAft>
            </a:pPr>
            <a:r>
              <a:rPr lang="en-PH" sz="2000" b="1" dirty="0">
                <a:latin typeface="Open Sans" panose="020B0606030504020204" pitchFamily="34" charset="0"/>
                <a:ea typeface="Open Sans" panose="020B0606030504020204" pitchFamily="34" charset="0"/>
                <a:cs typeface="Open Sans" panose="020B0606030504020204" pitchFamily="34" charset="0"/>
              </a:rPr>
              <a:t>B.  National Programs in relation to CTI-CFF RPOA goals but not budgeted as CTI-CFF programs</a:t>
            </a:r>
            <a:endParaRPr lang="en-PH" sz="200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07000"/>
              </a:lnSpc>
              <a:spcBef>
                <a:spcPts val="0"/>
              </a:spcBef>
              <a:spcAft>
                <a:spcPts val="0"/>
              </a:spcAft>
              <a:buFont typeface="+mj-lt"/>
              <a:buAutoNum type="arabicPeriod"/>
            </a:pPr>
            <a:r>
              <a:rPr lang="en-PH" sz="2000" dirty="0">
                <a:latin typeface="Open Sans" panose="020B0606030504020204" pitchFamily="34" charset="0"/>
                <a:ea typeface="Open Sans" panose="020B0606030504020204" pitchFamily="34" charset="0"/>
                <a:cs typeface="Open Sans" panose="020B0606030504020204" pitchFamily="34" charset="0"/>
              </a:rPr>
              <a:t>Sedentary  marine resource assessment and blue carbon  </a:t>
            </a:r>
          </a:p>
          <a:p>
            <a:pPr marL="342900" marR="0" lvl="0" indent="-342900">
              <a:lnSpc>
                <a:spcPct val="107000"/>
              </a:lnSpc>
              <a:spcBef>
                <a:spcPts val="0"/>
              </a:spcBef>
              <a:spcAft>
                <a:spcPts val="0"/>
              </a:spcAft>
              <a:buFont typeface="+mj-lt"/>
              <a:buAutoNum type="arabicPeriod"/>
            </a:pPr>
            <a:r>
              <a:rPr lang="en-PH" sz="2000" dirty="0">
                <a:latin typeface="Open Sans" panose="020B0606030504020204" pitchFamily="34" charset="0"/>
                <a:ea typeface="Open Sans" panose="020B0606030504020204" pitchFamily="34" charset="0"/>
                <a:cs typeface="Open Sans" panose="020B0606030504020204" pitchFamily="34" charset="0"/>
              </a:rPr>
              <a:t>Oceans program</a:t>
            </a:r>
          </a:p>
          <a:p>
            <a:pPr marL="342900" marR="0" lvl="0" indent="-342900">
              <a:lnSpc>
                <a:spcPct val="107000"/>
              </a:lnSpc>
              <a:spcBef>
                <a:spcPts val="0"/>
              </a:spcBef>
              <a:spcAft>
                <a:spcPts val="800"/>
              </a:spcAft>
              <a:buFont typeface="+mj-lt"/>
              <a:buAutoNum type="arabicPeriod"/>
            </a:pPr>
            <a:r>
              <a:rPr lang="en-PH" sz="2000" dirty="0">
                <a:latin typeface="Open Sans" panose="020B0606030504020204" pitchFamily="34" charset="0"/>
                <a:ea typeface="Open Sans" panose="020B0606030504020204" pitchFamily="34" charset="0"/>
                <a:cs typeface="Open Sans" panose="020B0606030504020204" pitchFamily="34" charset="0"/>
              </a:rPr>
              <a:t>Partners programs  (WWF, WCS, TNC and other national NGOs &amp; institutions) </a:t>
            </a:r>
          </a:p>
          <a:p>
            <a:pPr marL="342900" marR="0" lvl="0" indent="-342900">
              <a:lnSpc>
                <a:spcPct val="107000"/>
              </a:lnSpc>
              <a:spcBef>
                <a:spcPts val="0"/>
              </a:spcBef>
              <a:spcAft>
                <a:spcPts val="800"/>
              </a:spcAft>
              <a:buFont typeface="+mj-lt"/>
              <a:buAutoNum type="arabicPeriod"/>
            </a:pPr>
            <a:r>
              <a:rPr lang="en-PH" sz="2000" dirty="0">
                <a:latin typeface="Open Sans" panose="020B0606030504020204" pitchFamily="34" charset="0"/>
                <a:ea typeface="Open Sans" panose="020B0606030504020204" pitchFamily="34" charset="0"/>
                <a:cs typeface="Open Sans" panose="020B0606030504020204" pitchFamily="34" charset="0"/>
              </a:rPr>
              <a:t>Mapping of Shark and Rays  Distribution.</a:t>
            </a:r>
          </a:p>
          <a:p>
            <a:pPr marR="0" lvl="0">
              <a:lnSpc>
                <a:spcPct val="107000"/>
              </a:lnSpc>
              <a:spcBef>
                <a:spcPts val="0"/>
              </a:spcBef>
              <a:spcAft>
                <a:spcPts val="800"/>
              </a:spcAft>
            </a:pPr>
            <a:endParaRPr lang="en-PH" sz="2000" dirty="0">
              <a:effectLst/>
              <a:latin typeface="Open Sans" panose="020B0606030504020204" pitchFamily="34" charset="0"/>
              <a:ea typeface="Open Sans" panose="020B0606030504020204" pitchFamily="34" charset="0"/>
              <a:cs typeface="Open Sans" panose="020B0606030504020204" pitchFamily="34" charset="0"/>
            </a:endParaRPr>
          </a:p>
          <a:p>
            <a:pPr marR="0" lvl="0">
              <a:lnSpc>
                <a:spcPct val="107000"/>
              </a:lnSpc>
              <a:spcBef>
                <a:spcPts val="0"/>
              </a:spcBef>
              <a:spcAft>
                <a:spcPts val="800"/>
              </a:spcAft>
            </a:pPr>
            <a:endParaRPr lang="en-PH" sz="20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1273845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60828" y="233083"/>
            <a:ext cx="10515600" cy="1325563"/>
          </a:xfrm>
        </p:spPr>
        <p:txBody>
          <a:bodyPr>
            <a:normAutofit/>
          </a:bodyPr>
          <a:lstStyle/>
          <a:p>
            <a:r>
              <a:rPr lang="en-PH" sz="32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III. National Roadmap 2019</a:t>
            </a:r>
            <a:endParaRPr lang="en-PH" sz="32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360828" y="1150598"/>
            <a:ext cx="10748159" cy="8156079"/>
          </a:xfrm>
          <a:prstGeom prst="rect">
            <a:avLst/>
          </a:prstGeom>
        </p:spPr>
        <p:txBody>
          <a:bodyPr wrap="square">
            <a:spAutoFit/>
          </a:bodyPr>
          <a:lstStyle/>
          <a:p>
            <a:pPr lvl="0"/>
            <a:r>
              <a:rPr lang="en-PH" sz="2000" b="1" dirty="0">
                <a:latin typeface="Open Sans" panose="020B0606030504020204" pitchFamily="34" charset="0"/>
                <a:ea typeface="Open Sans" panose="020B0606030504020204" pitchFamily="34" charset="0"/>
                <a:cs typeface="Open Sans" panose="020B0606030504020204" pitchFamily="34" charset="0"/>
              </a:rPr>
              <a:t>National Plan of Action Review (if any)</a:t>
            </a: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PH" sz="2000" i="1" dirty="0">
                <a:latin typeface="Open Sans" panose="020B0606030504020204" pitchFamily="34" charset="0"/>
                <a:ea typeface="Open Sans" panose="020B0606030504020204" pitchFamily="34" charset="0"/>
                <a:cs typeface="Open Sans" panose="020B0606030504020204" pitchFamily="34" charset="0"/>
              </a:rPr>
              <a:t>Please state the outcome of the NPOA Review, and if NCCs are planning to review the NPOA, what are the expectations from the review that would be useful for the RPOA 2.0 development in 2019.</a:t>
            </a: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PH" sz="2000" i="1" dirty="0">
                <a:latin typeface="Open Sans" panose="020B0606030504020204" pitchFamily="34" charset="0"/>
                <a:ea typeface="Open Sans" panose="020B0606030504020204" pitchFamily="34" charset="0"/>
                <a:cs typeface="Open Sans" panose="020B0606030504020204" pitchFamily="34" charset="0"/>
              </a:rPr>
              <a:t>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1600" dirty="0"/>
              <a:t>Summary of Major Outputs</a:t>
            </a:r>
          </a:p>
          <a:p>
            <a:endParaRPr lang="en-US" sz="1600" dirty="0"/>
          </a:p>
          <a:p>
            <a:pPr marL="285750" indent="-285750">
              <a:buFont typeface="Arial" panose="020B0604020202020204" pitchFamily="34" charset="0"/>
              <a:buChar char="•"/>
            </a:pPr>
            <a:r>
              <a:rPr lang="en-US" sz="1600" dirty="0"/>
              <a:t>Papua New Guinea </a:t>
            </a:r>
            <a:r>
              <a:rPr lang="en-US" sz="1600" dirty="0" err="1"/>
              <a:t>NPoA</a:t>
            </a:r>
            <a:r>
              <a:rPr lang="en-US" sz="1600" dirty="0"/>
              <a:t>  will now be aligned with the country MTDP III    2018-2022</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 Bismarck Seascapes Planning  informing key stakeholder in  key strategies to take to inform decision making for major development  plans.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 EAFM  - Increased  momentum around  management that adds value to food security, and livelihoods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 MPA -  Development  of the Protected Area Bill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Climate Change Adaptation -    Development of the Climate Change Policy   &amp; Act  (  MTDS)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Threatened Species -  Increased ownership by  local communities of Community based   management initiatives  particularly with marine turtles and dugongs.   </a:t>
            </a:r>
          </a:p>
          <a:p>
            <a:r>
              <a:rPr lang="en-US" b="1" dirty="0"/>
              <a:t>   </a:t>
            </a:r>
          </a:p>
          <a:p>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endParaRPr lang="en-US" sz="1600" dirty="0"/>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pPr lvl="0"/>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Tree>
    <p:extLst>
      <p:ext uri="{BB962C8B-B14F-4D97-AF65-F5344CB8AC3E}">
        <p14:creationId xmlns:p14="http://schemas.microsoft.com/office/powerpoint/2010/main" val="1929934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0828" y="376519"/>
            <a:ext cx="10515600" cy="64545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H" sz="32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IV. Potential Regional Program &amp; Support Required</a:t>
            </a:r>
            <a:endParaRPr lang="en-PH" sz="32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2" name="TextBox 1">
            <a:extLst>
              <a:ext uri="{FF2B5EF4-FFF2-40B4-BE49-F238E27FC236}">
                <a16:creationId xmlns:a16="http://schemas.microsoft.com/office/drawing/2014/main" id="{F34D18F6-8DCC-4B03-B18A-4485FA3C8318}"/>
              </a:ext>
            </a:extLst>
          </p:cNvPr>
          <p:cNvSpPr txBox="1"/>
          <p:nvPr/>
        </p:nvSpPr>
        <p:spPr>
          <a:xfrm>
            <a:off x="360828" y="1679713"/>
            <a:ext cx="9359642" cy="3508653"/>
          </a:xfrm>
          <a:prstGeom prst="rect">
            <a:avLst/>
          </a:prstGeom>
          <a:noFill/>
        </p:spPr>
        <p:txBody>
          <a:bodyPr wrap="square" rtlCol="0">
            <a:spAutoFit/>
          </a:bodyPr>
          <a:lstStyle/>
          <a:p>
            <a:pPr marL="285750" indent="-285750">
              <a:buFont typeface="Arial" panose="020B0604020202020204" pitchFamily="34" charset="0"/>
              <a:buChar char="•"/>
            </a:pPr>
            <a:r>
              <a:rPr lang="en-AU" sz="2400" dirty="0"/>
              <a:t>Informed Data base  program coordinated by SPREP and CEPA </a:t>
            </a:r>
          </a:p>
          <a:p>
            <a:pPr marL="285750" indent="-285750">
              <a:buFont typeface="Arial" panose="020B0604020202020204" pitchFamily="34" charset="0"/>
              <a:buChar char="•"/>
            </a:pPr>
            <a:r>
              <a:rPr lang="en-AU" sz="2400" dirty="0"/>
              <a:t>Mapping &amp; GIS project to develop the PA registry for PNG</a:t>
            </a:r>
          </a:p>
          <a:p>
            <a:pPr marL="285750" indent="-285750">
              <a:buFont typeface="Arial" panose="020B0604020202020204" pitchFamily="34" charset="0"/>
              <a:buChar char="•"/>
            </a:pPr>
            <a:r>
              <a:rPr lang="en-AU" sz="2400" dirty="0"/>
              <a:t>National Rangers Program  led by CEPA under GEF  </a:t>
            </a:r>
          </a:p>
          <a:p>
            <a:pPr marL="285750" indent="-285750">
              <a:buFont typeface="Arial" panose="020B0604020202020204" pitchFamily="34" charset="0"/>
              <a:buChar char="•"/>
            </a:pPr>
            <a:r>
              <a:rPr lang="en-AU" sz="2400" dirty="0"/>
              <a:t>BSSE  Eco Region planning</a:t>
            </a:r>
          </a:p>
          <a:p>
            <a:pPr marL="285750" indent="-285750">
              <a:buFont typeface="Arial" panose="020B0604020202020204" pitchFamily="34" charset="0"/>
              <a:buChar char="•"/>
            </a:pPr>
            <a:r>
              <a:rPr lang="en-AU" sz="2400" dirty="0"/>
              <a:t>Profiling LGN and WLF commitments across  PNG   </a:t>
            </a:r>
          </a:p>
          <a:p>
            <a:pPr marL="285750" indent="-285750">
              <a:buFont typeface="Arial" panose="020B0604020202020204" pitchFamily="34" charset="0"/>
              <a:buChar char="•"/>
            </a:pPr>
            <a:r>
              <a:rPr lang="en-AU" sz="2400" dirty="0"/>
              <a:t>Support required for the campaign against the Plastic </a:t>
            </a:r>
            <a:r>
              <a:rPr lang="en-AU" sz="2400"/>
              <a:t>marine pollution. </a:t>
            </a:r>
            <a:endParaRPr lang="en-AU" sz="2400"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endParaRPr lang="en-AU" dirty="0"/>
          </a:p>
        </p:txBody>
      </p:sp>
    </p:spTree>
    <p:extLst>
      <p:ext uri="{BB962C8B-B14F-4D97-AF65-F5344CB8AC3E}">
        <p14:creationId xmlns:p14="http://schemas.microsoft.com/office/powerpoint/2010/main" val="3498681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60828" y="376519"/>
            <a:ext cx="10515600" cy="6454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H" sz="32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V. Documents/Materials/Publications</a:t>
            </a:r>
            <a:endParaRPr lang="en-PH" sz="32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2" name="Rectangle 1">
            <a:extLst>
              <a:ext uri="{FF2B5EF4-FFF2-40B4-BE49-F238E27FC236}">
                <a16:creationId xmlns:a16="http://schemas.microsoft.com/office/drawing/2014/main" id="{1A18CA39-ED37-44D6-B249-9134036AFFC2}"/>
              </a:ext>
            </a:extLst>
          </p:cNvPr>
          <p:cNvSpPr/>
          <p:nvPr/>
        </p:nvSpPr>
        <p:spPr>
          <a:xfrm>
            <a:off x="360827" y="1411357"/>
            <a:ext cx="9339763" cy="4801314"/>
          </a:xfrm>
          <a:prstGeom prst="rect">
            <a:avLst/>
          </a:prstGeom>
        </p:spPr>
        <p:txBody>
          <a:bodyPr wrap="square">
            <a:spAutoFit/>
          </a:bodyPr>
          <a:lstStyle/>
          <a:p>
            <a:pPr marL="285750" indent="-285750">
              <a:buFont typeface="Arial" panose="020B0604020202020204" pitchFamily="34" charset="0"/>
              <a:buChar char="•"/>
            </a:pPr>
            <a:r>
              <a:rPr lang="en-AU" dirty="0"/>
              <a:t>Ridges to Reefs Assessment for New Britain, PNG: Planning for Sustainable Development  East New Britain  (Geoff Lipsett Moore et al, 2017)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Ridges to Reefs Assessment for New Britain, PNG: Planning for Sustainable Development  West  New Britain  (Geoff Lipsett Moore et all, 2017) </a:t>
            </a:r>
          </a:p>
          <a:p>
            <a:endParaRPr lang="en-AU" dirty="0"/>
          </a:p>
          <a:p>
            <a:pPr marL="285750" indent="-285750">
              <a:buFont typeface="Arial" panose="020B0604020202020204" pitchFamily="34" charset="0"/>
              <a:buChar char="•"/>
            </a:pPr>
            <a:r>
              <a:rPr lang="en-AU" dirty="0"/>
              <a:t>Papua New Guinea Ahus Island Report Card Based on UN Sustainable Development Goals, Nov 2018</a:t>
            </a:r>
          </a:p>
          <a:p>
            <a:endParaRPr lang="en-AU" dirty="0"/>
          </a:p>
          <a:p>
            <a:pPr marL="285750" indent="-285750">
              <a:buFont typeface="Arial" panose="020B0604020202020204" pitchFamily="34" charset="0"/>
              <a:buChar char="•"/>
            </a:pPr>
            <a:r>
              <a:rPr lang="en-AU" dirty="0"/>
              <a:t>Sharks and Rays of Papua New Guinea by William T White, </a:t>
            </a:r>
            <a:r>
              <a:rPr lang="en-AU" dirty="0" err="1"/>
              <a:t>Leotine</a:t>
            </a:r>
            <a:r>
              <a:rPr lang="en-AU" dirty="0"/>
              <a:t> </a:t>
            </a:r>
            <a:r>
              <a:rPr lang="en-AU" dirty="0" err="1"/>
              <a:t>Baje</a:t>
            </a:r>
            <a:r>
              <a:rPr lang="en-AU" dirty="0"/>
              <a:t>. </a:t>
            </a:r>
            <a:r>
              <a:rPr lang="en-AU" dirty="0" err="1"/>
              <a:t>Benthly</a:t>
            </a:r>
            <a:r>
              <a:rPr lang="en-AU" dirty="0"/>
              <a:t> </a:t>
            </a:r>
            <a:r>
              <a:rPr lang="en-AU" dirty="0" err="1"/>
              <a:t>Sabub</a:t>
            </a:r>
            <a:r>
              <a:rPr lang="en-AU" dirty="0"/>
              <a:t>, Sharon A. Appleyard, John J </a:t>
            </a:r>
            <a:r>
              <a:rPr lang="en-AU" dirty="0" err="1"/>
              <a:t>Pogonoski</a:t>
            </a:r>
            <a:r>
              <a:rPr lang="en-AU" dirty="0"/>
              <a:t> and </a:t>
            </a:r>
            <a:r>
              <a:rPr lang="en-AU" dirty="0" err="1"/>
              <a:t>Raph</a:t>
            </a:r>
            <a:r>
              <a:rPr lang="en-AU" dirty="0"/>
              <a:t> R Mana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 Reports &amp; Presentations from all  implementing partners   &amp; institutions    (WWF, TNC, WCS, UPNG, PNGCLMA, MAKATA ,  ECA, etc)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r>
              <a:rPr lang="en-AU" dirty="0"/>
              <a:t> </a:t>
            </a:r>
          </a:p>
        </p:txBody>
      </p:sp>
    </p:spTree>
    <p:extLst>
      <p:ext uri="{BB962C8B-B14F-4D97-AF65-F5344CB8AC3E}">
        <p14:creationId xmlns:p14="http://schemas.microsoft.com/office/powerpoint/2010/main" val="3929737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1376" y="98116"/>
            <a:ext cx="10515600" cy="5464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H" sz="32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VI. Other Remarks</a:t>
            </a:r>
            <a:endParaRPr lang="en-PH" sz="32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2" name="TextBox 1">
            <a:extLst>
              <a:ext uri="{FF2B5EF4-FFF2-40B4-BE49-F238E27FC236}">
                <a16:creationId xmlns:a16="http://schemas.microsoft.com/office/drawing/2014/main" id="{7B4D47BC-3123-4828-9B31-525659996B5F}"/>
              </a:ext>
            </a:extLst>
          </p:cNvPr>
          <p:cNvSpPr txBox="1"/>
          <p:nvPr/>
        </p:nvSpPr>
        <p:spPr>
          <a:xfrm>
            <a:off x="4687514" y="699248"/>
            <a:ext cx="6000217" cy="5786199"/>
          </a:xfrm>
          <a:prstGeom prst="rect">
            <a:avLst/>
          </a:prstGeom>
          <a:noFill/>
        </p:spPr>
        <p:txBody>
          <a:bodyPr wrap="square" rtlCol="0">
            <a:spAutoFit/>
          </a:bodyPr>
          <a:lstStyle/>
          <a:p>
            <a:pPr marL="285750" indent="-285750">
              <a:buFont typeface="Arial" panose="020B0604020202020204" pitchFamily="34" charset="0"/>
              <a:buChar char="•"/>
            </a:pPr>
            <a:r>
              <a:rPr lang="en-AU" sz="1400" b="1" dirty="0"/>
              <a:t>Acknowledge the funding support of our Development Partners, (USAID,  Government of Australia, German BMU, ADB, UNDP,) without whom many of the projects would not have been implemented. </a:t>
            </a:r>
          </a:p>
          <a:p>
            <a:r>
              <a:rPr lang="en-AU" sz="1400" b="1" dirty="0"/>
              <a:t>   </a:t>
            </a:r>
          </a:p>
          <a:p>
            <a:pPr marL="285750" indent="-285750">
              <a:buFont typeface="Arial" panose="020B0604020202020204" pitchFamily="34" charset="0"/>
              <a:buChar char="•"/>
            </a:pPr>
            <a:r>
              <a:rPr lang="en-AU" sz="1400" b="1" dirty="0"/>
              <a:t>Acknowledge the support of our partners who are implementing the programs  in the field.  (WWF, WCS, TNC,  CTC,  PNGCLMA, MAKATA, and many others)  </a:t>
            </a:r>
          </a:p>
          <a:p>
            <a:r>
              <a:rPr lang="en-AU" sz="1400" b="1" dirty="0"/>
              <a:t> </a:t>
            </a:r>
          </a:p>
          <a:p>
            <a:pPr marL="285750" indent="-285750">
              <a:buFont typeface="Arial" panose="020B0604020202020204" pitchFamily="34" charset="0"/>
              <a:buChar char="•"/>
            </a:pPr>
            <a:r>
              <a:rPr lang="en-AU" sz="1400" b="1" dirty="0"/>
              <a:t>Acknowledge the support of the CTI Regional Secretariat and the TWGs</a:t>
            </a:r>
          </a:p>
          <a:p>
            <a:endParaRPr lang="en-AU" sz="1400" b="1" dirty="0"/>
          </a:p>
          <a:p>
            <a:pPr marL="285750" indent="-285750">
              <a:buFont typeface="Arial" panose="020B0604020202020204" pitchFamily="34" charset="0"/>
              <a:buChar char="•"/>
            </a:pPr>
            <a:r>
              <a:rPr lang="en-AU" sz="1400" b="1" dirty="0"/>
              <a:t>Acknowledge the friendship  &amp; commitment of all the CT6 countries.   (Thank  you Philippines for your warm hospitality  in hosting this SOM) </a:t>
            </a:r>
          </a:p>
          <a:p>
            <a:endParaRPr lang="en-AU" sz="1400" b="1" dirty="0"/>
          </a:p>
          <a:p>
            <a:pPr marL="285750" indent="-285750">
              <a:buFont typeface="Arial" panose="020B0604020202020204" pitchFamily="34" charset="0"/>
              <a:buChar char="•"/>
            </a:pPr>
            <a:r>
              <a:rPr lang="en-AU" sz="1400" b="1" dirty="0"/>
              <a:t>Acknowledge the vibrant traditional knowledge  and customs of our ancestors  who have for thousands of generations managed these finite resources for us .</a:t>
            </a:r>
          </a:p>
          <a:p>
            <a:endParaRPr lang="en-AU" sz="1400" b="1" dirty="0"/>
          </a:p>
          <a:p>
            <a:pPr marL="285750" indent="-285750">
              <a:buFont typeface="Arial" panose="020B0604020202020204" pitchFamily="34" charset="0"/>
              <a:buChar char="•"/>
            </a:pPr>
            <a:r>
              <a:rPr lang="en-AU" sz="1400" b="1" dirty="0"/>
              <a:t>We call on all of us today to do our part as did our ancestors  in upholding the laws of our lands and the commitments under the CTI  to protect and manage our Coral reefs and  fisheries  for our future generations in the region &amp; globally.</a:t>
            </a:r>
          </a:p>
          <a:p>
            <a:endParaRPr lang="en-AU" sz="1600" dirty="0"/>
          </a:p>
          <a:p>
            <a:endParaRPr lang="en-AU" dirty="0"/>
          </a:p>
        </p:txBody>
      </p:sp>
      <p:pic>
        <p:nvPicPr>
          <p:cNvPr id="7" name="Picture 7" descr="Kimbe marine 1">
            <a:extLst>
              <a:ext uri="{FF2B5EF4-FFF2-40B4-BE49-F238E27FC236}">
                <a16:creationId xmlns:a16="http://schemas.microsoft.com/office/drawing/2014/main" id="{04B0E505-394C-4B40-BD53-60BD342C14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6572" r="22533" b="12213"/>
          <a:stretch>
            <a:fillRect/>
          </a:stretch>
        </p:blipFill>
        <p:spPr bwMode="auto">
          <a:xfrm>
            <a:off x="360828" y="838449"/>
            <a:ext cx="4137989" cy="55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941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628" t="8505" b="15428"/>
          <a:stretch/>
        </p:blipFill>
        <p:spPr>
          <a:xfrm>
            <a:off x="-32658" y="-16329"/>
            <a:ext cx="12224657" cy="6858000"/>
          </a:xfrm>
        </p:spPr>
      </p:pic>
      <p:grpSp>
        <p:nvGrpSpPr>
          <p:cNvPr id="28" name="Group 27"/>
          <p:cNvGrpSpPr/>
          <p:nvPr/>
        </p:nvGrpSpPr>
        <p:grpSpPr>
          <a:xfrm>
            <a:off x="2070914" y="2655776"/>
            <a:ext cx="7805149" cy="4383657"/>
            <a:chOff x="2070914" y="2655776"/>
            <a:chExt cx="7805149" cy="4383657"/>
          </a:xfrm>
        </p:grpSpPr>
        <p:sp>
          <p:nvSpPr>
            <p:cNvPr id="26" name="Rectangle 25"/>
            <p:cNvSpPr/>
            <p:nvPr/>
          </p:nvSpPr>
          <p:spPr>
            <a:xfrm>
              <a:off x="2070914" y="2655776"/>
              <a:ext cx="7805149" cy="423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4" name="Rectangle 23"/>
            <p:cNvSpPr/>
            <p:nvPr/>
          </p:nvSpPr>
          <p:spPr>
            <a:xfrm>
              <a:off x="2188029" y="2792186"/>
              <a:ext cx="7527471" cy="4094847"/>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7" name="Rectangle 26"/>
            <p:cNvSpPr/>
            <p:nvPr/>
          </p:nvSpPr>
          <p:spPr>
            <a:xfrm>
              <a:off x="2351314" y="2922814"/>
              <a:ext cx="7200900" cy="4116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5" name="Marcador de texto 3">
              <a:extLst>
                <a:ext uri="{FF2B5EF4-FFF2-40B4-BE49-F238E27FC236}">
                  <a16:creationId xmlns:a16="http://schemas.microsoft.com/office/drawing/2014/main" id="{004C226F-34B3-464F-A049-9BFE43705FB1}"/>
                </a:ext>
              </a:extLst>
            </p:cNvPr>
            <p:cNvSpPr txBox="1">
              <a:spLocks/>
            </p:cNvSpPr>
            <p:nvPr/>
          </p:nvSpPr>
          <p:spPr>
            <a:xfrm>
              <a:off x="2445844" y="3254865"/>
              <a:ext cx="7106370" cy="172625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000" b="1" cap="all" dirty="0" err="1">
                  <a:solidFill>
                    <a:srgbClr val="474443"/>
                  </a:solidFill>
                  <a:latin typeface="Arial Black" panose="020B0A04020102020204" pitchFamily="34" charset="0"/>
                  <a:ea typeface="Roboto" panose="02000000000000000000" pitchFamily="2" charset="0"/>
                </a:rPr>
                <a:t>Terima</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Kasih</a:t>
              </a:r>
              <a:r>
                <a:rPr lang="es-ES_tradnl" sz="2000" b="1" cap="all" dirty="0">
                  <a:solidFill>
                    <a:srgbClr val="474443"/>
                  </a:solidFill>
                  <a:latin typeface="Arial Black" panose="020B0A04020102020204" pitchFamily="34" charset="0"/>
                  <a:ea typeface="Roboto" panose="02000000000000000000" pitchFamily="2" charset="0"/>
                </a:rPr>
                <a:t> -  </a:t>
              </a:r>
              <a:r>
                <a:rPr lang="es-ES_tradnl" sz="2000" b="1" cap="all" dirty="0" err="1">
                  <a:solidFill>
                    <a:srgbClr val="474443"/>
                  </a:solidFill>
                  <a:latin typeface="Arial Black" panose="020B0A04020102020204" pitchFamily="34" charset="0"/>
                  <a:ea typeface="Roboto" panose="02000000000000000000" pitchFamily="2" charset="0"/>
                </a:rPr>
                <a:t>Maraming</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Salamat</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Tank</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Iu</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Obrigado</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Tagio</a:t>
              </a:r>
              <a:r>
                <a:rPr lang="es-ES_tradnl" sz="2000" b="1" cap="all" dirty="0">
                  <a:solidFill>
                    <a:srgbClr val="474443"/>
                  </a:solidFill>
                  <a:latin typeface="Arial Black" panose="020B0A04020102020204" pitchFamily="34" charset="0"/>
                  <a:ea typeface="Roboto" panose="02000000000000000000" pitchFamily="2" charset="0"/>
                </a:rPr>
                <a:t> </a:t>
              </a:r>
              <a:r>
                <a:rPr lang="es-ES_tradnl" sz="2000" b="1" cap="all" dirty="0" err="1">
                  <a:solidFill>
                    <a:srgbClr val="474443"/>
                  </a:solidFill>
                  <a:latin typeface="Arial Black" panose="020B0A04020102020204" pitchFamily="34" charset="0"/>
                  <a:ea typeface="Roboto" panose="02000000000000000000" pitchFamily="2" charset="0"/>
                </a:rPr>
                <a:t>Tumas</a:t>
              </a:r>
              <a:endParaRPr lang="es-ES_tradnl" sz="2000" b="1" cap="all" dirty="0">
                <a:solidFill>
                  <a:srgbClr val="474443"/>
                </a:solidFill>
                <a:latin typeface="Arial Black" panose="020B0A04020102020204" pitchFamily="34" charset="0"/>
                <a:ea typeface="Roboto" panose="02000000000000000000" pitchFamily="2" charset="0"/>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539" y="5313174"/>
            <a:ext cx="1690042" cy="75259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346" y="5351237"/>
            <a:ext cx="1605080" cy="67647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2227" y="5356689"/>
            <a:ext cx="671018" cy="671018"/>
          </a:xfrm>
          <a:prstGeom prst="rect">
            <a:avLst/>
          </a:prstGeom>
        </p:spPr>
      </p:pic>
      <p:sp>
        <p:nvSpPr>
          <p:cNvPr id="12" name="TextBox 11"/>
          <p:cNvSpPr txBox="1"/>
          <p:nvPr/>
        </p:nvSpPr>
        <p:spPr>
          <a:xfrm>
            <a:off x="2445843" y="6465009"/>
            <a:ext cx="8588188" cy="246221"/>
          </a:xfrm>
          <a:prstGeom prst="rect">
            <a:avLst/>
          </a:prstGeom>
          <a:noFill/>
        </p:spPr>
        <p:txBody>
          <a:bodyPr wrap="square" rtlCol="0">
            <a:spAutoFit/>
          </a:bodyPr>
          <a:lstStyle/>
          <a:p>
            <a:r>
              <a:rPr lang="en-PH" sz="1000" i="1" dirty="0">
                <a:latin typeface="Open Sans" panose="020B0606030504020204" pitchFamily="34" charset="0"/>
                <a:ea typeface="Open Sans" panose="020B0606030504020204" pitchFamily="34" charset="0"/>
                <a:cs typeface="Open Sans" panose="020B0606030504020204" pitchFamily="34" charset="0"/>
              </a:rPr>
              <a:t>Photo credits:  </a:t>
            </a:r>
            <a:r>
              <a:rPr lang="en-PH" sz="1000" i="1" dirty="0" err="1">
                <a:latin typeface="Open Sans" panose="020B0606030504020204" pitchFamily="34" charset="0"/>
                <a:ea typeface="Open Sans" panose="020B0606030504020204" pitchFamily="34" charset="0"/>
                <a:cs typeface="Open Sans" panose="020B0606030504020204" pitchFamily="34" charset="0"/>
              </a:rPr>
              <a:t>IYORBank_Rebecca</a:t>
            </a:r>
            <a:r>
              <a:rPr lang="en-PH" sz="1000" i="1" dirty="0">
                <a:latin typeface="Open Sans" panose="020B0606030504020204" pitchFamily="34" charset="0"/>
                <a:ea typeface="Open Sans" panose="020B0606030504020204" pitchFamily="34" charset="0"/>
                <a:cs typeface="Open Sans" panose="020B0606030504020204" pitchFamily="34" charset="0"/>
              </a:rPr>
              <a:t> Weeks and Yen-Yi Lee</a:t>
            </a:r>
          </a:p>
        </p:txBody>
      </p:sp>
    </p:spTree>
    <p:extLst>
      <p:ext uri="{BB962C8B-B14F-4D97-AF65-F5344CB8AC3E}">
        <p14:creationId xmlns:p14="http://schemas.microsoft.com/office/powerpoint/2010/main" val="2921107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60828" y="221689"/>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Technical Working Group Members / Agencies</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793894331"/>
              </p:ext>
            </p:extLst>
          </p:nvPr>
        </p:nvGraphicFramePr>
        <p:xfrm>
          <a:off x="524435" y="1825625"/>
          <a:ext cx="11354297" cy="4575173"/>
        </p:xfrm>
        <a:graphic>
          <a:graphicData uri="http://schemas.openxmlformats.org/drawingml/2006/table">
            <a:tbl>
              <a:tblPr bandRow="1"/>
              <a:tblGrid>
                <a:gridCol w="2188810">
                  <a:extLst>
                    <a:ext uri="{9D8B030D-6E8A-4147-A177-3AD203B41FA5}">
                      <a16:colId xmlns:a16="http://schemas.microsoft.com/office/drawing/2014/main" val="20000"/>
                    </a:ext>
                  </a:extLst>
                </a:gridCol>
                <a:gridCol w="9165487">
                  <a:extLst>
                    <a:ext uri="{9D8B030D-6E8A-4147-A177-3AD203B41FA5}">
                      <a16:colId xmlns:a16="http://schemas.microsoft.com/office/drawing/2014/main" val="20001"/>
                    </a:ext>
                  </a:extLst>
                </a:gridCol>
              </a:tblGrid>
              <a:tr h="460903">
                <a:tc gridSpan="2">
                  <a:txBody>
                    <a:bodyPr/>
                    <a:lstStyle/>
                    <a:p>
                      <a:pPr algn="ctr">
                        <a:defRPr sz="1800"/>
                      </a:pPr>
                      <a:r>
                        <a:rPr b="1" dirty="0"/>
                        <a:t>Technical Working Groups</a:t>
                      </a:r>
                    </a:p>
                  </a:txBody>
                  <a:tcPr marL="0" marR="0" marT="0" marB="0" anchor="ctr" horzOverflow="overflow"/>
                </a:tc>
                <a:tc hMerge="1">
                  <a:txBody>
                    <a:bodyPr/>
                    <a:lstStyle/>
                    <a:p>
                      <a:endParaRPr lang="en-US"/>
                    </a:p>
                  </a:txBody>
                  <a:tcPr/>
                </a:tc>
                <a:extLst>
                  <a:ext uri="{0D108BD9-81ED-4DB2-BD59-A6C34878D82A}">
                    <a16:rowId xmlns:a16="http://schemas.microsoft.com/office/drawing/2014/main" val="10000"/>
                  </a:ext>
                </a:extLst>
              </a:tr>
              <a:tr h="411430">
                <a:tc>
                  <a:txBody>
                    <a:bodyPr/>
                    <a:lstStyle/>
                    <a:p>
                      <a:pPr algn="l">
                        <a:defRPr sz="1800"/>
                      </a:pPr>
                      <a:r>
                        <a:t>Seascapes</a:t>
                      </a:r>
                    </a:p>
                  </a:txBody>
                  <a:tcPr marL="0" marR="0" marT="0" marB="0" anchor="ctr" horzOverflow="overflow"/>
                </a:tc>
                <a:tc>
                  <a:txBody>
                    <a:bodyPr/>
                    <a:lstStyle/>
                    <a:p>
                      <a:pPr algn="l">
                        <a:defRPr sz="1800"/>
                      </a:pPr>
                      <a:r>
                        <a:rPr lang="en-AU" dirty="0"/>
                        <a:t>The</a:t>
                      </a:r>
                      <a:r>
                        <a:rPr lang="en-AU" baseline="0" dirty="0"/>
                        <a:t> Technical Working Group Focal Point is CEPA Co-Chair is TNC</a:t>
                      </a:r>
                      <a:endParaRPr dirty="0"/>
                    </a:p>
                  </a:txBody>
                  <a:tcPr marL="0" marR="0" marT="0" marB="0" anchor="ctr" horzOverflow="overflow"/>
                </a:tc>
                <a:extLst>
                  <a:ext uri="{0D108BD9-81ED-4DB2-BD59-A6C34878D82A}">
                    <a16:rowId xmlns:a16="http://schemas.microsoft.com/office/drawing/2014/main" val="10001"/>
                  </a:ext>
                </a:extLst>
              </a:tr>
              <a:tr h="452004">
                <a:tc>
                  <a:txBody>
                    <a:bodyPr/>
                    <a:lstStyle/>
                    <a:p>
                      <a:pPr algn="l">
                        <a:defRPr sz="1800"/>
                      </a:pPr>
                      <a:r>
                        <a:t>EAFM </a:t>
                      </a:r>
                    </a:p>
                  </a:txBody>
                  <a:tcPr marL="0" marR="0" marT="0" marB="0" anchor="ctr" horzOverflow="overflow"/>
                </a:tc>
                <a:tc>
                  <a:txBody>
                    <a:bodyPr/>
                    <a:lstStyle/>
                    <a:p>
                      <a:pPr algn="l">
                        <a:defRPr sz="1800"/>
                      </a:pPr>
                      <a:r>
                        <a:rPr lang="en-AU" dirty="0"/>
                        <a:t>The Technical Working Group is NFA Co-Chair</a:t>
                      </a:r>
                      <a:r>
                        <a:rPr lang="en-AU" baseline="0" dirty="0"/>
                        <a:t> is CEPA</a:t>
                      </a:r>
                      <a:endParaRPr dirty="0"/>
                    </a:p>
                  </a:txBody>
                  <a:tcPr marL="0" marR="0" marT="0" marB="0" anchor="ctr" horzOverflow="overflow"/>
                </a:tc>
                <a:extLst>
                  <a:ext uri="{0D108BD9-81ED-4DB2-BD59-A6C34878D82A}">
                    <a16:rowId xmlns:a16="http://schemas.microsoft.com/office/drawing/2014/main" val="10002"/>
                  </a:ext>
                </a:extLst>
              </a:tr>
              <a:tr h="406050">
                <a:tc>
                  <a:txBody>
                    <a:bodyPr/>
                    <a:lstStyle/>
                    <a:p>
                      <a:pPr algn="l">
                        <a:defRPr sz="1800"/>
                      </a:pPr>
                      <a:r>
                        <a:t>MPA</a:t>
                      </a:r>
                    </a:p>
                  </a:txBody>
                  <a:tcPr marL="0" marR="0" marT="0" marB="0" anchor="ctr" horzOverflow="overflow"/>
                </a:tc>
                <a:tc>
                  <a:txBody>
                    <a:bodyPr/>
                    <a:lstStyle/>
                    <a:p>
                      <a:pPr algn="l">
                        <a:defRPr sz="1800"/>
                      </a:pPr>
                      <a:r>
                        <a:rPr lang="en-AU" dirty="0"/>
                        <a:t>The Technical Working Group is CEPA Co-Chair</a:t>
                      </a:r>
                      <a:r>
                        <a:rPr lang="en-AU" baseline="0" dirty="0"/>
                        <a:t> is TNC</a:t>
                      </a:r>
                      <a:endParaRPr dirty="0"/>
                    </a:p>
                  </a:txBody>
                  <a:tcPr marL="0" marR="0" marT="0" marB="0" anchor="ctr" horzOverflow="overflow"/>
                </a:tc>
                <a:extLst>
                  <a:ext uri="{0D108BD9-81ED-4DB2-BD59-A6C34878D82A}">
                    <a16:rowId xmlns:a16="http://schemas.microsoft.com/office/drawing/2014/main" val="10003"/>
                  </a:ext>
                </a:extLst>
              </a:tr>
              <a:tr h="474131">
                <a:tc>
                  <a:txBody>
                    <a:bodyPr/>
                    <a:lstStyle/>
                    <a:p>
                      <a:pPr algn="l">
                        <a:defRPr sz="1800"/>
                      </a:pPr>
                      <a:r>
                        <a:t>CCA</a:t>
                      </a:r>
                    </a:p>
                  </a:txBody>
                  <a:tcPr marL="0" marR="0" marT="0" marB="0" anchor="ctr" horzOverflow="overflow"/>
                </a:tc>
                <a:tc>
                  <a:txBody>
                    <a:bodyPr/>
                    <a:lstStyle/>
                    <a:p>
                      <a:pPr algn="l">
                        <a:defRPr sz="1800"/>
                      </a:pPr>
                      <a:r>
                        <a:rPr lang="en-AU" dirty="0"/>
                        <a:t>The Technical Working Group is</a:t>
                      </a:r>
                      <a:r>
                        <a:rPr lang="en-AU" baseline="0" dirty="0"/>
                        <a:t> CCDA</a:t>
                      </a:r>
                      <a:endParaRPr dirty="0"/>
                    </a:p>
                  </a:txBody>
                  <a:tcPr marL="0" marR="0" marT="0" marB="0" anchor="ctr" horzOverflow="overflow"/>
                </a:tc>
                <a:extLst>
                  <a:ext uri="{0D108BD9-81ED-4DB2-BD59-A6C34878D82A}">
                    <a16:rowId xmlns:a16="http://schemas.microsoft.com/office/drawing/2014/main" val="10004"/>
                  </a:ext>
                </a:extLst>
              </a:tr>
              <a:tr h="474131">
                <a:tc>
                  <a:txBody>
                    <a:bodyPr/>
                    <a:lstStyle/>
                    <a:p>
                      <a:pPr algn="l">
                        <a:defRPr sz="1800"/>
                      </a:pPr>
                      <a:r>
                        <a:t>Threatened Species</a:t>
                      </a:r>
                    </a:p>
                  </a:txBody>
                  <a:tcPr marL="0" marR="0" marT="0" marB="0" anchor="ctr" horzOverflow="overflow"/>
                </a:tc>
                <a:tc>
                  <a:txBody>
                    <a:bodyPr/>
                    <a:lstStyle/>
                    <a:p>
                      <a:pPr algn="l">
                        <a:defRPr sz="1800"/>
                      </a:pPr>
                      <a:r>
                        <a:rPr lang="en-AU" dirty="0"/>
                        <a:t>The Technical Working Group is CEPA</a:t>
                      </a:r>
                      <a:endParaRPr dirty="0"/>
                    </a:p>
                  </a:txBody>
                  <a:tcPr marL="0" marR="0" marT="0" marB="0" anchor="ctr" horzOverflow="overflow"/>
                </a:tc>
                <a:extLst>
                  <a:ext uri="{0D108BD9-81ED-4DB2-BD59-A6C34878D82A}">
                    <a16:rowId xmlns:a16="http://schemas.microsoft.com/office/drawing/2014/main" val="10005"/>
                  </a:ext>
                </a:extLst>
              </a:tr>
              <a:tr h="474131">
                <a:tc gridSpan="2">
                  <a:txBody>
                    <a:bodyPr/>
                    <a:lstStyle/>
                    <a:p>
                      <a:pPr algn="ctr">
                        <a:defRPr sz="1800"/>
                      </a:pPr>
                      <a:r>
                        <a:rPr b="1" dirty="0"/>
                        <a:t>Governance Working Groups</a:t>
                      </a:r>
                    </a:p>
                  </a:txBody>
                  <a:tcPr marL="0" marR="0" marT="0" marB="0" anchor="ctr" horzOverflow="overflow"/>
                </a:tc>
                <a:tc hMerge="1">
                  <a:txBody>
                    <a:bodyPr/>
                    <a:lstStyle/>
                    <a:p>
                      <a:endParaRPr lang="en-US"/>
                    </a:p>
                  </a:txBody>
                  <a:tcPr/>
                </a:tc>
                <a:extLst>
                  <a:ext uri="{0D108BD9-81ED-4DB2-BD59-A6C34878D82A}">
                    <a16:rowId xmlns:a16="http://schemas.microsoft.com/office/drawing/2014/main" val="10006"/>
                  </a:ext>
                </a:extLst>
              </a:tr>
              <a:tr h="474131">
                <a:tc>
                  <a:txBody>
                    <a:bodyPr/>
                    <a:lstStyle/>
                    <a:p>
                      <a:pPr algn="l">
                        <a:defRPr sz="1800"/>
                      </a:pPr>
                      <a:r>
                        <a:t>FRWG</a:t>
                      </a:r>
                    </a:p>
                  </a:txBody>
                  <a:tcPr marL="0" marR="0" marT="0" marB="0" anchor="ctr" horzOverflow="overflow"/>
                </a:tc>
                <a:tc>
                  <a:txBody>
                    <a:bodyPr/>
                    <a:lstStyle/>
                    <a:p>
                      <a:pPr algn="l">
                        <a:defRPr sz="1800"/>
                      </a:pPr>
                      <a:r>
                        <a:rPr lang="en-AU" dirty="0"/>
                        <a:t>The Technical Working Group is CEPA Co-Chaired</a:t>
                      </a:r>
                      <a:r>
                        <a:rPr lang="en-AU" baseline="0" dirty="0"/>
                        <a:t> by NN, DFAT</a:t>
                      </a:r>
                      <a:endParaRPr dirty="0"/>
                    </a:p>
                  </a:txBody>
                  <a:tcPr marL="0" marR="0" marT="0" marB="0" anchor="ctr" horzOverflow="overflow"/>
                </a:tc>
                <a:extLst>
                  <a:ext uri="{0D108BD9-81ED-4DB2-BD59-A6C34878D82A}">
                    <a16:rowId xmlns:a16="http://schemas.microsoft.com/office/drawing/2014/main" val="10007"/>
                  </a:ext>
                </a:extLst>
              </a:tr>
              <a:tr h="474131">
                <a:tc>
                  <a:txBody>
                    <a:bodyPr/>
                    <a:lstStyle/>
                    <a:p>
                      <a:pPr algn="l">
                        <a:defRPr sz="1800"/>
                      </a:pPr>
                      <a:r>
                        <a:t>CMWG</a:t>
                      </a:r>
                    </a:p>
                  </a:txBody>
                  <a:tcPr marL="0" marR="0" marT="0" marB="0" anchor="ctr" horzOverflow="overflow"/>
                </a:tc>
                <a:tc>
                  <a:txBody>
                    <a:bodyPr/>
                    <a:lstStyle/>
                    <a:p>
                      <a:pPr algn="l">
                        <a:defRPr sz="1800"/>
                      </a:pPr>
                      <a:r>
                        <a:rPr lang="en-AU" dirty="0"/>
                        <a:t>The Technical Working Group is CEPA Co-Chaired by NCC,</a:t>
                      </a:r>
                      <a:r>
                        <a:rPr lang="en-AU" baseline="0" dirty="0"/>
                        <a:t> TNC</a:t>
                      </a:r>
                      <a:endParaRPr dirty="0"/>
                    </a:p>
                  </a:txBody>
                  <a:tcPr marL="0" marR="0" marT="0" marB="0" anchor="ctr" horzOverflow="overflow"/>
                </a:tc>
                <a:extLst>
                  <a:ext uri="{0D108BD9-81ED-4DB2-BD59-A6C34878D82A}">
                    <a16:rowId xmlns:a16="http://schemas.microsoft.com/office/drawing/2014/main" val="10008"/>
                  </a:ext>
                </a:extLst>
              </a:tr>
              <a:tr h="474131">
                <a:tc>
                  <a:txBody>
                    <a:bodyPr/>
                    <a:lstStyle/>
                    <a:p>
                      <a:pPr algn="l">
                        <a:defRPr sz="1800"/>
                      </a:pPr>
                      <a:r>
                        <a:t>MEWG</a:t>
                      </a:r>
                    </a:p>
                  </a:txBody>
                  <a:tcPr marL="0" marR="0" marT="0" marB="0" anchor="ctr" horzOverflow="overflow"/>
                </a:tc>
                <a:tc>
                  <a:txBody>
                    <a:bodyPr/>
                    <a:lstStyle/>
                    <a:p>
                      <a:pPr algn="l">
                        <a:defRPr sz="1800"/>
                      </a:pPr>
                      <a:r>
                        <a:rPr lang="en-AU" dirty="0"/>
                        <a:t>The Technical</a:t>
                      </a:r>
                      <a:r>
                        <a:rPr lang="en-AU" baseline="0" dirty="0"/>
                        <a:t> Working Group is CEPA Co-Chaired by NCC, NFA</a:t>
                      </a:r>
                      <a:endParaRPr dirty="0"/>
                    </a:p>
                  </a:txBody>
                  <a:tcPr marL="0" marR="0" marT="0" marB="0" anchor="ctr" horzOverflow="overflow"/>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147793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675861"/>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3" name="Rectangle 2">
            <a:extLst>
              <a:ext uri="{FF2B5EF4-FFF2-40B4-BE49-F238E27FC236}">
                <a16:creationId xmlns:a16="http://schemas.microsoft.com/office/drawing/2014/main" id="{5C592FD5-2DB3-4BB9-A016-9D30B3FB10ED}"/>
              </a:ext>
            </a:extLst>
          </p:cNvPr>
          <p:cNvSpPr/>
          <p:nvPr/>
        </p:nvSpPr>
        <p:spPr>
          <a:xfrm>
            <a:off x="219313" y="594747"/>
            <a:ext cx="6137852" cy="5986254"/>
          </a:xfrm>
          <a:prstGeom prst="rect">
            <a:avLst/>
          </a:prstGeom>
        </p:spPr>
        <p:txBody>
          <a:bodyPr wrap="square">
            <a:spAutoFit/>
          </a:bodyPr>
          <a:lstStyle/>
          <a:p>
            <a:pPr>
              <a:spcAft>
                <a:spcPts val="600"/>
              </a:spcAft>
            </a:pPr>
            <a:r>
              <a:rPr lang="en-MY" b="1" dirty="0">
                <a:solidFill>
                  <a:schemeClr val="accent1"/>
                </a:solidFill>
                <a:latin typeface="Arial Black" panose="020B0A04020102020204" pitchFamily="34" charset="0"/>
                <a:ea typeface="Open Sans" panose="020B0606030504020204" pitchFamily="34" charset="0"/>
                <a:cs typeface="Open Sans" panose="020B0606030504020204" pitchFamily="34" charset="0"/>
              </a:rPr>
              <a:t>SEASCAPE</a:t>
            </a:r>
          </a:p>
          <a:p>
            <a:r>
              <a:rPr lang="en-MY" b="1" dirty="0">
                <a:latin typeface="Open Sans" panose="020B0606030504020204" pitchFamily="34" charset="0"/>
                <a:ea typeface="Open Sans" panose="020B0606030504020204" pitchFamily="34" charset="0"/>
                <a:cs typeface="Open Sans" panose="020B0606030504020204" pitchFamily="34" charset="0"/>
              </a:rPr>
              <a:t>BISMARCK SEA SEASCAPES PLANNING  </a:t>
            </a:r>
          </a:p>
          <a:p>
            <a:endParaRPr lang="en-MY" b="1" dirty="0">
              <a:latin typeface="Open Sans" panose="020B0606030504020204" pitchFamily="34" charset="0"/>
              <a:ea typeface="Open Sans" panose="020B0606030504020204" pitchFamily="34" charset="0"/>
              <a:cs typeface="Open Sans" panose="020B0606030504020204" pitchFamily="34" charset="0"/>
            </a:endParaRPr>
          </a:p>
          <a:p>
            <a:r>
              <a:rPr lang="en-US" dirty="0"/>
              <a:t>Background : WWF has provided technical input into the nomination document for the Bismarck Solomon Seas Ecoregion nomination as a priority seascape for the CTI-CFF. </a:t>
            </a:r>
          </a:p>
          <a:p>
            <a:endParaRPr lang="en-MY"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AU" dirty="0">
                <a:latin typeface="Open Sans" panose="020B0606030504020204" pitchFamily="34" charset="0"/>
                <a:ea typeface="Open Sans" panose="020B0606030504020204" pitchFamily="34" charset="0"/>
                <a:cs typeface="Open Sans" panose="020B0606030504020204" pitchFamily="34" charset="0"/>
              </a:rPr>
              <a:t>(2015-2017) Design &amp; build decision-making tools and processes to enable better consideration of potential social and environmental benefits and costs of large-scale development across land and sea in the Bismarck Sea. </a:t>
            </a:r>
          </a:p>
          <a:p>
            <a:pPr marL="285750" indent="-285750">
              <a:buFont typeface="Arial" panose="020B0604020202020204" pitchFamily="34" charset="0"/>
              <a:buChar char="•"/>
            </a:pPr>
            <a:r>
              <a:rPr lang="en-AU" dirty="0">
                <a:latin typeface="Open Sans" panose="020B0606030504020204" pitchFamily="34" charset="0"/>
                <a:ea typeface="Open Sans" panose="020B0606030504020204" pitchFamily="34" charset="0"/>
                <a:cs typeface="Open Sans" panose="020B0606030504020204" pitchFamily="34" charset="0"/>
              </a:rPr>
              <a:t>Partnership - CEPA, TNC, CSIRO , provincial  &amp; Local Level governments, industries and communities..</a:t>
            </a:r>
          </a:p>
          <a:p>
            <a:pPr marL="285750" indent="-285750">
              <a:buFont typeface="Arial" panose="020B0604020202020204" pitchFamily="34" charset="0"/>
              <a:buChar char="•"/>
            </a:pPr>
            <a:r>
              <a:rPr lang="en-AU" dirty="0">
                <a:latin typeface="Open Sans" panose="020B0606030504020204" pitchFamily="34" charset="0"/>
                <a:ea typeface="Open Sans" panose="020B0606030504020204" pitchFamily="34" charset="0"/>
                <a:cs typeface="Open Sans" panose="020B0606030504020204" pitchFamily="34" charset="0"/>
              </a:rPr>
              <a:t>Focus on East New Britain (ENB) and West New Britain (WNB), bordering the eastern part of the Bismarck Sea (Figure 1) due to the large scale developments in the region. </a:t>
            </a:r>
          </a:p>
          <a:p>
            <a:pPr marL="285750" indent="-285750">
              <a:buFont typeface="Arial" panose="020B0604020202020204" pitchFamily="34" charset="0"/>
              <a:buChar char="•"/>
            </a:pPr>
            <a:r>
              <a:rPr lang="en-AU" dirty="0">
                <a:latin typeface="Open Sans" panose="020B0606030504020204" pitchFamily="34" charset="0"/>
                <a:ea typeface="Open Sans" panose="020B0606030504020204" pitchFamily="34" charset="0"/>
                <a:cs typeface="Open Sans" panose="020B0606030504020204" pitchFamily="34" charset="0"/>
              </a:rPr>
              <a:t>Funding support from Australian Government. </a:t>
            </a:r>
          </a:p>
          <a:p>
            <a:r>
              <a:rPr lang="en-AU"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close up of a mountain&#10;&#10;Description generated with high confidence">
            <a:extLst>
              <a:ext uri="{FF2B5EF4-FFF2-40B4-BE49-F238E27FC236}">
                <a16:creationId xmlns:a16="http://schemas.microsoft.com/office/drawing/2014/main" id="{7BEC1690-C2FE-4D9C-A5B7-D7BBE2A96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294" y="1020672"/>
            <a:ext cx="2599732" cy="3279137"/>
          </a:xfrm>
          <a:prstGeom prst="rect">
            <a:avLst/>
          </a:prstGeom>
        </p:spPr>
      </p:pic>
      <p:pic>
        <p:nvPicPr>
          <p:cNvPr id="12" name="Picture 11" descr="A close up of a mountain&#10;&#10;Description generated with high confidence">
            <a:extLst>
              <a:ext uri="{FF2B5EF4-FFF2-40B4-BE49-F238E27FC236}">
                <a16:creationId xmlns:a16="http://schemas.microsoft.com/office/drawing/2014/main" id="{B251E44D-553F-4703-AA57-BA959FFC2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147" y="1867924"/>
            <a:ext cx="2511539" cy="3279137"/>
          </a:xfrm>
          <a:prstGeom prst="rect">
            <a:avLst/>
          </a:prstGeom>
        </p:spPr>
      </p:pic>
      <p:sp>
        <p:nvSpPr>
          <p:cNvPr id="13" name="Rectangle 12">
            <a:extLst>
              <a:ext uri="{FF2B5EF4-FFF2-40B4-BE49-F238E27FC236}">
                <a16:creationId xmlns:a16="http://schemas.microsoft.com/office/drawing/2014/main" id="{F6D13EBA-3D92-45FF-860A-A690460E185E}"/>
              </a:ext>
            </a:extLst>
          </p:cNvPr>
          <p:cNvSpPr/>
          <p:nvPr/>
        </p:nvSpPr>
        <p:spPr>
          <a:xfrm>
            <a:off x="6616294" y="4960165"/>
            <a:ext cx="5097263" cy="1754326"/>
          </a:xfrm>
          <a:prstGeom prst="rect">
            <a:avLst/>
          </a:prstGeom>
        </p:spPr>
        <p:txBody>
          <a:bodyPr wrap="square">
            <a:spAutoFit/>
          </a:bodyPr>
          <a:lstStyle/>
          <a:p>
            <a:r>
              <a:rPr lang="en-AU" i="1" dirty="0"/>
              <a:t>Available from worldwide web at: https://research.csiro.au/bismarcksea Website also includes additional appendices, project details, workshop presentations, and other related reports. </a:t>
            </a:r>
          </a:p>
          <a:p>
            <a:r>
              <a:rPr lang="en-AU" dirty="0"/>
              <a:t> </a:t>
            </a:r>
          </a:p>
        </p:txBody>
      </p:sp>
    </p:spTree>
    <p:extLst>
      <p:ext uri="{BB962C8B-B14F-4D97-AF65-F5344CB8AC3E}">
        <p14:creationId xmlns:p14="http://schemas.microsoft.com/office/powerpoint/2010/main" val="4232155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3" name="Rectangle 2">
            <a:extLst>
              <a:ext uri="{FF2B5EF4-FFF2-40B4-BE49-F238E27FC236}">
                <a16:creationId xmlns:a16="http://schemas.microsoft.com/office/drawing/2014/main" id="{F494193A-1661-4745-BE84-1259ADC0D07F}"/>
              </a:ext>
            </a:extLst>
          </p:cNvPr>
          <p:cNvSpPr/>
          <p:nvPr/>
        </p:nvSpPr>
        <p:spPr>
          <a:xfrm>
            <a:off x="232921" y="921589"/>
            <a:ext cx="9954688" cy="646331"/>
          </a:xfrm>
          <a:prstGeom prst="rect">
            <a:avLst/>
          </a:prstGeom>
        </p:spPr>
        <p:txBody>
          <a:bodyPr wrap="square">
            <a:spAutoFit/>
          </a:bodyPr>
          <a:lstStyle/>
          <a:p>
            <a:pPr>
              <a:spcAft>
                <a:spcPts val="600"/>
              </a:spcAft>
            </a:pPr>
            <a:r>
              <a:rPr lang="en-MY" sz="2000"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SEASCAPE      </a:t>
            </a:r>
            <a:r>
              <a:rPr lang="en-MY" sz="1600" b="1" dirty="0">
                <a:latin typeface="Open Sans" panose="020B0606030504020204" pitchFamily="34" charset="0"/>
                <a:ea typeface="Open Sans" panose="020B0606030504020204" pitchFamily="34" charset="0"/>
                <a:cs typeface="Open Sans" panose="020B0606030504020204" pitchFamily="34" charset="0"/>
              </a:rPr>
              <a:t>Project goal:   </a:t>
            </a:r>
            <a:r>
              <a:rPr lang="en-AU" sz="1600" dirty="0">
                <a:latin typeface="Open Sans" panose="020B0606030504020204" pitchFamily="34" charset="0"/>
                <a:ea typeface="Open Sans" panose="020B0606030504020204" pitchFamily="34" charset="0"/>
                <a:cs typeface="Open Sans" panose="020B0606030504020204" pitchFamily="34" charset="0"/>
              </a:rPr>
              <a:t>To “improve capacity for strategic decision-making for sustainable and responsible economic development in New Britain and the eastern Bismarck Sea”. </a:t>
            </a:r>
          </a:p>
        </p:txBody>
      </p:sp>
      <p:sp>
        <p:nvSpPr>
          <p:cNvPr id="6" name="Rectangle 5">
            <a:extLst>
              <a:ext uri="{FF2B5EF4-FFF2-40B4-BE49-F238E27FC236}">
                <a16:creationId xmlns:a16="http://schemas.microsoft.com/office/drawing/2014/main" id="{D790C01A-DEEC-4818-BAF9-4D2DB735AF72}"/>
              </a:ext>
            </a:extLst>
          </p:cNvPr>
          <p:cNvSpPr/>
          <p:nvPr/>
        </p:nvSpPr>
        <p:spPr>
          <a:xfrm>
            <a:off x="197485" y="1595021"/>
            <a:ext cx="4776401" cy="4770537"/>
          </a:xfrm>
          <a:prstGeom prst="rect">
            <a:avLst/>
          </a:prstGeom>
        </p:spPr>
        <p:txBody>
          <a:bodyPr wrap="square">
            <a:spAutoFit/>
          </a:bodyPr>
          <a:lstStyle/>
          <a:p>
            <a:r>
              <a:rPr lang="en-MY" sz="1600" b="1" dirty="0">
                <a:latin typeface="Open Sans" panose="020B0606030504020204" pitchFamily="34" charset="0"/>
                <a:ea typeface="Open Sans" panose="020B0606030504020204" pitchFamily="34" charset="0"/>
                <a:cs typeface="Open Sans" panose="020B0606030504020204" pitchFamily="34" charset="0"/>
              </a:rPr>
              <a:t>The Bismarck Sea</a:t>
            </a:r>
          </a:p>
          <a:p>
            <a:pPr marL="285750" indent="-285750">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A priority for CEPA under CTI Seascapes Goal 1 Has abundant natural resources including fish, reefs and mineral deposits. </a:t>
            </a:r>
          </a:p>
          <a:p>
            <a:pPr marL="285750" indent="-285750">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There are many opportunities for large-scale mining, agriculture, fisheries and tourism which, if developed without adequate foresight, could impact upon future livelihood and conservation objectives and values of the region.</a:t>
            </a:r>
          </a:p>
          <a:p>
            <a:pPr marL="285750" indent="-285750">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 ‘Seascapes’ planning  applied to assist decision-makers to responsibly consider  potential intended and unintended consequences of development on all stakeholders and account for future uncertainties such as climate change.</a:t>
            </a:r>
          </a:p>
          <a:p>
            <a:pPr marL="285750" indent="-285750">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 In addition,  understanding and managing  potential linked impacts of different developments  (e.g. from land to sea).  </a:t>
            </a:r>
          </a:p>
          <a:p>
            <a:pPr marL="285750" indent="-285750">
              <a:buFont typeface="Arial" panose="020B0604020202020204" pitchFamily="34" charset="0"/>
              <a:buChar char="•"/>
            </a:pPr>
            <a:endParaRPr lang="en-AU"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close up of a map&#10;&#10;Description generated with high confidence">
            <a:extLst>
              <a:ext uri="{FF2B5EF4-FFF2-40B4-BE49-F238E27FC236}">
                <a16:creationId xmlns:a16="http://schemas.microsoft.com/office/drawing/2014/main" id="{F2DE72E3-CB6A-43B9-A025-40CF7FE52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9458" y="1734751"/>
            <a:ext cx="5949755" cy="4689223"/>
          </a:xfrm>
          <a:prstGeom prst="rect">
            <a:avLst/>
          </a:prstGeom>
        </p:spPr>
      </p:pic>
    </p:spTree>
    <p:extLst>
      <p:ext uri="{BB962C8B-B14F-4D97-AF65-F5344CB8AC3E}">
        <p14:creationId xmlns:p14="http://schemas.microsoft.com/office/powerpoint/2010/main" val="2253368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9FFF6D3-7BD4-4F78-90B8-5941E92FC3B4}"/>
              </a:ext>
            </a:extLst>
          </p:cNvPr>
          <p:cNvSpPr txBox="1"/>
          <p:nvPr/>
        </p:nvSpPr>
        <p:spPr>
          <a:xfrm>
            <a:off x="232921" y="1033671"/>
            <a:ext cx="4358957" cy="5647700"/>
          </a:xfrm>
          <a:prstGeom prst="rect">
            <a:avLst/>
          </a:prstGeom>
          <a:noFill/>
        </p:spPr>
        <p:txBody>
          <a:bodyPr wrap="square" rtlCol="0">
            <a:spAutoFit/>
          </a:bodyPr>
          <a:lstStyle/>
          <a:p>
            <a:pPr>
              <a:spcAft>
                <a:spcPts val="600"/>
              </a:spcAft>
            </a:pPr>
            <a:r>
              <a:rPr lang="en-MY" b="1" dirty="0">
                <a:solidFill>
                  <a:schemeClr val="accent1"/>
                </a:solidFill>
                <a:latin typeface="Arial Black" panose="020B0A04020102020204" pitchFamily="34" charset="0"/>
                <a:ea typeface="Open Sans" panose="020B0606030504020204" pitchFamily="34" charset="0"/>
                <a:cs typeface="Open Sans" panose="020B0606030504020204" pitchFamily="34" charset="0"/>
              </a:rPr>
              <a:t>SEASCAPE</a:t>
            </a:r>
          </a:p>
          <a:p>
            <a:r>
              <a:rPr lang="en-US" sz="2000" dirty="0">
                <a:latin typeface="Open Sans" panose="020B0606030504020204" pitchFamily="34" charset="0"/>
                <a:ea typeface="Open Sans" panose="020B0606030504020204" pitchFamily="34" charset="0"/>
                <a:cs typeface="Open Sans" panose="020B0606030504020204" pitchFamily="34" charset="0"/>
              </a:rPr>
              <a:t>Four primary activities as shown in the figure provided: </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AU" sz="2000" dirty="0"/>
              <a:t>Identification and collation of  the environmental features and services that stakeholders value in New Britain,.</a:t>
            </a:r>
          </a:p>
          <a:p>
            <a:pPr marL="285750" indent="-285750">
              <a:buFont typeface="Arial" panose="020B0604020202020204" pitchFamily="34" charset="0"/>
              <a:buChar char="•"/>
            </a:pPr>
            <a:r>
              <a:rPr lang="en-AU" sz="2000" dirty="0"/>
              <a:t>Assessments of decision-making processes and gaps in knowledge,.</a:t>
            </a:r>
          </a:p>
          <a:p>
            <a:pPr marL="285750" indent="-285750">
              <a:buFont typeface="Arial" panose="020B0604020202020204" pitchFamily="34" charset="0"/>
              <a:buChar char="•"/>
            </a:pPr>
            <a:r>
              <a:rPr lang="en-AU" sz="2000" dirty="0"/>
              <a:t>Pilot planning workshops to investigate potential future development,.</a:t>
            </a:r>
          </a:p>
          <a:p>
            <a:pPr marL="285750" indent="-285750">
              <a:buFont typeface="Arial" panose="020B0604020202020204" pitchFamily="34" charset="0"/>
              <a:buChar char="•"/>
            </a:pPr>
            <a:r>
              <a:rPr lang="en-AU" sz="2000" dirty="0"/>
              <a:t>A  key need identified by participants was the need for LLG land and sea use plans.   </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pic>
        <p:nvPicPr>
          <p:cNvPr id="6" name="Picture 5" descr="A screenshot of a cell phone&#10;&#10;Description generated with very high confidence">
            <a:extLst>
              <a:ext uri="{FF2B5EF4-FFF2-40B4-BE49-F238E27FC236}">
                <a16:creationId xmlns:a16="http://schemas.microsoft.com/office/drawing/2014/main" id="{94293CED-70FC-475D-B667-569A4207E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645" y="1470307"/>
            <a:ext cx="7156172" cy="4819373"/>
          </a:xfrm>
          <a:prstGeom prst="rect">
            <a:avLst/>
          </a:prstGeom>
        </p:spPr>
      </p:pic>
    </p:spTree>
    <p:extLst>
      <p:ext uri="{BB962C8B-B14F-4D97-AF65-F5344CB8AC3E}">
        <p14:creationId xmlns:p14="http://schemas.microsoft.com/office/powerpoint/2010/main" val="2870932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10515600" cy="76551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7" name="TextBox 6">
            <a:extLst>
              <a:ext uri="{FF2B5EF4-FFF2-40B4-BE49-F238E27FC236}">
                <a16:creationId xmlns:a16="http://schemas.microsoft.com/office/drawing/2014/main" id="{656493D1-1B1A-4BE2-BA28-ABA542D3E8F6}"/>
              </a:ext>
            </a:extLst>
          </p:cNvPr>
          <p:cNvSpPr txBox="1"/>
          <p:nvPr/>
        </p:nvSpPr>
        <p:spPr>
          <a:xfrm>
            <a:off x="114117" y="890176"/>
            <a:ext cx="2776020" cy="5863144"/>
          </a:xfrm>
          <a:prstGeom prst="rect">
            <a:avLst/>
          </a:prstGeom>
          <a:noFill/>
        </p:spPr>
        <p:txBody>
          <a:bodyPr wrap="square" rtlCol="0">
            <a:spAutoFit/>
          </a:bodyPr>
          <a:lstStyle/>
          <a:p>
            <a:pPr>
              <a:spcAft>
                <a:spcPts val="600"/>
              </a:spcAft>
            </a:pPr>
            <a:r>
              <a:rPr lang="en-MY" sz="2400" b="1" dirty="0">
                <a:solidFill>
                  <a:schemeClr val="accent1"/>
                </a:solidFill>
                <a:latin typeface="Arial Black" panose="020B0A04020102020204" pitchFamily="34" charset="0"/>
                <a:ea typeface="Open Sans" panose="020B0606030504020204" pitchFamily="34" charset="0"/>
                <a:cs typeface="Open Sans" panose="020B0606030504020204" pitchFamily="34" charset="0"/>
              </a:rPr>
              <a:t>SEASCAPE</a:t>
            </a:r>
          </a:p>
          <a:p>
            <a:r>
              <a:rPr lang="en-MY" sz="2400" b="1" dirty="0">
                <a:latin typeface="Open Sans" panose="020B0606030504020204" pitchFamily="34" charset="0"/>
                <a:ea typeface="Open Sans" panose="020B0606030504020204" pitchFamily="34" charset="0"/>
                <a:cs typeface="Open Sans" panose="020B0606030504020204" pitchFamily="34" charset="0"/>
              </a:rPr>
              <a:t>Project Results  were: </a:t>
            </a:r>
          </a:p>
          <a:p>
            <a:endParaRPr lang="en-MY" sz="2400" b="1" dirty="0">
              <a:latin typeface="Open Sans" panose="020B0606030504020204" pitchFamily="34" charset="0"/>
              <a:ea typeface="Open Sans" panose="020B0606030504020204" pitchFamily="34" charset="0"/>
              <a:cs typeface="Open Sans" panose="020B0606030504020204" pitchFamily="34" charset="0"/>
            </a:endParaRPr>
          </a:p>
          <a:p>
            <a:r>
              <a:rPr lang="en-MY" sz="2400" b="1" dirty="0">
                <a:latin typeface="Open Sans" panose="020B0606030504020204" pitchFamily="34" charset="0"/>
                <a:ea typeface="Open Sans" panose="020B0606030504020204" pitchFamily="34" charset="0"/>
                <a:cs typeface="Open Sans" panose="020B0606030504020204" pitchFamily="34" charset="0"/>
              </a:rPr>
              <a:t>1. Visioning exercises with each LLG developing their own visions.  (Central </a:t>
            </a:r>
            <a:r>
              <a:rPr lang="en-MY" sz="2400" b="1" dirty="0" err="1">
                <a:latin typeface="Open Sans" panose="020B0606030504020204" pitchFamily="34" charset="0"/>
                <a:ea typeface="Open Sans" panose="020B0606030504020204" pitchFamily="34" charset="0"/>
                <a:cs typeface="Open Sans" panose="020B0606030504020204" pitchFamily="34" charset="0"/>
              </a:rPr>
              <a:t>Nakanai</a:t>
            </a:r>
            <a:r>
              <a:rPr lang="en-MY" sz="2400" b="1" dirty="0">
                <a:latin typeface="Open Sans" panose="020B0606030504020204" pitchFamily="34" charset="0"/>
                <a:ea typeface="Open Sans" panose="020B0606030504020204" pitchFamily="34" charset="0"/>
                <a:cs typeface="Open Sans" panose="020B0606030504020204" pitchFamily="34" charset="0"/>
              </a:rPr>
              <a:t> LLG Vision)  </a:t>
            </a:r>
          </a:p>
          <a:p>
            <a:endParaRPr lang="en-MY" sz="2400" b="1" dirty="0">
              <a:latin typeface="Open Sans" panose="020B0606030504020204" pitchFamily="34" charset="0"/>
              <a:ea typeface="Open Sans" panose="020B0606030504020204" pitchFamily="34" charset="0"/>
              <a:cs typeface="Open Sans" panose="020B0606030504020204" pitchFamily="34" charset="0"/>
            </a:endParaRPr>
          </a:p>
          <a:p>
            <a:endParaRPr lang="en-MY"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MY" b="1" dirty="0">
              <a:latin typeface="Open Sans" panose="020B0606030504020204" pitchFamily="34" charset="0"/>
              <a:ea typeface="Open Sans" panose="020B0606030504020204" pitchFamily="34" charset="0"/>
              <a:cs typeface="Open Sans" panose="020B0606030504020204" pitchFamily="34" charset="0"/>
            </a:endParaRPr>
          </a:p>
          <a:p>
            <a:endParaRPr lang="en-MY" sz="1400" dirty="0">
              <a:latin typeface="Open Sans" panose="020B0606030504020204" pitchFamily="34" charset="0"/>
              <a:ea typeface="Open Sans" panose="020B0606030504020204" pitchFamily="34" charset="0"/>
              <a:cs typeface="Open Sans" panose="020B0606030504020204" pitchFamily="34" charset="0"/>
            </a:endParaRPr>
          </a:p>
          <a:p>
            <a:endParaRPr lang="en-MY" sz="1400"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icture containing text&#10;&#10;Description generated with very high confidence">
            <a:extLst>
              <a:ext uri="{FF2B5EF4-FFF2-40B4-BE49-F238E27FC236}">
                <a16:creationId xmlns:a16="http://schemas.microsoft.com/office/drawing/2014/main" id="{71664E5F-7594-4E02-8DA4-DCA0E3C05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323" y="765513"/>
            <a:ext cx="7018052" cy="5825292"/>
          </a:xfrm>
          <a:prstGeom prst="rect">
            <a:avLst/>
          </a:prstGeom>
        </p:spPr>
      </p:pic>
    </p:spTree>
    <p:extLst>
      <p:ext uri="{BB962C8B-B14F-4D97-AF65-F5344CB8AC3E}">
        <p14:creationId xmlns:p14="http://schemas.microsoft.com/office/powerpoint/2010/main" val="1387893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11843122" cy="384703"/>
          </a:xfrm>
        </p:spPr>
        <p:txBody>
          <a:bodyPr>
            <a:normAutofit fontScale="90000"/>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6" name="TextBox 5">
            <a:extLst>
              <a:ext uri="{FF2B5EF4-FFF2-40B4-BE49-F238E27FC236}">
                <a16:creationId xmlns:a16="http://schemas.microsoft.com/office/drawing/2014/main" id="{D7CC0838-A048-46AF-B52B-6C027FC2E070}"/>
              </a:ext>
            </a:extLst>
          </p:cNvPr>
          <p:cNvSpPr txBox="1"/>
          <p:nvPr/>
        </p:nvSpPr>
        <p:spPr>
          <a:xfrm>
            <a:off x="143468" y="586960"/>
            <a:ext cx="2112715" cy="5247590"/>
          </a:xfrm>
          <a:prstGeom prst="rect">
            <a:avLst/>
          </a:prstGeom>
          <a:noFill/>
        </p:spPr>
        <p:txBody>
          <a:bodyPr wrap="square" rtlCol="0">
            <a:spAutoFit/>
          </a:bodyPr>
          <a:lstStyle/>
          <a:p>
            <a:pPr>
              <a:spcAft>
                <a:spcPts val="600"/>
              </a:spcAft>
            </a:pPr>
            <a:r>
              <a:rPr lang="en-MY" b="1" dirty="0">
                <a:solidFill>
                  <a:schemeClr val="accent1"/>
                </a:solidFill>
                <a:latin typeface="Arial Black" panose="020B0A04020102020204" pitchFamily="34" charset="0"/>
                <a:ea typeface="Open Sans" panose="020B0606030504020204" pitchFamily="34" charset="0"/>
                <a:cs typeface="Open Sans" panose="020B0606030504020204" pitchFamily="34" charset="0"/>
              </a:rPr>
              <a:t>SEASCAPE</a:t>
            </a:r>
          </a:p>
          <a:p>
            <a:pPr>
              <a:spcAft>
                <a:spcPts val="600"/>
              </a:spcAft>
            </a:pPr>
            <a:r>
              <a:rPr lang="en-MY" b="1" dirty="0">
                <a:latin typeface="Arial Black" panose="020B0A04020102020204" pitchFamily="34" charset="0"/>
                <a:ea typeface="Open Sans" panose="020B0606030504020204" pitchFamily="34" charset="0"/>
                <a:cs typeface="Open Sans" panose="020B0606030504020204" pitchFamily="34" charset="0"/>
              </a:rPr>
              <a:t>Project Result 2: </a:t>
            </a:r>
          </a:p>
          <a:p>
            <a:pPr>
              <a:spcAft>
                <a:spcPts val="600"/>
              </a:spcAft>
            </a:pPr>
            <a:r>
              <a:rPr lang="en-MY" dirty="0">
                <a:latin typeface="Open Sans" panose="020B0606030504020204" pitchFamily="34" charset="0"/>
                <a:ea typeface="Open Sans" panose="020B0606030504020204" pitchFamily="34" charset="0"/>
                <a:cs typeface="Open Sans" panose="020B0606030504020204" pitchFamily="34" charset="0"/>
              </a:rPr>
              <a:t>Zoning Report Cards were developed for each LLG and presented to them.  Figure provided is a report card for the  Duke of York LLG, located in East New Britain province, Bismarck Sea, PNG. </a:t>
            </a:r>
          </a:p>
          <a:p>
            <a:pPr marL="342900" indent="-342900">
              <a:buAutoNum type="arabicPeriod" startAt="2"/>
            </a:pPr>
            <a:endParaRPr lang="en-MY" dirty="0">
              <a:latin typeface="Open Sans" panose="020B0606030504020204" pitchFamily="34" charset="0"/>
              <a:ea typeface="Open Sans" panose="020B0606030504020204" pitchFamily="34" charset="0"/>
              <a:cs typeface="Open Sans" panose="020B0606030504020204" pitchFamily="34" charset="0"/>
            </a:endParaRPr>
          </a:p>
          <a:p>
            <a:endParaRPr lang="en-MY" sz="1400"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close up of a map&#10;&#10;Description generated with very high confidence">
            <a:extLst>
              <a:ext uri="{FF2B5EF4-FFF2-40B4-BE49-F238E27FC236}">
                <a16:creationId xmlns:a16="http://schemas.microsoft.com/office/drawing/2014/main" id="{73F71AEC-6DFF-4D0F-9084-FFC078115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678" y="484675"/>
            <a:ext cx="5762617" cy="6006158"/>
          </a:xfrm>
          <a:prstGeom prst="rect">
            <a:avLst/>
          </a:prstGeom>
        </p:spPr>
      </p:pic>
    </p:spTree>
    <p:extLst>
      <p:ext uri="{BB962C8B-B14F-4D97-AF65-F5344CB8AC3E}">
        <p14:creationId xmlns:p14="http://schemas.microsoft.com/office/powerpoint/2010/main" val="1876045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921" y="0"/>
            <a:ext cx="10515600" cy="1325563"/>
          </a:xfrm>
        </p:spPr>
        <p:txBody>
          <a:bodyPr>
            <a:normAutofit/>
          </a:bodyPr>
          <a:lstStyle/>
          <a:p>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I. Progress/Achievements Towards NPOA</a:t>
            </a:r>
            <a:endParaRPr lang="en-PH" sz="3600" dirty="0">
              <a:solidFill>
                <a:srgbClr val="474443"/>
              </a:solidFill>
              <a:latin typeface="Arial Black" panose="020B0A04020102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913" t="92857" r="7644" b="89"/>
          <a:stretch/>
        </p:blipFill>
        <p:spPr>
          <a:xfrm>
            <a:off x="-27215" y="6590805"/>
            <a:ext cx="12219215" cy="261099"/>
          </a:xfrm>
          <a:prstGeom prst="rect">
            <a:avLst/>
          </a:prstGeom>
        </p:spPr>
      </p:pic>
      <p:sp>
        <p:nvSpPr>
          <p:cNvPr id="3" name="Rectangle 2">
            <a:extLst>
              <a:ext uri="{FF2B5EF4-FFF2-40B4-BE49-F238E27FC236}">
                <a16:creationId xmlns:a16="http://schemas.microsoft.com/office/drawing/2014/main" id="{8EAFB335-FFF2-4208-98BB-AB480AD685EF}"/>
              </a:ext>
            </a:extLst>
          </p:cNvPr>
          <p:cNvSpPr/>
          <p:nvPr/>
        </p:nvSpPr>
        <p:spPr>
          <a:xfrm>
            <a:off x="129210" y="1128370"/>
            <a:ext cx="4025347" cy="1000274"/>
          </a:xfrm>
          <a:prstGeom prst="rect">
            <a:avLst/>
          </a:prstGeom>
        </p:spPr>
        <p:txBody>
          <a:bodyPr wrap="square">
            <a:spAutoFit/>
          </a:bodyPr>
          <a:lstStyle/>
          <a:p>
            <a:pPr>
              <a:spcAft>
                <a:spcPts val="600"/>
              </a:spcAft>
            </a:pPr>
            <a:r>
              <a:rPr lang="en-MY" b="1" dirty="0">
                <a:solidFill>
                  <a:schemeClr val="accent1"/>
                </a:solidFill>
                <a:latin typeface="Arial Black" panose="020B0A04020102020204" pitchFamily="34" charset="0"/>
                <a:ea typeface="Open Sans" panose="020B0606030504020204" pitchFamily="34" charset="0"/>
                <a:cs typeface="Open Sans" panose="020B0606030504020204" pitchFamily="34" charset="0"/>
              </a:rPr>
              <a:t>SEASCAPE </a:t>
            </a:r>
            <a:r>
              <a:rPr lang="en-MY" b="1" dirty="0">
                <a:solidFill>
                  <a:srgbClr val="90C42F"/>
                </a:solidFill>
                <a:latin typeface="Arial Black" panose="020B0A04020102020204" pitchFamily="34" charset="0"/>
                <a:ea typeface="Open Sans" panose="020B0606030504020204" pitchFamily="34" charset="0"/>
                <a:cs typeface="Open Sans" panose="020B0606030504020204" pitchFamily="34" charset="0"/>
              </a:rPr>
              <a:t>  </a:t>
            </a:r>
          </a:p>
          <a:p>
            <a:endParaRPr lang="en-AU"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map&#10;&#10;Description generated with high confidence">
            <a:extLst>
              <a:ext uri="{FF2B5EF4-FFF2-40B4-BE49-F238E27FC236}">
                <a16:creationId xmlns:a16="http://schemas.microsoft.com/office/drawing/2014/main" id="{1612F4DB-9971-4310-B90A-2D8B73A1C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145" y="1317294"/>
            <a:ext cx="7577525" cy="5037919"/>
          </a:xfrm>
          <a:prstGeom prst="rect">
            <a:avLst/>
          </a:prstGeom>
        </p:spPr>
      </p:pic>
      <p:sp>
        <p:nvSpPr>
          <p:cNvPr id="5" name="Rectangle 4">
            <a:extLst>
              <a:ext uri="{FF2B5EF4-FFF2-40B4-BE49-F238E27FC236}">
                <a16:creationId xmlns:a16="http://schemas.microsoft.com/office/drawing/2014/main" id="{98B20E26-B7BF-4529-9139-0A1BAD99975E}"/>
              </a:ext>
            </a:extLst>
          </p:cNvPr>
          <p:cNvSpPr/>
          <p:nvPr/>
        </p:nvSpPr>
        <p:spPr>
          <a:xfrm>
            <a:off x="232921" y="1628506"/>
            <a:ext cx="4025347" cy="3970318"/>
          </a:xfrm>
          <a:prstGeom prst="rect">
            <a:avLst/>
          </a:prstGeom>
        </p:spPr>
        <p:txBody>
          <a:bodyPr wrap="square">
            <a:spAutoFit/>
          </a:bodyPr>
          <a:lstStyle/>
          <a:p>
            <a:r>
              <a:rPr lang="en-AU" dirty="0">
                <a:latin typeface="Open Sans" panose="020B0606030504020204" pitchFamily="34" charset="0"/>
                <a:ea typeface="Open Sans" panose="020B0606030504020204" pitchFamily="34" charset="0"/>
                <a:cs typeface="Open Sans" panose="020B0606030504020204" pitchFamily="34" charset="0"/>
              </a:rPr>
              <a:t>Key conclusions from the project are as follows: </a:t>
            </a:r>
          </a:p>
          <a:p>
            <a:endParaRPr lang="en-AU" dirty="0">
              <a:latin typeface="Open Sans" panose="020B0606030504020204" pitchFamily="34" charset="0"/>
              <a:ea typeface="Open Sans" panose="020B0606030504020204" pitchFamily="34" charset="0"/>
              <a:cs typeface="Open Sans" panose="020B0606030504020204" pitchFamily="34" charset="0"/>
            </a:endParaRPr>
          </a:p>
          <a:p>
            <a:r>
              <a:rPr lang="en-AU" dirty="0">
                <a:latin typeface="Open Sans" panose="020B0606030504020204" pitchFamily="34" charset="0"/>
                <a:ea typeface="Open Sans" panose="020B0606030504020204" pitchFamily="34" charset="0"/>
                <a:cs typeface="Open Sans" panose="020B0606030504020204" pitchFamily="34" charset="0"/>
              </a:rPr>
              <a:t>1. Population-constrained LLGs – </a:t>
            </a:r>
          </a:p>
          <a:p>
            <a:r>
              <a:rPr lang="en-AU" dirty="0">
                <a:latin typeface="Open Sans" panose="020B0606030504020204" pitchFamily="34" charset="0"/>
                <a:ea typeface="Open Sans" panose="020B0606030504020204" pitchFamily="34" charset="0"/>
                <a:cs typeface="Open Sans" panose="020B0606030504020204" pitchFamily="34" charset="0"/>
              </a:rPr>
              <a:t> </a:t>
            </a:r>
          </a:p>
          <a:p>
            <a:r>
              <a:rPr lang="en-AU" dirty="0">
                <a:latin typeface="Open Sans" panose="020B0606030504020204" pitchFamily="34" charset="0"/>
                <a:ea typeface="Open Sans" panose="020B0606030504020204" pitchFamily="34" charset="0"/>
                <a:cs typeface="Open Sans" panose="020B0606030504020204" pitchFamily="34" charset="0"/>
              </a:rPr>
              <a:t>2. Climate change adaptation – </a:t>
            </a: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AU" dirty="0">
                <a:latin typeface="Open Sans" panose="020B0606030504020204" pitchFamily="34" charset="0"/>
                <a:ea typeface="Open Sans" panose="020B0606030504020204" pitchFamily="34" charset="0"/>
                <a:cs typeface="Open Sans" panose="020B0606030504020204" pitchFamily="34" charset="0"/>
              </a:rPr>
              <a:t>3. Best practice for commercial agriculture –  </a:t>
            </a:r>
          </a:p>
          <a:p>
            <a:r>
              <a:rPr lang="en-AU" dirty="0">
                <a:latin typeface="Open Sans" panose="020B0606030504020204" pitchFamily="34" charset="0"/>
                <a:ea typeface="Open Sans" panose="020B0606030504020204" pitchFamily="34" charset="0"/>
                <a:cs typeface="Open Sans" panose="020B0606030504020204" pitchFamily="34" charset="0"/>
              </a:rPr>
              <a:t>4. Equity – when arable land is allocated to commercial operators, decision-makers need to be extremely aware of the long-term direct and indirect impacts of the proposed development. </a:t>
            </a:r>
            <a:endParaRPr lang="en-MY"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0804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