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9" r:id="rId2"/>
    <p:sldId id="287" r:id="rId3"/>
    <p:sldId id="281" r:id="rId4"/>
    <p:sldId id="282" r:id="rId5"/>
    <p:sldId id="275" r:id="rId6"/>
    <p:sldId id="285" r:id="rId7"/>
    <p:sldId id="286" r:id="rId8"/>
    <p:sldId id="284" r:id="rId9"/>
    <p:sldId id="266" r:id="rId10"/>
    <p:sldId id="267" r:id="rId11"/>
    <p:sldId id="271" r:id="rId12"/>
    <p:sldId id="268" r:id="rId13"/>
    <p:sldId id="269" r:id="rId14"/>
    <p:sldId id="270" r:id="rId15"/>
    <p:sldId id="258" r:id="rId16"/>
  </p:sldIdLst>
  <p:sldSz cx="12192000" cy="6858000"/>
  <p:notesSz cx="7053263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C42F"/>
    <a:srgbClr val="FFFFFF"/>
    <a:srgbClr val="474443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0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3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218" y="0"/>
            <a:ext cx="3056413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CFB8D7A1-2B10-4E1B-B94C-22B66F5B3BC5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63638"/>
            <a:ext cx="5586413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497" tIns="46749" rIns="93497" bIns="4674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5327" y="4480005"/>
            <a:ext cx="5642610" cy="3665458"/>
          </a:xfrm>
          <a:prstGeom prst="rect">
            <a:avLst/>
          </a:prstGeom>
        </p:spPr>
        <p:txBody>
          <a:bodyPr vert="horz" lIns="93497" tIns="46749" rIns="93497" bIns="4674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1"/>
            <a:ext cx="3056413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218" y="8842031"/>
            <a:ext cx="3056413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3829AEDE-58A4-4F43-A8EC-A28727DA0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283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defTabSz="934974">
              <a:defRPr/>
            </a:pPr>
            <a:endParaRPr lang="en-US" sz="1800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34666" eaLnBrk="0" hangingPunct="0">
              <a:defRPr/>
            </a:pPr>
            <a:r>
              <a:rPr lang="en-US" sz="400" kern="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defTabSz="934974">
              <a:defRPr/>
            </a:pPr>
            <a:fld id="{23A5C127-CB05-47B6-8D1E-7BC74A68F508}" type="datetime8">
              <a:rPr lang="en-US" sz="1800" kern="0">
                <a:solidFill>
                  <a:sysClr val="windowText" lastClr="000000"/>
                </a:solidFill>
              </a:rPr>
              <a:pPr defTabSz="934974">
                <a:defRPr/>
              </a:pPr>
              <a:t>12/13/2018 12:16 PM</a:t>
            </a:fld>
            <a:endParaRPr lang="en-US" sz="1800" kern="0" dirty="0">
              <a:solidFill>
                <a:sysClr val="windowText" lastClr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934974">
              <a:defRPr/>
            </a:pPr>
            <a:fld id="{B4008EB6-D09E-4580-8CD6-DDB14511944F}" type="slidenum">
              <a:rPr lang="en-US" sz="1800" kern="0">
                <a:solidFill>
                  <a:sysClr val="windowText" lastClr="000000"/>
                </a:solidFill>
              </a:rPr>
              <a:pPr defTabSz="934974">
                <a:defRPr/>
              </a:pPr>
              <a:t>3</a:t>
            </a:fld>
            <a:endParaRPr lang="en-US" sz="18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764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79BF7-5BE7-4D6C-A296-2834D83179B3}" type="datetimeFigureOut">
              <a:rPr lang="en-PH" smtClean="0"/>
              <a:t>13/12/2018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BB7-597A-4881-AA7D-95292C3E070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829767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79BF7-5BE7-4D6C-A296-2834D83179B3}" type="datetimeFigureOut">
              <a:rPr lang="en-PH" smtClean="0"/>
              <a:t>13/12/2018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BB7-597A-4881-AA7D-95292C3E070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437000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79BF7-5BE7-4D6C-A296-2834D83179B3}" type="datetimeFigureOut">
              <a:rPr lang="en-PH" smtClean="0"/>
              <a:t>13/12/2018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BB7-597A-4881-AA7D-95292C3E070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787609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0-50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129304" y="0"/>
            <a:ext cx="6062696" cy="6856100"/>
          </a:xfrm>
          <a:blipFill>
            <a:blip r:embed="rId2"/>
            <a:srcRect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3600" b="1" cap="none" baseline="0">
                <a:solidFill>
                  <a:srgbClr val="FFC000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837561" y="6484937"/>
            <a:ext cx="3877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5AE1514C-5E56-4738-A1FF-4B1CFD2A3E3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8" hasCustomPrompt="1"/>
          </p:nvPr>
        </p:nvSpPr>
        <p:spPr>
          <a:xfrm>
            <a:off x="1875949" y="419100"/>
            <a:ext cx="2377440" cy="840230"/>
          </a:xfrm>
        </p:spPr>
        <p:txBody>
          <a:bodyPr lIns="146304" rIns="146304"/>
          <a:lstStyle>
            <a:lvl1pPr marL="0" algn="ctr" defTabSz="914400" rtl="0" eaLnBrk="1" latinLnBrk="0" hangingPunct="1">
              <a:defRPr lang="en-US" sz="5400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0" y="3429000"/>
            <a:ext cx="6096000" cy="2594043"/>
          </a:xfrm>
        </p:spPr>
        <p:txBody>
          <a:bodyPr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None/>
              <a:defRPr lang="en-US" sz="36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800"/>
            </a:lvl2pPr>
            <a:lvl3pPr algn="ctr">
              <a:spcAft>
                <a:spcPts val="600"/>
              </a:spcAft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2000" b="1"/>
            </a:lvl4pPr>
            <a:lvl5pPr algn="ctr"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0" y="1554163"/>
            <a:ext cx="6096000" cy="548957"/>
          </a:xfrm>
        </p:spPr>
        <p:txBody>
          <a:bodyPr/>
          <a:lstStyle>
            <a:lvl1pPr algn="ctr">
              <a:defRPr sz="3600" b="0">
                <a:latin typeface="+mj-lt"/>
              </a:defRPr>
            </a:lvl1pPr>
            <a:lvl2pPr algn="ctr">
              <a:defRPr lang="en-US" sz="32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2" name="Slide Number Placeholder 7"/>
          <p:cNvSpPr txBox="1">
            <a:spLocks/>
          </p:cNvSpPr>
          <p:nvPr userDrawn="1"/>
        </p:nvSpPr>
        <p:spPr>
          <a:xfrm>
            <a:off x="10343911" y="6498718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97E989-D798-4C62-8E93-3D2D613C2488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330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79BF7-5BE7-4D6C-A296-2834D83179B3}" type="datetimeFigureOut">
              <a:rPr lang="en-PH" smtClean="0"/>
              <a:t>13/12/2018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BB7-597A-4881-AA7D-95292C3E0706}" type="slidenum">
              <a:rPr lang="en-PH" smtClean="0"/>
              <a:t>‹#›</a:t>
            </a:fld>
            <a:endParaRPr lang="en-PH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07EE5D-454A-4B0F-9265-FFE8A556E4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3" t="92857" r="7644" b="89"/>
          <a:stretch/>
        </p:blipFill>
        <p:spPr>
          <a:xfrm>
            <a:off x="-27215" y="6590805"/>
            <a:ext cx="12219215" cy="26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561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79BF7-5BE7-4D6C-A296-2834D83179B3}" type="datetimeFigureOut">
              <a:rPr lang="en-PH" smtClean="0"/>
              <a:t>13/12/2018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BB7-597A-4881-AA7D-95292C3E070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487546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79BF7-5BE7-4D6C-A296-2834D83179B3}" type="datetimeFigureOut">
              <a:rPr lang="en-PH" smtClean="0"/>
              <a:t>13/12/2018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BB7-597A-4881-AA7D-95292C3E070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34698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79BF7-5BE7-4D6C-A296-2834D83179B3}" type="datetimeFigureOut">
              <a:rPr lang="en-PH" smtClean="0"/>
              <a:t>13/12/2018</a:t>
            </a:fld>
            <a:endParaRPr lang="en-P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BB7-597A-4881-AA7D-95292C3E070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77719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79BF7-5BE7-4D6C-A296-2834D83179B3}" type="datetimeFigureOut">
              <a:rPr lang="en-PH" smtClean="0"/>
              <a:t>13/12/2018</a:t>
            </a:fld>
            <a:endParaRPr lang="en-P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BB7-597A-4881-AA7D-95292C3E070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801028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79BF7-5BE7-4D6C-A296-2834D83179B3}" type="datetimeFigureOut">
              <a:rPr lang="en-PH" smtClean="0"/>
              <a:t>13/12/2018</a:t>
            </a:fld>
            <a:endParaRPr lang="en-P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BB7-597A-4881-AA7D-95292C3E070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146474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79BF7-5BE7-4D6C-A296-2834D83179B3}" type="datetimeFigureOut">
              <a:rPr lang="en-PH" smtClean="0"/>
              <a:t>13/12/2018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BB7-597A-4881-AA7D-95292C3E070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061916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79BF7-5BE7-4D6C-A296-2834D83179B3}" type="datetimeFigureOut">
              <a:rPr lang="en-PH" smtClean="0"/>
              <a:t>13/12/2018</a:t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BB7-597A-4881-AA7D-95292C3E070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601185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979BF7-5BE7-4D6C-A296-2834D83179B3}" type="datetimeFigureOut">
              <a:rPr lang="en-PH" smtClean="0"/>
              <a:t>13/12/2018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2AEBB7-597A-4881-AA7D-95292C3E0706}" type="slidenum">
              <a:rPr lang="en-PH" smtClean="0"/>
              <a:t>‹#›</a:t>
            </a:fld>
            <a:endParaRPr lang="en-PH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593045-CD0D-4401-A7BF-ED91C462822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109" y="365125"/>
            <a:ext cx="1276350" cy="1181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4E5EDA-C3FD-46D9-A2C8-ADD330F1DF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3" t="92857" r="7644" b="89"/>
          <a:stretch/>
        </p:blipFill>
        <p:spPr>
          <a:xfrm>
            <a:off x="-27215" y="6590805"/>
            <a:ext cx="12219215" cy="26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533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2.tiff"/><Relationship Id="rId5" Type="http://schemas.openxmlformats.org/officeDocument/2006/relationships/image" Target="../media/image28.jpeg"/><Relationship Id="rId10" Type="http://schemas.openxmlformats.org/officeDocument/2006/relationships/image" Target="../media/image15.png"/><Relationship Id="rId4" Type="http://schemas.openxmlformats.org/officeDocument/2006/relationships/image" Target="../media/image27.jpe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hyperlink" Target="http://db.oseanografi.lipi.go.id/dugong" TargetMode="External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jpeg"/><Relationship Id="rId10" Type="http://schemas.openxmlformats.org/officeDocument/2006/relationships/image" Target="../media/image40.pn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089A6FE-30E2-4676-8B01-42866E9406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" t="26818" r="19927" b="19583"/>
          <a:stretch/>
        </p:blipFill>
        <p:spPr>
          <a:xfrm>
            <a:off x="1" y="-41901"/>
            <a:ext cx="12215004" cy="54679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8621" y="400176"/>
            <a:ext cx="264367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H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SOM14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3550" y="1114039"/>
            <a:ext cx="25346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14</a:t>
            </a:r>
            <a:r>
              <a:rPr lang="en-PH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</a:t>
            </a:r>
            <a:r>
              <a:rPr lang="en-P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Senior Officials’ Meeting</a:t>
            </a:r>
          </a:p>
          <a:p>
            <a:r>
              <a:rPr lang="en-P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12-13 December 2018</a:t>
            </a:r>
          </a:p>
          <a:p>
            <a:r>
              <a:rPr lang="en-P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Manila, Philippines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1503" y="2855910"/>
            <a:ext cx="12191999" cy="723284"/>
          </a:xfrm>
          <a:prstGeom prst="rect">
            <a:avLst/>
          </a:prstGeom>
          <a:solidFill>
            <a:srgbClr val="90C42F">
              <a:alpha val="60000"/>
            </a:srgbClr>
          </a:solidFill>
          <a:ln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PH" sz="4300" b="1" dirty="0">
                <a:solidFill>
                  <a:schemeClr val="bg1"/>
                </a:solidFill>
                <a:latin typeface="Arial Black" panose="020B0A04020102020204" pitchFamily="34" charset="0"/>
              </a:rPr>
              <a:t>  INDONESIA COUNTRY REPORT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08417" y="3845508"/>
            <a:ext cx="4619078" cy="1580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PH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398" y="5494077"/>
            <a:ext cx="977676" cy="9829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053" y="5471923"/>
            <a:ext cx="2601779" cy="1102426"/>
          </a:xfrm>
          <a:prstGeom prst="rect">
            <a:avLst/>
          </a:prstGeom>
        </p:spPr>
      </p:pic>
      <p:pic>
        <p:nvPicPr>
          <p:cNvPr id="18" name="Picture 17" descr="A close up of a sign&#10;&#10;Description automatically generated">
            <a:extLst>
              <a:ext uri="{FF2B5EF4-FFF2-40B4-BE49-F238E27FC236}">
                <a16:creationId xmlns:a16="http://schemas.microsoft.com/office/drawing/2014/main" id="{A73824A2-69A7-4DFE-9A65-5F9EED9A93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01" y="5577175"/>
            <a:ext cx="2844315" cy="928985"/>
          </a:xfrm>
          <a:prstGeom prst="rect">
            <a:avLst/>
          </a:prstGeom>
        </p:spPr>
      </p:pic>
      <p:pic>
        <p:nvPicPr>
          <p:cNvPr id="14" name="Picture 2" descr="elated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387" y="-1"/>
            <a:ext cx="1708547" cy="12814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Shape 61">
            <a:extLst>
              <a:ext uri="{FF2B5EF4-FFF2-40B4-BE49-F238E27FC236}">
                <a16:creationId xmlns:a16="http://schemas.microsoft.com/office/drawing/2014/main" id="{42598885-6DC6-482D-8FCB-15BFC0FCD86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50678" y="-2067"/>
            <a:ext cx="1390709" cy="1440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Description: Description: Description: D:\sotosop\LOGO CTI IND.jpg"/>
          <p:cNvPicPr/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0000"/>
          </a:blip>
          <a:srcRect/>
          <a:stretch>
            <a:fillRect/>
          </a:stretch>
        </p:blipFill>
        <p:spPr bwMode="auto">
          <a:xfrm>
            <a:off x="5952169" y="5577175"/>
            <a:ext cx="3492766" cy="899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311557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60828" y="326073"/>
            <a:ext cx="7403823" cy="802341"/>
          </a:xfrm>
        </p:spPr>
        <p:txBody>
          <a:bodyPr>
            <a:noAutofit/>
          </a:bodyPr>
          <a:lstStyle/>
          <a:p>
            <a:pPr lvl="0"/>
            <a:r>
              <a:rPr lang="en-PH" sz="3200" b="1" dirty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III. National Roadmap 2019</a:t>
            </a:r>
            <a:br>
              <a:rPr lang="en-PH" sz="3200" b="1" dirty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PH" sz="3200" dirty="0">
              <a:solidFill>
                <a:srgbClr val="474443"/>
              </a:solidFill>
              <a:latin typeface="Arial Black" panose="020B0A040201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3071" y="1065981"/>
            <a:ext cx="11665857" cy="40554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447675" indent="-447675">
              <a:lnSpc>
                <a:spcPct val="107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2000" dirty="0">
                <a:latin typeface="Calibri" panose="020F0502020204030204" pitchFamily="34" charset="0"/>
              </a:rPr>
              <a:t>Initiate the planning of priority seascapes </a:t>
            </a:r>
          </a:p>
          <a:p>
            <a:pPr marL="447675" indent="-447675">
              <a:lnSpc>
                <a:spcPct val="107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id-ID" sz="2000" dirty="0">
                <a:latin typeface="Calibri" panose="020F0502020204030204" pitchFamily="34" charset="0"/>
              </a:rPr>
              <a:t>Develop </a:t>
            </a:r>
            <a:r>
              <a:rPr lang="en-US" sz="2000" dirty="0">
                <a:latin typeface="Calibri" panose="020F0502020204030204" pitchFamily="34" charset="0"/>
              </a:rPr>
              <a:t>regulations and </a:t>
            </a:r>
            <a:r>
              <a:rPr lang="id-ID" sz="2000" dirty="0">
                <a:latin typeface="Calibri" panose="020F0502020204030204" pitchFamily="34" charset="0"/>
              </a:rPr>
              <a:t>national guidance</a:t>
            </a:r>
            <a:r>
              <a:rPr lang="en-US" sz="2000" dirty="0">
                <a:latin typeface="Calibri" panose="020F0502020204030204" pitchFamily="34" charset="0"/>
              </a:rPr>
              <a:t>s relates to CTI-CFF goals</a:t>
            </a:r>
          </a:p>
          <a:p>
            <a:pPr marL="447675" indent="-447675">
              <a:lnSpc>
                <a:spcPct val="107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PH" sz="2000" dirty="0">
                <a:latin typeface="Calibri" panose="020F0502020204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Monitoring and Evaluation on NPOA Implementation</a:t>
            </a:r>
          </a:p>
          <a:p>
            <a:pPr marL="442913" lvl="0" indent="-442913">
              <a:spcAft>
                <a:spcPts val="600"/>
              </a:spcAft>
              <a:buFont typeface="+mj-lt"/>
              <a:buAutoNum type="arabicPeriod"/>
            </a:pPr>
            <a:r>
              <a:rPr lang="en-US" altLang="en-US" sz="2000" dirty="0">
                <a:latin typeface="Calibri" panose="020F0502020204030204" pitchFamily="34" charset="0"/>
                <a:sym typeface="Calibri" charset="0"/>
              </a:rPr>
              <a:t>Developing integrated and updated database system </a:t>
            </a:r>
            <a:r>
              <a:rPr lang="en-US" sz="2000" dirty="0">
                <a:latin typeface="Calibri" panose="020F0502020204030204" pitchFamily="34" charset="0"/>
              </a:rPr>
              <a:t>relates to CTI-CFF goals</a:t>
            </a:r>
            <a:endParaRPr lang="en-US" altLang="en-US" sz="2000" dirty="0">
              <a:latin typeface="Calibri" panose="020F0502020204030204" pitchFamily="34" charset="0"/>
              <a:sym typeface="Calibri" charset="0"/>
            </a:endParaRPr>
          </a:p>
          <a:p>
            <a:pPr marL="442913" indent="-442913">
              <a:spcAft>
                <a:spcPts val="600"/>
              </a:spcAft>
              <a:buFont typeface="+mj-lt"/>
              <a:buAutoNum type="arabicPeriod"/>
            </a:pPr>
            <a:r>
              <a:rPr lang="en-US" altLang="en-US" sz="2000" dirty="0">
                <a:latin typeface="Calibri" panose="020F0502020204030204" pitchFamily="34" charset="0"/>
                <a:sym typeface="Calibri" charset="0"/>
              </a:rPr>
              <a:t>Socialization and capacity building on issues/concerns relates to CTI-CFF goals</a:t>
            </a:r>
          </a:p>
          <a:p>
            <a:pPr marL="442913" indent="-442913">
              <a:spcAft>
                <a:spcPts val="600"/>
              </a:spcAft>
              <a:buFont typeface="+mj-lt"/>
              <a:buAutoNum type="arabicPeriod"/>
            </a:pPr>
            <a:r>
              <a:rPr lang="en-US" altLang="en-US" sz="2000" dirty="0">
                <a:latin typeface="Calibri" panose="020F0502020204030204" pitchFamily="34" charset="0"/>
                <a:sym typeface="Calibri" charset="0"/>
              </a:rPr>
              <a:t>Campaign </a:t>
            </a:r>
            <a:r>
              <a:rPr lang="id-ID" altLang="en-US" sz="2000" dirty="0">
                <a:latin typeface="Calibri" panose="020F0502020204030204" pitchFamily="34" charset="0"/>
                <a:sym typeface="Calibri" charset="0"/>
              </a:rPr>
              <a:t>on community </a:t>
            </a:r>
            <a:r>
              <a:rPr lang="en-US" altLang="en-US" sz="2000" dirty="0">
                <a:latin typeface="Calibri" panose="020F0502020204030204" pitchFamily="34" charset="0"/>
                <a:sym typeface="Calibri" charset="0"/>
              </a:rPr>
              <a:t>awareness on Climate Change</a:t>
            </a:r>
          </a:p>
          <a:p>
            <a:pPr marL="442913" lvl="0" indent="-442913">
              <a:spcAft>
                <a:spcPts val="600"/>
              </a:spcAft>
              <a:buFont typeface="+mj-lt"/>
              <a:buAutoNum type="arabicPeriod"/>
            </a:pPr>
            <a:r>
              <a:rPr lang="en-US" sz="2000" dirty="0">
                <a:latin typeface="Calibri" panose="020F0502020204030204" pitchFamily="34" charset="0"/>
                <a:cs typeface="Tahoma" pitchFamily="34" charset="0"/>
              </a:rPr>
              <a:t>Strengthening </a:t>
            </a:r>
            <a:r>
              <a:rPr lang="en-US" sz="2000" dirty="0">
                <a:latin typeface="Calibri" panose="020F0502020204030204" pitchFamily="34" charset="0"/>
              </a:rPr>
              <a:t>Fisheries Management Councils (FMCs) </a:t>
            </a:r>
            <a:r>
              <a:rPr lang="en-US" sz="2000" dirty="0">
                <a:latin typeface="Calibri" panose="020F0502020204030204" pitchFamily="34" charset="0"/>
                <a:cs typeface="Tahoma" pitchFamily="34" charset="0"/>
              </a:rPr>
              <a:t>based on EAFM and Fisheries Co-Management (FCM)</a:t>
            </a:r>
          </a:p>
          <a:p>
            <a:pPr marL="447675" marR="0" lvl="0" indent="-44767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id-ID" sz="2000" dirty="0">
                <a:latin typeface="Calibri" panose="020F0502020204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National Marine Spatial Plan</a:t>
            </a:r>
            <a:endParaRPr lang="en-PH" sz="2000" dirty="0">
              <a:latin typeface="Calibri" panose="020F050202020403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47675" indent="-447675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000" dirty="0">
                <a:latin typeface="Calibri" panose="020F0502020204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Network of MPAs at national and regional levels</a:t>
            </a:r>
          </a:p>
        </p:txBody>
      </p:sp>
    </p:spTree>
    <p:extLst>
      <p:ext uri="{BB962C8B-B14F-4D97-AF65-F5344CB8AC3E}">
        <p14:creationId xmlns:p14="http://schemas.microsoft.com/office/powerpoint/2010/main" val="12738453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60828" y="165849"/>
            <a:ext cx="10515600" cy="587188"/>
          </a:xfrm>
        </p:spPr>
        <p:txBody>
          <a:bodyPr anchor="t">
            <a:normAutofit/>
          </a:bodyPr>
          <a:lstStyle/>
          <a:p>
            <a:r>
              <a:rPr lang="en-PH" sz="2800" b="1" dirty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IV. SUCCESS STORY</a:t>
            </a:r>
            <a:endParaRPr lang="en-PH" sz="2800" dirty="0">
              <a:solidFill>
                <a:srgbClr val="474443"/>
              </a:solidFill>
              <a:latin typeface="Arial Black" panose="020B0A040201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0829" y="868511"/>
            <a:ext cx="6852956" cy="3339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600"/>
              </a:spcAft>
            </a:pPr>
            <a:r>
              <a:rPr lang="id-ID" sz="2800" dirty="0"/>
              <a:t>1. Woman Empowerment Project:</a:t>
            </a:r>
          </a:p>
          <a:p>
            <a:pPr lvl="0" algn="just">
              <a:spcAft>
                <a:spcPts val="600"/>
              </a:spcAft>
            </a:pPr>
            <a:r>
              <a:rPr lang="id-ID" sz="2800" dirty="0"/>
              <a:t>“Addressing the Issue of Coral and Beach Sand Mining in Banda Islands, Indonesia through Community based Approaches”</a:t>
            </a:r>
          </a:p>
          <a:p>
            <a:pPr lvl="0" algn="just">
              <a:spcAft>
                <a:spcPts val="600"/>
              </a:spcAft>
            </a:pPr>
            <a:endParaRPr lang="id-ID" sz="2800" dirty="0"/>
          </a:p>
          <a:p>
            <a:pPr lvl="0" algn="just">
              <a:spcAft>
                <a:spcPts val="600"/>
              </a:spcAft>
            </a:pPr>
            <a:r>
              <a:rPr lang="id-ID" sz="2800" dirty="0"/>
              <a:t>2. National Plan of Action Combating Marine Debris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B4C2EA-1FA8-479F-9EDD-84D8BBDBEE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9201" y="1380638"/>
            <a:ext cx="4005797" cy="2238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1027E6-AFF6-4246-829D-5B632A1B73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8E9E4"/>
              </a:clrFrom>
              <a:clrTo>
                <a:srgbClr val="E8E9E4">
                  <a:alpha val="0"/>
                </a:srgbClr>
              </a:clrTo>
            </a:clrChange>
          </a:blip>
          <a:srcRect l="21122" t="41383" r="63266" b="22336"/>
          <a:stretch/>
        </p:blipFill>
        <p:spPr>
          <a:xfrm>
            <a:off x="8466053" y="3778097"/>
            <a:ext cx="2309593" cy="261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229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60828" y="376519"/>
            <a:ext cx="11292456" cy="64545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PH" sz="2800" b="1" dirty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IV. Potential Regional Program &amp; Support Required</a:t>
            </a:r>
            <a:endParaRPr lang="en-PH" sz="2800" dirty="0">
              <a:solidFill>
                <a:srgbClr val="474443"/>
              </a:solidFill>
              <a:latin typeface="Arial Black" panose="020B0A040201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3" t="92857" r="7644" b="89"/>
          <a:stretch/>
        </p:blipFill>
        <p:spPr>
          <a:xfrm>
            <a:off x="-27215" y="6590805"/>
            <a:ext cx="12219215" cy="2610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0828" y="1112981"/>
            <a:ext cx="6759495" cy="34317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542925" indent="-542925">
              <a:spcAft>
                <a:spcPts val="600"/>
              </a:spcAft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Planning documents</a:t>
            </a:r>
            <a:r>
              <a:rPr lang="id-ID" sz="2400" dirty="0">
                <a:latin typeface="Calibri" panose="020F0502020204030204" pitchFamily="34" charset="0"/>
              </a:rPr>
              <a:t> for priority seascapes </a:t>
            </a:r>
          </a:p>
          <a:p>
            <a:pPr marL="542925" indent="-542925">
              <a:spcAft>
                <a:spcPts val="600"/>
              </a:spcAft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Capacity building</a:t>
            </a:r>
          </a:p>
          <a:p>
            <a:pPr marL="542925" indent="-542925">
              <a:spcAft>
                <a:spcPts val="600"/>
              </a:spcAft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Integrated database system on CT Atlas </a:t>
            </a:r>
          </a:p>
          <a:p>
            <a:pPr marL="542925" indent="-542925">
              <a:spcAft>
                <a:spcPts val="600"/>
              </a:spcAft>
              <a:buFont typeface="+mj-lt"/>
              <a:buAutoNum type="arabicPeriod"/>
            </a:pPr>
            <a:r>
              <a:rPr lang="en-US" altLang="en-US" sz="2400" dirty="0">
                <a:latin typeface="Calibri" panose="020F0502020204030204" pitchFamily="34" charset="0"/>
              </a:rPr>
              <a:t>Joint project/activities and research amongst CT6 countries</a:t>
            </a:r>
          </a:p>
          <a:p>
            <a:pPr marL="542925" indent="-542925">
              <a:spcAft>
                <a:spcPts val="600"/>
              </a:spcAft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Promote the CTI-CFF in the global network</a:t>
            </a:r>
          </a:p>
          <a:p>
            <a:pPr marL="542925" indent="-542925"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Promote EAFM Plan</a:t>
            </a:r>
          </a:p>
          <a:p>
            <a:pPr marL="542925" indent="-542925"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</a:rPr>
              <a:t>Program </a:t>
            </a:r>
            <a:r>
              <a:rPr lang="en-US" sz="2400" dirty="0" err="1">
                <a:latin typeface="Calibri" panose="020F0502020204030204" pitchFamily="34" charset="0"/>
              </a:rPr>
              <a:t>Harmonizations</a:t>
            </a:r>
            <a:r>
              <a:rPr lang="en-US" sz="2400" dirty="0">
                <a:latin typeface="Calibri" panose="020F0502020204030204" pitchFamily="34" charset="0"/>
              </a:rPr>
              <a:t> among working groups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2B0DD88A-D781-4EE2-9655-9C4A40356062}"/>
              </a:ext>
            </a:extLst>
          </p:cNvPr>
          <p:cNvSpPr/>
          <p:nvPr/>
        </p:nvSpPr>
        <p:spPr>
          <a:xfrm>
            <a:off x="7166344" y="2604976"/>
            <a:ext cx="1605516" cy="16480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Support required</a:t>
            </a:r>
            <a:endParaRPr lang="en-ID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BA78C4E-4C89-4A48-BED0-FA01EAF17EF2}"/>
              </a:ext>
            </a:extLst>
          </p:cNvPr>
          <p:cNvSpPr/>
          <p:nvPr/>
        </p:nvSpPr>
        <p:spPr>
          <a:xfrm>
            <a:off x="8817881" y="2424221"/>
            <a:ext cx="3239440" cy="194575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Funding 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Technical assistance</a:t>
            </a:r>
            <a:endParaRPr lang="en-ID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6817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60828" y="147920"/>
            <a:ext cx="10515600" cy="64545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PH" sz="2800" b="1" dirty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V. Documents/Materials/Publications</a:t>
            </a:r>
            <a:endParaRPr lang="en-PH" sz="2800" dirty="0">
              <a:solidFill>
                <a:srgbClr val="474443"/>
              </a:solidFill>
              <a:latin typeface="Arial Black" panose="020B0A040201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3" t="92857" r="7644" b="89"/>
          <a:stretch/>
        </p:blipFill>
        <p:spPr>
          <a:xfrm>
            <a:off x="-27215" y="6590805"/>
            <a:ext cx="12219215" cy="2610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0828" y="578057"/>
            <a:ext cx="10271311" cy="6170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300"/>
              </a:spcAft>
              <a:buFont typeface="+mj-lt"/>
              <a:buAutoNum type="arabicPeriod"/>
            </a:pPr>
            <a:r>
              <a:rPr lang="id-ID" dirty="0"/>
              <a:t>Model Umum Bentang Laut dan Kerangka Regional Bentang Laut Prioritas (Seascapes Document in Bahasa)</a:t>
            </a:r>
            <a:endParaRPr lang="en-US" dirty="0"/>
          </a:p>
          <a:p>
            <a:pPr marL="342900" lvl="0" indent="-342900" algn="just"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Chairman’s Summary of Multilateral Meeting on the Nomination of Lesser </a:t>
            </a:r>
            <a:r>
              <a:rPr lang="en-US" dirty="0" err="1"/>
              <a:t>Sunda</a:t>
            </a:r>
            <a:r>
              <a:rPr lang="en-US" dirty="0"/>
              <a:t> and BSSE as Priority Seascapes</a:t>
            </a:r>
          </a:p>
          <a:p>
            <a:pPr marL="342900" lvl="0" indent="-342900" algn="just"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Chairman’s Summary of the 5th CTI-CFF Seascapes Working Group Meeting</a:t>
            </a:r>
          </a:p>
          <a:p>
            <a:pPr marL="342900" lvl="0" indent="-342900" algn="just">
              <a:spcAft>
                <a:spcPts val="300"/>
              </a:spcAft>
              <a:buFont typeface="+mj-lt"/>
              <a:buAutoNum type="arabicPeriod"/>
            </a:pPr>
            <a:r>
              <a:rPr lang="en-US" dirty="0"/>
              <a:t>The Rules of Procedures of CTI-CFF Seascapes Working Group</a:t>
            </a:r>
          </a:p>
          <a:p>
            <a:pPr marL="342900" indent="-342900" algn="just">
              <a:spcAft>
                <a:spcPts val="300"/>
              </a:spcAft>
              <a:buFont typeface="+mj-lt"/>
              <a:buAutoNum type="arabicPeriod"/>
            </a:pPr>
            <a:r>
              <a:rPr lang="en-US" altLang="en-US" dirty="0">
                <a:ea typeface="Helvetica" charset="0"/>
                <a:cs typeface="Helvetica" charset="0"/>
                <a:sym typeface="Calibri" charset="0"/>
              </a:rPr>
              <a:t>Guidelines for turtle by-catch handling on fishing activities  </a:t>
            </a:r>
          </a:p>
          <a:p>
            <a:pPr marL="342900" indent="-342900" algn="just">
              <a:spcAft>
                <a:spcPts val="300"/>
              </a:spcAft>
              <a:buFont typeface="+mj-lt"/>
              <a:buAutoNum type="arabicPeriod"/>
            </a:pPr>
            <a:r>
              <a:rPr lang="en-US" altLang="en-US" dirty="0">
                <a:ea typeface="Helvetica" charset="0"/>
                <a:cs typeface="Helvetica" charset="0"/>
                <a:sym typeface="Calibri" charset="0"/>
              </a:rPr>
              <a:t>Guidelines for turtle identification and population monitoring</a:t>
            </a:r>
          </a:p>
          <a:p>
            <a:pPr marL="342900" indent="-342900" algn="just">
              <a:spcAft>
                <a:spcPts val="300"/>
              </a:spcAft>
              <a:buFont typeface="+mj-lt"/>
              <a:buAutoNum type="arabicPeriod"/>
            </a:pPr>
            <a:r>
              <a:rPr lang="en-US" altLang="en-US" dirty="0">
                <a:ea typeface="Calibri" charset="0"/>
                <a:cs typeface="Calibri" charset="0"/>
              </a:rPr>
              <a:t>National conservation plans for threatened species</a:t>
            </a:r>
            <a:endParaRPr lang="en-US" altLang="en-US" dirty="0">
              <a:latin typeface="Helvetica" charset="0"/>
              <a:ea typeface="Helvetica" charset="0"/>
              <a:cs typeface="Helvetica" charset="0"/>
              <a:sym typeface="Calibri" charset="0"/>
            </a:endParaRPr>
          </a:p>
          <a:p>
            <a:pPr marL="342900" indent="-342900" algn="just">
              <a:spcAft>
                <a:spcPts val="300"/>
              </a:spcAft>
              <a:buFont typeface="+mj-lt"/>
              <a:buAutoNum type="arabicPeriod"/>
            </a:pPr>
            <a:r>
              <a:rPr lang="en-US" altLang="en-US" dirty="0">
                <a:ea typeface="Calibri" charset="0"/>
                <a:cs typeface="Calibri" charset="0"/>
              </a:rPr>
              <a:t>National assessment reports on threatened species </a:t>
            </a:r>
            <a:endParaRPr lang="en-US" altLang="en-US" dirty="0">
              <a:ea typeface="Helvetica" charset="0"/>
              <a:cs typeface="Helvetica" charset="0"/>
              <a:sym typeface="Calibri" charset="0"/>
            </a:endParaRPr>
          </a:p>
          <a:p>
            <a:pPr marL="342900" indent="-342900" algn="just">
              <a:spcAft>
                <a:spcPts val="300"/>
              </a:spcAft>
              <a:buFont typeface="+mj-lt"/>
              <a:buAutoNum type="arabicPeriod"/>
            </a:pPr>
            <a:r>
              <a:rPr lang="en-US" altLang="en-US" dirty="0"/>
              <a:t>Guideline for stranded marine mammals handling</a:t>
            </a:r>
          </a:p>
          <a:p>
            <a:pPr marL="342900" indent="-342900" algn="just">
              <a:spcAft>
                <a:spcPts val="300"/>
              </a:spcAft>
              <a:buFont typeface="+mj-lt"/>
              <a:buAutoNum type="arabicPeriod"/>
            </a:pPr>
            <a:r>
              <a:rPr lang="en-US" altLang="en-US" dirty="0"/>
              <a:t>Guideline Research on Carbon Budget in </a:t>
            </a:r>
            <a:r>
              <a:rPr lang="en-US" altLang="en-US" dirty="0" err="1"/>
              <a:t>Seagrass</a:t>
            </a:r>
            <a:r>
              <a:rPr lang="en-US" altLang="en-US" dirty="0"/>
              <a:t> Ecosystem </a:t>
            </a:r>
          </a:p>
          <a:p>
            <a:pPr marL="342900" indent="-342900" algn="just">
              <a:spcAft>
                <a:spcPts val="300"/>
              </a:spcAft>
              <a:buFont typeface="+mj-lt"/>
              <a:buAutoNum type="arabicPeriod"/>
            </a:pPr>
            <a:r>
              <a:rPr lang="en-US" altLang="en-US" dirty="0"/>
              <a:t>Guideline of Survey and Monitoring for Dugong and </a:t>
            </a:r>
            <a:r>
              <a:rPr lang="en-US" altLang="en-US" dirty="0" err="1"/>
              <a:t>Seagrass</a:t>
            </a:r>
            <a:r>
              <a:rPr lang="en-US" altLang="en-US" dirty="0"/>
              <a:t> </a:t>
            </a:r>
          </a:p>
          <a:p>
            <a:pPr marL="342900" indent="-342900" algn="just">
              <a:spcAft>
                <a:spcPts val="300"/>
              </a:spcAft>
              <a:buFont typeface="+mj-lt"/>
              <a:buAutoNum type="arabicPeriod"/>
            </a:pPr>
            <a:r>
              <a:rPr lang="en-US" altLang="en-US" dirty="0"/>
              <a:t>Guideline for Whale Sharks Tourism</a:t>
            </a:r>
          </a:p>
          <a:p>
            <a:pPr marL="342900" indent="-342900" algn="just">
              <a:spcAft>
                <a:spcPts val="300"/>
              </a:spcAft>
              <a:buFont typeface="+mj-lt"/>
              <a:buAutoNum type="arabicPeriod"/>
            </a:pPr>
            <a:r>
              <a:rPr lang="en-US" altLang="en-US" dirty="0"/>
              <a:t>MMAF Decree Number 79 Number 2018 regarding National Plan of Action on Marine Mammals Conservation</a:t>
            </a:r>
          </a:p>
          <a:p>
            <a:pPr marL="342900" indent="-342900" algn="just">
              <a:spcAft>
                <a:spcPts val="300"/>
              </a:spcAft>
              <a:buFont typeface="+mj-lt"/>
              <a:buAutoNum type="arabicPeriod"/>
            </a:pPr>
            <a:r>
              <a:rPr lang="en-US" altLang="en-US" dirty="0"/>
              <a:t>MMAF Regulation Number 5 Year 2018 regarding export ban for Hammerhead Sharks and Oceanic </a:t>
            </a:r>
            <a:r>
              <a:rPr lang="en-US" altLang="en-US" dirty="0" err="1"/>
              <a:t>Whitetip</a:t>
            </a:r>
            <a:r>
              <a:rPr lang="en-US" altLang="en-US" dirty="0"/>
              <a:t> Shark</a:t>
            </a:r>
          </a:p>
          <a:p>
            <a:pPr marL="342900" indent="-342900" algn="just">
              <a:spcAft>
                <a:spcPts val="300"/>
              </a:spcAft>
              <a:buFont typeface="+mj-lt"/>
              <a:buAutoNum type="arabicPeriod"/>
            </a:pPr>
            <a:r>
              <a:rPr lang="en-ID" altLang="en-US" dirty="0"/>
              <a:t>Strategic Planning and Action To Strengthen Climate Resilience of Rural Communities (SPARC) document</a:t>
            </a:r>
            <a:endParaRPr lang="en-US" altLang="en-US" dirty="0"/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3696">
            <a:off x="8564447" y="2134947"/>
            <a:ext cx="1954758" cy="26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4499" y="2211101"/>
            <a:ext cx="1840543" cy="2454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9737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60828" y="376519"/>
            <a:ext cx="10515600" cy="64545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PH" sz="3200" b="1" dirty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VI. Other Remarks</a:t>
            </a:r>
            <a:endParaRPr lang="en-PH" sz="3200" dirty="0">
              <a:solidFill>
                <a:srgbClr val="474443"/>
              </a:solidFill>
              <a:latin typeface="Arial Black" panose="020B0A040201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3" t="92857" r="7644" b="89"/>
          <a:stretch/>
        </p:blipFill>
        <p:spPr>
          <a:xfrm>
            <a:off x="-27215" y="6590805"/>
            <a:ext cx="12219215" cy="2610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0828" y="1558510"/>
            <a:ext cx="10828948" cy="3776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lvl="1" indent="-457200">
              <a:lnSpc>
                <a:spcPct val="107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Develop RPOA 2.0 </a:t>
            </a:r>
            <a:r>
              <a:rPr lang="en-US" sz="2800" dirty="0">
                <a:solidFill>
                  <a:srgbClr val="212121"/>
                </a:solidFill>
                <a:latin typeface="inherit"/>
              </a:rPr>
              <a:t>adapted to current conditions </a:t>
            </a:r>
          </a:p>
          <a:p>
            <a:pPr marL="533400" lvl="1" indent="-457200">
              <a:lnSpc>
                <a:spcPct val="107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CT Atlas and </a:t>
            </a: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CoE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should for all TWGs related to stakeholders</a:t>
            </a:r>
          </a:p>
          <a:p>
            <a:pPr marL="533400" lvl="1" indent="-457200">
              <a:lnSpc>
                <a:spcPct val="107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Acknowledge the support of GIZ in Sulu-Sulawesi Seascape Project, which is ending this month.</a:t>
            </a:r>
          </a:p>
          <a:p>
            <a:pPr marL="533400" lvl="1" indent="-457200">
              <a:lnSpc>
                <a:spcPct val="107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Arising issue on Marine Debris as common threat should be anticipated and consider as common program for CT-6 countries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9414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8" t="8505" b="15428"/>
          <a:stretch/>
        </p:blipFill>
        <p:spPr>
          <a:xfrm>
            <a:off x="-32658" y="-16329"/>
            <a:ext cx="12224657" cy="6858000"/>
          </a:xfrm>
        </p:spPr>
      </p:pic>
      <p:grpSp>
        <p:nvGrpSpPr>
          <p:cNvPr id="28" name="Group 27"/>
          <p:cNvGrpSpPr/>
          <p:nvPr/>
        </p:nvGrpSpPr>
        <p:grpSpPr>
          <a:xfrm>
            <a:off x="2070914" y="2655776"/>
            <a:ext cx="7805149" cy="4383657"/>
            <a:chOff x="2070914" y="2655776"/>
            <a:chExt cx="7805149" cy="4383657"/>
          </a:xfrm>
        </p:grpSpPr>
        <p:sp>
          <p:nvSpPr>
            <p:cNvPr id="26" name="Rectangle 25"/>
            <p:cNvSpPr/>
            <p:nvPr/>
          </p:nvSpPr>
          <p:spPr>
            <a:xfrm>
              <a:off x="2070914" y="2655776"/>
              <a:ext cx="7805149" cy="42312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188029" y="2792186"/>
              <a:ext cx="7527471" cy="4094847"/>
            </a:xfrm>
            <a:prstGeom prst="rect">
              <a:avLst/>
            </a:prstGeom>
            <a:solidFill>
              <a:srgbClr val="33CC33"/>
            </a:solidFill>
            <a:ln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351314" y="2922814"/>
              <a:ext cx="7200900" cy="41166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H" dirty="0"/>
            </a:p>
          </p:txBody>
        </p:sp>
        <p:sp>
          <p:nvSpPr>
            <p:cNvPr id="5" name="Marcador de texto 3">
              <a:extLst>
                <a:ext uri="{FF2B5EF4-FFF2-40B4-BE49-F238E27FC236}">
                  <a16:creationId xmlns:a16="http://schemas.microsoft.com/office/drawing/2014/main" id="{004C226F-34B3-464F-A049-9BFE43705FB1}"/>
                </a:ext>
              </a:extLst>
            </p:cNvPr>
            <p:cNvSpPr txBox="1">
              <a:spLocks/>
            </p:cNvSpPr>
            <p:nvPr/>
          </p:nvSpPr>
          <p:spPr>
            <a:xfrm>
              <a:off x="2445844" y="3254865"/>
              <a:ext cx="7106370" cy="1726258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ES_tradnl" sz="2000" b="1" cap="all" dirty="0" err="1">
                  <a:solidFill>
                    <a:srgbClr val="474443"/>
                  </a:solidFill>
                  <a:latin typeface="Arial Black" panose="020B0A04020102020204" pitchFamily="34" charset="0"/>
                  <a:ea typeface="Roboto" panose="02000000000000000000" pitchFamily="2" charset="0"/>
                </a:rPr>
                <a:t>Terima</a:t>
              </a:r>
              <a:r>
                <a:rPr lang="es-ES_tradnl" sz="2000" b="1" cap="all" dirty="0">
                  <a:solidFill>
                    <a:srgbClr val="474443"/>
                  </a:solidFill>
                  <a:latin typeface="Arial Black" panose="020B0A04020102020204" pitchFamily="34" charset="0"/>
                  <a:ea typeface="Roboto" panose="02000000000000000000" pitchFamily="2" charset="0"/>
                </a:rPr>
                <a:t> </a:t>
              </a:r>
              <a:r>
                <a:rPr lang="es-ES_tradnl" sz="2000" b="1" cap="all" dirty="0" err="1">
                  <a:solidFill>
                    <a:srgbClr val="474443"/>
                  </a:solidFill>
                  <a:latin typeface="Arial Black" panose="020B0A04020102020204" pitchFamily="34" charset="0"/>
                  <a:ea typeface="Roboto" panose="02000000000000000000" pitchFamily="2" charset="0"/>
                </a:rPr>
                <a:t>Kasih</a:t>
              </a:r>
              <a:r>
                <a:rPr lang="es-ES_tradnl" sz="2000" b="1" cap="all" dirty="0">
                  <a:solidFill>
                    <a:srgbClr val="474443"/>
                  </a:solidFill>
                  <a:latin typeface="Arial Black" panose="020B0A04020102020204" pitchFamily="34" charset="0"/>
                  <a:ea typeface="Roboto" panose="02000000000000000000" pitchFamily="2" charset="0"/>
                </a:rPr>
                <a:t> -  </a:t>
              </a:r>
              <a:r>
                <a:rPr lang="es-ES_tradnl" sz="2000" b="1" cap="all" dirty="0" err="1">
                  <a:solidFill>
                    <a:srgbClr val="474443"/>
                  </a:solidFill>
                  <a:latin typeface="Arial Black" panose="020B0A04020102020204" pitchFamily="34" charset="0"/>
                  <a:ea typeface="Roboto" panose="02000000000000000000" pitchFamily="2" charset="0"/>
                </a:rPr>
                <a:t>Maraming</a:t>
              </a:r>
              <a:r>
                <a:rPr lang="es-ES_tradnl" sz="2000" b="1" cap="all" dirty="0">
                  <a:solidFill>
                    <a:srgbClr val="474443"/>
                  </a:solidFill>
                  <a:latin typeface="Arial Black" panose="020B0A04020102020204" pitchFamily="34" charset="0"/>
                  <a:ea typeface="Roboto" panose="02000000000000000000" pitchFamily="2" charset="0"/>
                </a:rPr>
                <a:t> </a:t>
              </a:r>
              <a:r>
                <a:rPr lang="es-ES_tradnl" sz="2000" b="1" cap="all" dirty="0" err="1">
                  <a:solidFill>
                    <a:srgbClr val="474443"/>
                  </a:solidFill>
                  <a:latin typeface="Arial Black" panose="020B0A04020102020204" pitchFamily="34" charset="0"/>
                  <a:ea typeface="Roboto" panose="02000000000000000000" pitchFamily="2" charset="0"/>
                </a:rPr>
                <a:t>Salamat</a:t>
              </a:r>
              <a:r>
                <a:rPr lang="es-ES_tradnl" sz="2000" b="1" cap="all" dirty="0">
                  <a:solidFill>
                    <a:srgbClr val="474443"/>
                  </a:solidFill>
                  <a:latin typeface="Arial Black" panose="020B0A04020102020204" pitchFamily="34" charset="0"/>
                  <a:ea typeface="Roboto" panose="02000000000000000000" pitchFamily="2" charset="0"/>
                </a:rPr>
                <a:t>                </a:t>
              </a:r>
              <a:r>
                <a:rPr lang="es-ES_tradnl" sz="2000" b="1" cap="all" dirty="0" err="1">
                  <a:solidFill>
                    <a:srgbClr val="474443"/>
                  </a:solidFill>
                  <a:latin typeface="Arial Black" panose="020B0A04020102020204" pitchFamily="34" charset="0"/>
                  <a:ea typeface="Roboto" panose="02000000000000000000" pitchFamily="2" charset="0"/>
                </a:rPr>
                <a:t>Tank</a:t>
              </a:r>
              <a:r>
                <a:rPr lang="es-ES_tradnl" sz="2000" b="1" cap="all" dirty="0">
                  <a:solidFill>
                    <a:srgbClr val="474443"/>
                  </a:solidFill>
                  <a:latin typeface="Arial Black" panose="020B0A04020102020204" pitchFamily="34" charset="0"/>
                  <a:ea typeface="Roboto" panose="02000000000000000000" pitchFamily="2" charset="0"/>
                </a:rPr>
                <a:t> </a:t>
              </a:r>
              <a:r>
                <a:rPr lang="es-ES_tradnl" sz="2000" b="1" cap="all" dirty="0" err="1">
                  <a:solidFill>
                    <a:srgbClr val="474443"/>
                  </a:solidFill>
                  <a:latin typeface="Arial Black" panose="020B0A04020102020204" pitchFamily="34" charset="0"/>
                  <a:ea typeface="Roboto" panose="02000000000000000000" pitchFamily="2" charset="0"/>
                </a:rPr>
                <a:t>Iu</a:t>
              </a:r>
              <a:r>
                <a:rPr lang="es-ES_tradnl" sz="2000" b="1" cap="all" dirty="0">
                  <a:solidFill>
                    <a:srgbClr val="474443"/>
                  </a:solidFill>
                  <a:latin typeface="Arial Black" panose="020B0A04020102020204" pitchFamily="34" charset="0"/>
                  <a:ea typeface="Roboto" panose="02000000000000000000" pitchFamily="2" charset="0"/>
                </a:rPr>
                <a:t>- </a:t>
              </a:r>
              <a:r>
                <a:rPr lang="es-ES_tradnl" sz="2000" b="1" cap="all" dirty="0" err="1">
                  <a:solidFill>
                    <a:srgbClr val="474443"/>
                  </a:solidFill>
                  <a:latin typeface="Arial Black" panose="020B0A04020102020204" pitchFamily="34" charset="0"/>
                  <a:ea typeface="Roboto" panose="02000000000000000000" pitchFamily="2" charset="0"/>
                </a:rPr>
                <a:t>Obrigado</a:t>
              </a:r>
              <a:r>
                <a:rPr lang="es-ES_tradnl" sz="2000" b="1" cap="all" dirty="0">
                  <a:solidFill>
                    <a:srgbClr val="474443"/>
                  </a:solidFill>
                  <a:latin typeface="Arial Black" panose="020B0A04020102020204" pitchFamily="34" charset="0"/>
                  <a:ea typeface="Roboto" panose="02000000000000000000" pitchFamily="2" charset="0"/>
                </a:rPr>
                <a:t> </a:t>
              </a:r>
              <a:r>
                <a:rPr lang="es-ES_tradnl" sz="2000" b="1" cap="all" dirty="0" err="1">
                  <a:solidFill>
                    <a:srgbClr val="474443"/>
                  </a:solidFill>
                  <a:latin typeface="Arial Black" panose="020B0A04020102020204" pitchFamily="34" charset="0"/>
                  <a:ea typeface="Roboto" panose="02000000000000000000" pitchFamily="2" charset="0"/>
                </a:rPr>
                <a:t>Tagio</a:t>
              </a:r>
              <a:r>
                <a:rPr lang="es-ES_tradnl" sz="2000" b="1" cap="all" dirty="0">
                  <a:solidFill>
                    <a:srgbClr val="474443"/>
                  </a:solidFill>
                  <a:latin typeface="Arial Black" panose="020B0A04020102020204" pitchFamily="34" charset="0"/>
                  <a:ea typeface="Roboto" panose="02000000000000000000" pitchFamily="2" charset="0"/>
                </a:rPr>
                <a:t> </a:t>
              </a:r>
              <a:r>
                <a:rPr lang="es-ES_tradnl" sz="2000" b="1" cap="all" dirty="0" err="1">
                  <a:solidFill>
                    <a:srgbClr val="474443"/>
                  </a:solidFill>
                  <a:latin typeface="Arial Black" panose="020B0A04020102020204" pitchFamily="34" charset="0"/>
                  <a:ea typeface="Roboto" panose="02000000000000000000" pitchFamily="2" charset="0"/>
                </a:rPr>
                <a:t>Tumas</a:t>
              </a:r>
              <a:endParaRPr lang="es-ES_tradnl" sz="2000" b="1" cap="all" dirty="0">
                <a:solidFill>
                  <a:srgbClr val="474443"/>
                </a:solidFill>
                <a:latin typeface="Arial Black" panose="020B0A04020102020204" pitchFamily="34" charset="0"/>
                <a:ea typeface="Roboto" panose="02000000000000000000" pitchFamily="2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539" y="5313174"/>
            <a:ext cx="1690042" cy="7525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346" y="5351237"/>
            <a:ext cx="1605080" cy="6764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227" y="5356689"/>
            <a:ext cx="671018" cy="67101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45843" y="6465009"/>
            <a:ext cx="85881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10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Photo credits:  </a:t>
            </a:r>
            <a:r>
              <a:rPr lang="en-PH" sz="10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IYORBank_Rebecca</a:t>
            </a:r>
            <a:r>
              <a:rPr lang="en-PH" sz="10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Weeks and Yen-Yi Lee</a:t>
            </a:r>
          </a:p>
        </p:txBody>
      </p:sp>
    </p:spTree>
    <p:extLst>
      <p:ext uri="{BB962C8B-B14F-4D97-AF65-F5344CB8AC3E}">
        <p14:creationId xmlns:p14="http://schemas.microsoft.com/office/powerpoint/2010/main" val="2921107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3" t="92857" r="7644" b="89"/>
          <a:stretch/>
        </p:blipFill>
        <p:spPr>
          <a:xfrm>
            <a:off x="-27215" y="6590805"/>
            <a:ext cx="12219215" cy="261099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PH" sz="3600" b="1" dirty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Topic Outline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PH" dirty="0">
                <a:solidFill>
                  <a:srgbClr val="47444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Progress/Achievements Towards NPOA</a:t>
            </a:r>
            <a:endParaRPr lang="id-ID" dirty="0">
              <a:solidFill>
                <a:srgbClr val="474443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PH" dirty="0">
                <a:solidFill>
                  <a:srgbClr val="47444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Constraints/Issues/Challenges Affecting Implementation of Identified Activities</a:t>
            </a:r>
            <a:endParaRPr lang="id-ID" dirty="0">
              <a:solidFill>
                <a:srgbClr val="474443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PH" dirty="0">
                <a:solidFill>
                  <a:srgbClr val="47444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National Roadmap 2019</a:t>
            </a:r>
            <a:endParaRPr lang="id-ID" dirty="0">
              <a:solidFill>
                <a:srgbClr val="474443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PH" dirty="0">
                <a:solidFill>
                  <a:srgbClr val="474443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Potential Regional Program &amp; Support Required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125402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 Placeholder 41"/>
          <p:cNvSpPr>
            <a:spLocks noGrp="1"/>
          </p:cNvSpPr>
          <p:nvPr>
            <p:ph type="body" sz="quarter" idx="11"/>
          </p:nvPr>
        </p:nvSpPr>
        <p:spPr>
          <a:xfrm>
            <a:off x="248893" y="309141"/>
            <a:ext cx="6008203" cy="5856988"/>
          </a:xfrm>
        </p:spPr>
        <p:txBody>
          <a:bodyPr>
            <a:normAutofit fontScale="85000" lnSpcReduction="20000"/>
          </a:bodyPr>
          <a:lstStyle/>
          <a:p>
            <a:pPr marL="0" indent="0">
              <a:spcAft>
                <a:spcPts val="2400"/>
              </a:spcAft>
            </a:pPr>
            <a:r>
              <a:rPr lang="en-US" sz="2600" dirty="0"/>
              <a:t>Technical Working Groups</a:t>
            </a:r>
          </a:p>
          <a:p>
            <a:pPr marL="0" lvl="2" indent="0">
              <a:spcBef>
                <a:spcPts val="0"/>
              </a:spcBef>
            </a:pPr>
            <a:r>
              <a:rPr lang="en-US" sz="2100" dirty="0"/>
              <a:t> Seascapes</a:t>
            </a:r>
          </a:p>
          <a:p>
            <a:pPr marL="0" lvl="3" indent="0">
              <a:spcAft>
                <a:spcPts val="1800"/>
              </a:spcAft>
              <a:buNone/>
            </a:pPr>
            <a:r>
              <a:rPr lang="en-US" sz="1900" dirty="0"/>
              <a:t>Director of Marine Spatial Planning, Ministry of Marine Affairs and Fisheries / Assistant Deputy for Maritime Services, Coordinating Ministry of Maritime Affairs </a:t>
            </a:r>
          </a:p>
          <a:p>
            <a:pPr marL="0" lvl="2" indent="0">
              <a:spcBef>
                <a:spcPts val="0"/>
              </a:spcBef>
            </a:pPr>
            <a:r>
              <a:rPr lang="en-US" sz="2100" dirty="0"/>
              <a:t> EAFM</a:t>
            </a:r>
          </a:p>
          <a:p>
            <a:pPr marL="0" lvl="3" indent="0">
              <a:spcAft>
                <a:spcPts val="1800"/>
              </a:spcAft>
            </a:pPr>
            <a:r>
              <a:rPr lang="en-US" sz="2100" dirty="0"/>
              <a:t>Director of Fish Resources Management, Ministry of Marine Affairs and Fisheries / Assistant Deputy for Biological Resources, Coordinating Ministry for Maritime Affairs</a:t>
            </a:r>
          </a:p>
          <a:p>
            <a:pPr marL="0" lvl="2" indent="0">
              <a:spcBef>
                <a:spcPts val="0"/>
              </a:spcBef>
            </a:pPr>
            <a:r>
              <a:rPr lang="en-US" sz="2100" dirty="0"/>
              <a:t> MPA</a:t>
            </a:r>
          </a:p>
          <a:p>
            <a:pPr marL="0" lvl="3" indent="0">
              <a:spcAft>
                <a:spcPts val="1800"/>
              </a:spcAft>
            </a:pPr>
            <a:r>
              <a:rPr lang="en-US" sz="2100" dirty="0"/>
              <a:t>Director of Marine Conservation &amp; Biodiversity, Ministry of Marine Affairs and Fisheries</a:t>
            </a:r>
          </a:p>
          <a:p>
            <a:pPr marL="0" lvl="2" indent="0">
              <a:spcBef>
                <a:spcPts val="0"/>
              </a:spcBef>
            </a:pPr>
            <a:r>
              <a:rPr lang="en-US" sz="2100" dirty="0"/>
              <a:t> CCA</a:t>
            </a:r>
          </a:p>
          <a:p>
            <a:pPr marL="0" lvl="3" indent="0">
              <a:spcAft>
                <a:spcPts val="1800"/>
              </a:spcAft>
            </a:pPr>
            <a:r>
              <a:rPr lang="en-US" sz="2100" dirty="0"/>
              <a:t>Director of Climate Change Adaptation, </a:t>
            </a:r>
            <a:r>
              <a:rPr lang="en-US" sz="2100" dirty="0" err="1"/>
              <a:t>MoEF</a:t>
            </a:r>
            <a:endParaRPr lang="en-US" sz="2100" dirty="0"/>
          </a:p>
          <a:p>
            <a:pPr marL="0" lvl="2" indent="0">
              <a:spcBef>
                <a:spcPts val="0"/>
              </a:spcBef>
            </a:pPr>
            <a:r>
              <a:rPr lang="en-US" sz="2100" dirty="0"/>
              <a:t> Threatened Species</a:t>
            </a:r>
          </a:p>
          <a:p>
            <a:pPr marL="0" lvl="3" indent="0"/>
            <a:r>
              <a:rPr lang="en-US" sz="2100" dirty="0"/>
              <a:t>Director of Marine Conservation &amp; Biodiversity, Ministry of Marine Affairs and Fisheries</a:t>
            </a:r>
          </a:p>
          <a:p>
            <a:pPr lvl="3"/>
            <a:endParaRPr lang="en-US" sz="2100" dirty="0"/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8E9434A4-C309-4B01-BA78-3752A412A5AC}"/>
              </a:ext>
            </a:extLst>
          </p:cNvPr>
          <p:cNvSpPr txBox="1">
            <a:spLocks/>
          </p:cNvSpPr>
          <p:nvPr/>
        </p:nvSpPr>
        <p:spPr>
          <a:xfrm>
            <a:off x="6413044" y="483952"/>
            <a:ext cx="5716202" cy="448533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Font typeface="Arial" panose="020B0604020202020204" pitchFamily="34" charset="0"/>
              <a:buNone/>
              <a:defRPr lang="en-US" sz="36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600" dirty="0"/>
              <a:t>Governance Working Groups</a:t>
            </a:r>
          </a:p>
          <a:p>
            <a:pPr lvl="2"/>
            <a:r>
              <a:rPr lang="en-US" sz="1800" dirty="0"/>
              <a:t>FRWG</a:t>
            </a:r>
          </a:p>
          <a:p>
            <a:pPr lvl="0" indent="-95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en-US" sz="1600" b="1" dirty="0">
                <a:solidFill>
                  <a:schemeClr val="dk1"/>
                </a:solidFill>
                <a:latin typeface="+mn-lt"/>
                <a:cs typeface="+mn-cs"/>
              </a:rPr>
              <a:t>Director of Asia-Pacific and African Intra-Regional Cooperation, Ministry of Foreign Affairs Republic of Indonesia</a:t>
            </a:r>
          </a:p>
          <a:p>
            <a:pPr lvl="2">
              <a:spcBef>
                <a:spcPts val="0"/>
              </a:spcBef>
            </a:pPr>
            <a:endParaRPr lang="en-US" sz="1800" dirty="0"/>
          </a:p>
          <a:p>
            <a:pPr lvl="2">
              <a:spcBef>
                <a:spcPts val="0"/>
              </a:spcBef>
            </a:pPr>
            <a:r>
              <a:rPr lang="en-US" sz="1800" dirty="0"/>
              <a:t>CMWG</a:t>
            </a:r>
          </a:p>
          <a:p>
            <a:pPr lvl="3">
              <a:spcAft>
                <a:spcPts val="1800"/>
              </a:spcAft>
            </a:pPr>
            <a:r>
              <a:rPr lang="en-US" sz="1600" dirty="0">
                <a:solidFill>
                  <a:schemeClr val="dk1"/>
                </a:solidFill>
              </a:rPr>
              <a:t>Director for Marine and Fisheries, Ministry of National Development Planning / </a:t>
            </a:r>
            <a:r>
              <a:rPr lang="en-US" sz="1600" dirty="0" err="1">
                <a:solidFill>
                  <a:schemeClr val="dk1"/>
                </a:solidFill>
              </a:rPr>
              <a:t>Bappenas</a:t>
            </a:r>
            <a:endParaRPr lang="en-US" sz="1600" dirty="0"/>
          </a:p>
          <a:p>
            <a:pPr lvl="2">
              <a:spcBef>
                <a:spcPts val="0"/>
              </a:spcBef>
            </a:pPr>
            <a:r>
              <a:rPr lang="en-US" sz="1800" dirty="0"/>
              <a:t>MEWG</a:t>
            </a:r>
          </a:p>
          <a:p>
            <a:pPr lvl="3"/>
            <a:r>
              <a:rPr lang="en-US" sz="1600" dirty="0" err="1"/>
              <a:t>Asisstant</a:t>
            </a:r>
            <a:r>
              <a:rPr lang="en-US" sz="1600" dirty="0"/>
              <a:t> Deputy for Environment and Maritime Disaster, Coordinating Ministry of Maritime Affairs</a:t>
            </a:r>
          </a:p>
          <a:p>
            <a:pPr lvl="3"/>
            <a:endParaRPr lang="en-US" sz="1600" dirty="0"/>
          </a:p>
          <a:p>
            <a:pPr lvl="3"/>
            <a:endParaRPr lang="en-US" sz="1600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CB5281CB-394B-43D8-81A1-75C1C4F4D016}"/>
              </a:ext>
            </a:extLst>
          </p:cNvPr>
          <p:cNvSpPr txBox="1">
            <a:spLocks/>
          </p:cNvSpPr>
          <p:nvPr/>
        </p:nvSpPr>
        <p:spPr>
          <a:xfrm>
            <a:off x="610046" y="6214960"/>
            <a:ext cx="5721316" cy="53553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gradFill>
                  <a:gsLst>
                    <a:gs pos="15000">
                      <a:schemeClr val="tx1"/>
                    </a:gs>
                    <a:gs pos="47000">
                      <a:schemeClr val="tx1"/>
                    </a:gs>
                  </a:gsLst>
                  <a:lin ang="5400000" scaled="1"/>
                </a:gra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0" dirty="0">
                <a:latin typeface="+mj-lt"/>
              </a:rPr>
              <a:t>National Focal Points</a:t>
            </a:r>
          </a:p>
        </p:txBody>
      </p:sp>
      <p:pic>
        <p:nvPicPr>
          <p:cNvPr id="1028" name="Picture 4" descr="Related image">
            <a:extLst>
              <a:ext uri="{FF2B5EF4-FFF2-40B4-BE49-F238E27FC236}">
                <a16:creationId xmlns:a16="http://schemas.microsoft.com/office/drawing/2014/main" id="{80660D00-8D10-4F60-9A82-E19683BD4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310" y="4350569"/>
            <a:ext cx="4892857" cy="23583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048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32921" y="0"/>
            <a:ext cx="10515600" cy="1325563"/>
          </a:xfrm>
        </p:spPr>
        <p:txBody>
          <a:bodyPr>
            <a:normAutofit/>
          </a:bodyPr>
          <a:lstStyle/>
          <a:p>
            <a:r>
              <a:rPr lang="en-PH" sz="3600" b="1" dirty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I. Progress/Achievements Towards NPOA</a:t>
            </a:r>
            <a:endParaRPr lang="en-PH" sz="3600" dirty="0">
              <a:solidFill>
                <a:srgbClr val="474443"/>
              </a:solidFill>
              <a:latin typeface="Arial Black" panose="020B0A040201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FFF6D3-7BD4-4F78-90B8-5941E92FC3B4}"/>
              </a:ext>
            </a:extLst>
          </p:cNvPr>
          <p:cNvSpPr txBox="1"/>
          <p:nvPr/>
        </p:nvSpPr>
        <p:spPr>
          <a:xfrm>
            <a:off x="232920" y="1158549"/>
            <a:ext cx="6154921" cy="46474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MY" sz="2400" b="1" dirty="0">
                <a:solidFill>
                  <a:srgbClr val="90C42F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SEASCAPES</a:t>
            </a:r>
          </a:p>
          <a:p>
            <a:pPr algn="just">
              <a:spcAft>
                <a:spcPts val="600"/>
              </a:spcAft>
            </a:pPr>
            <a:endParaRPr lang="en-MY" sz="2400" b="1" dirty="0">
              <a:solidFill>
                <a:srgbClr val="90C42F"/>
              </a:solidFill>
              <a:latin typeface="Arial Black" panose="020B0A040201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Font typeface="Wingdings" charset="2"/>
              <a:buChar char="u"/>
            </a:pPr>
            <a:r>
              <a:rPr lang="id-ID" sz="2000" dirty="0"/>
              <a:t>The Seascapes Documents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id-ID" sz="2000" dirty="0"/>
          </a:p>
          <a:p>
            <a:pPr marL="358775" indent="-342900" algn="just">
              <a:lnSpc>
                <a:spcPct val="100000"/>
              </a:lnSpc>
              <a:spcBef>
                <a:spcPts val="0"/>
              </a:spcBef>
              <a:buFont typeface="Wingdings" charset="2"/>
              <a:buChar char="u"/>
            </a:pPr>
            <a:r>
              <a:rPr lang="id-ID" sz="2000" dirty="0"/>
              <a:t>Lesser Sunda and B</a:t>
            </a:r>
            <a:r>
              <a:rPr lang="en-US" sz="2000" dirty="0" err="1"/>
              <a:t>ismarck</a:t>
            </a:r>
            <a:r>
              <a:rPr lang="en-US" sz="2000" dirty="0"/>
              <a:t> Solomon Seas </a:t>
            </a:r>
            <a:r>
              <a:rPr lang="en-US" sz="2000" dirty="0" err="1"/>
              <a:t>Ecoregion</a:t>
            </a:r>
            <a:endParaRPr lang="id-ID" sz="2000" dirty="0"/>
          </a:p>
          <a:p>
            <a:pPr marL="15875" algn="just">
              <a:lnSpc>
                <a:spcPct val="100000"/>
              </a:lnSpc>
              <a:spcBef>
                <a:spcPts val="0"/>
              </a:spcBef>
            </a:pPr>
            <a:r>
              <a:rPr lang="id-ID" sz="2000" dirty="0"/>
              <a:t> </a:t>
            </a:r>
            <a:endParaRPr lang="en-US" sz="2000" dirty="0"/>
          </a:p>
          <a:p>
            <a:pPr marL="358775" indent="-342900" algn="just">
              <a:lnSpc>
                <a:spcPct val="100000"/>
              </a:lnSpc>
              <a:spcBef>
                <a:spcPts val="0"/>
              </a:spcBef>
              <a:buFont typeface="Wingdings" charset="2"/>
              <a:buChar char="u"/>
            </a:pPr>
            <a:r>
              <a:rPr lang="id-ID" sz="2000" dirty="0"/>
              <a:t>Rules and Procedures of CTI-CFF Seascapes Working Group</a:t>
            </a:r>
          </a:p>
          <a:p>
            <a:pPr marL="358775" indent="-342900" algn="just">
              <a:lnSpc>
                <a:spcPct val="100000"/>
              </a:lnSpc>
              <a:spcBef>
                <a:spcPts val="0"/>
              </a:spcBef>
              <a:buFont typeface="Wingdings" charset="2"/>
              <a:buChar char="u"/>
            </a:pPr>
            <a:endParaRPr lang="id-ID" sz="2000" dirty="0"/>
          </a:p>
          <a:p>
            <a:pPr marL="358775" indent="-342900" algn="just">
              <a:lnSpc>
                <a:spcPct val="100000"/>
              </a:lnSpc>
              <a:spcBef>
                <a:spcPts val="0"/>
              </a:spcBef>
              <a:buFont typeface="Wingdings" charset="2"/>
              <a:buChar char="u"/>
            </a:pPr>
            <a:r>
              <a:rPr lang="id-ID" sz="2000" dirty="0"/>
              <a:t>14 </a:t>
            </a:r>
            <a:r>
              <a:rPr lang="en-US" sz="2000" dirty="0"/>
              <a:t>Provincial Marine Spatial Plan</a:t>
            </a:r>
            <a:r>
              <a:rPr lang="id-ID" sz="2000" dirty="0"/>
              <a:t>s</a:t>
            </a:r>
          </a:p>
          <a:p>
            <a:pPr marL="15875" algn="just">
              <a:lnSpc>
                <a:spcPct val="100000"/>
              </a:lnSpc>
              <a:spcBef>
                <a:spcPts val="0"/>
              </a:spcBef>
            </a:pPr>
            <a:endParaRPr lang="id-ID" sz="2000" dirty="0"/>
          </a:p>
          <a:p>
            <a:pPr marL="358775" indent="-342900" algn="just">
              <a:lnSpc>
                <a:spcPct val="100000"/>
              </a:lnSpc>
              <a:spcBef>
                <a:spcPts val="0"/>
              </a:spcBef>
              <a:buFont typeface="Wingdings" charset="2"/>
              <a:buChar char="u"/>
            </a:pPr>
            <a:r>
              <a:rPr lang="id-ID" sz="2000" dirty="0"/>
              <a:t>6 inter-regional Marine Spatial Plans</a:t>
            </a:r>
          </a:p>
          <a:p>
            <a:pPr marL="358775" indent="-342900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endParaRPr lang="en-MY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3" t="92857" r="7644" b="89"/>
          <a:stretch/>
        </p:blipFill>
        <p:spPr>
          <a:xfrm>
            <a:off x="-27215" y="6590805"/>
            <a:ext cx="12219215" cy="261099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28BE536-6287-4C02-BC90-16B22AED0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8884" y="3606636"/>
            <a:ext cx="2193767" cy="2984169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3E92A22-731D-4A2C-972D-B406DEBF3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487111">
            <a:off x="6850988" y="1311913"/>
            <a:ext cx="2371015" cy="2782348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4276C123-6A09-43F7-AEF8-BFA11B683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3113">
            <a:off x="9218890" y="1330834"/>
            <a:ext cx="2467522" cy="2734924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445247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32921" y="0"/>
            <a:ext cx="10515600" cy="1325563"/>
          </a:xfrm>
        </p:spPr>
        <p:txBody>
          <a:bodyPr>
            <a:normAutofit/>
          </a:bodyPr>
          <a:lstStyle/>
          <a:p>
            <a:r>
              <a:rPr lang="en-PH" sz="3600" b="1" dirty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I. Progress/Achievements Towards NPOA</a:t>
            </a:r>
            <a:endParaRPr lang="en-PH" sz="3600" dirty="0">
              <a:solidFill>
                <a:srgbClr val="474443"/>
              </a:solidFill>
              <a:latin typeface="Arial Black" panose="020B0A040201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3" t="92857" r="7644" b="89"/>
          <a:stretch/>
        </p:blipFill>
        <p:spPr>
          <a:xfrm>
            <a:off x="-27215" y="6590805"/>
            <a:ext cx="12219215" cy="2610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27879" y="3614884"/>
            <a:ext cx="4144445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hangingPunct="1">
              <a:buFont typeface="+mj-lt"/>
              <a:buAutoNum type="arabicPeriod"/>
              <a:defRPr/>
            </a:pPr>
            <a:r>
              <a:rPr lang="id-ID" altLang="id-ID" dirty="0">
                <a:latin typeface="Candara" pitchFamily="34" charset="0"/>
                <a:cs typeface="Times New Roman" pitchFamily="18" charset="0"/>
              </a:rPr>
              <a:t>D</a:t>
            </a:r>
            <a:r>
              <a:rPr lang="en-US" altLang="id-ID" dirty="0" err="1">
                <a:latin typeface="Candara" pitchFamily="34" charset="0"/>
                <a:cs typeface="Times New Roman" pitchFamily="18" charset="0"/>
              </a:rPr>
              <a:t>iversification</a:t>
            </a:r>
            <a:r>
              <a:rPr lang="en-US" altLang="id-ID" dirty="0">
                <a:latin typeface="Candara" pitchFamily="34" charset="0"/>
                <a:cs typeface="Times New Roman" pitchFamily="18" charset="0"/>
              </a:rPr>
              <a:t> and business development in Ternate</a:t>
            </a:r>
            <a:r>
              <a:rPr lang="id-ID" altLang="id-ID" dirty="0">
                <a:latin typeface="Candara" pitchFamily="34" charset="0"/>
                <a:cs typeface="Times New Roman" pitchFamily="18" charset="0"/>
              </a:rPr>
              <a:t> and e</a:t>
            </a:r>
            <a:r>
              <a:rPr lang="en-US" altLang="id-ID" dirty="0" err="1">
                <a:latin typeface="Candara" pitchFamily="34" charset="0"/>
                <a:cs typeface="Times New Roman" pitchFamily="18" charset="0"/>
              </a:rPr>
              <a:t>stablis</a:t>
            </a:r>
            <a:r>
              <a:rPr lang="id-ID" altLang="id-ID" dirty="0">
                <a:latin typeface="Candara" pitchFamily="34" charset="0"/>
                <a:cs typeface="Times New Roman" pitchFamily="18" charset="0"/>
              </a:rPr>
              <a:t>h </a:t>
            </a:r>
            <a:r>
              <a:rPr lang="en-US" altLang="id-ID" dirty="0">
                <a:latin typeface="Candara" pitchFamily="34" charset="0"/>
                <a:cs typeface="Times New Roman" pitchFamily="18" charset="0"/>
              </a:rPr>
              <a:t>community based capture fisheries  enterprise in 34 Provinces</a:t>
            </a:r>
            <a:endParaRPr lang="id-ID" altLang="id-ID" dirty="0">
              <a:latin typeface="Candara" pitchFamily="34" charset="0"/>
              <a:cs typeface="Times New Roman" pitchFamily="18" charset="0"/>
            </a:endParaRPr>
          </a:p>
          <a:p>
            <a:pPr marL="342900" indent="-342900" hangingPunct="1">
              <a:buFont typeface="+mj-lt"/>
              <a:buAutoNum type="arabicPeriod"/>
              <a:defRPr/>
            </a:pPr>
            <a:r>
              <a:rPr lang="id-ID" dirty="0">
                <a:solidFill>
                  <a:schemeClr val="tx1"/>
                </a:solidFill>
                <a:latin typeface="Candara" pitchFamily="34" charset="0"/>
                <a:cs typeface="Times New Roman" pitchFamily="18" charset="0"/>
              </a:rPr>
              <a:t>Observer on Board in place </a:t>
            </a:r>
          </a:p>
          <a:p>
            <a:pPr marL="342900" indent="-342900" hangingPunct="1">
              <a:buFont typeface="+mj-lt"/>
              <a:buAutoNum type="arabicPeriod"/>
              <a:defRPr/>
            </a:pPr>
            <a:r>
              <a:rPr lang="id-ID" dirty="0">
                <a:solidFill>
                  <a:schemeClr val="tx1"/>
                </a:solidFill>
                <a:latin typeface="Candara" pitchFamily="34" charset="0"/>
                <a:cs typeface="Times New Roman" pitchFamily="18" charset="0"/>
              </a:rPr>
              <a:t>Implementing E-Logbook</a:t>
            </a:r>
            <a:endParaRPr lang="en-US" dirty="0">
              <a:solidFill>
                <a:schemeClr val="tx1"/>
              </a:solidFill>
              <a:latin typeface="Candara" pitchFamily="34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430" y="1794879"/>
            <a:ext cx="728970" cy="7210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45" y="1698926"/>
            <a:ext cx="1114161" cy="73534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21398" y="1566882"/>
            <a:ext cx="4942935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  <a:defRPr/>
            </a:pPr>
            <a:r>
              <a:rPr lang="id-ID" dirty="0">
                <a:latin typeface="Candara" pitchFamily="34" charset="0"/>
                <a:ea typeface="Calibri" pitchFamily="34" charset="0"/>
                <a:cs typeface="Times New Roman" pitchFamily="18" charset="0"/>
              </a:rPr>
              <a:t>Ministrial Decree on Establishment Fisheries Management Council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id-ID" dirty="0">
                <a:latin typeface="Candara" pitchFamily="34" charset="0"/>
                <a:ea typeface="Calibri" pitchFamily="34" charset="0"/>
                <a:cs typeface="Times New Roman" pitchFamily="18" charset="0"/>
              </a:rPr>
              <a:t>Ministerial Decree on </a:t>
            </a:r>
            <a:r>
              <a:rPr lang="en-US" dirty="0">
                <a:latin typeface="Candara" pitchFamily="34" charset="0"/>
                <a:ea typeface="Calibri" pitchFamily="34" charset="0"/>
                <a:cs typeface="Times New Roman" pitchFamily="18" charset="0"/>
              </a:rPr>
              <a:t>Tuna, Skipjack, and Neritic Tuna Management Plan</a:t>
            </a:r>
            <a:endParaRPr lang="id-ID" dirty="0">
              <a:latin typeface="Candara" pitchFamily="34" charset="0"/>
              <a:ea typeface="Calibri" pitchFamily="34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n-US" dirty="0">
                <a:latin typeface="Candara" pitchFamily="34" charset="0"/>
                <a:ea typeface="Calibri" pitchFamily="34" charset="0"/>
                <a:cs typeface="Times New Roman" pitchFamily="18" charset="0"/>
              </a:rPr>
              <a:t>Adoption and implementation of various international and regional regulation on Tuna</a:t>
            </a:r>
            <a:endParaRPr lang="id-ID" dirty="0">
              <a:latin typeface="Candara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2516" y="1080205"/>
            <a:ext cx="107011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id-ID" sz="2400" b="1" dirty="0">
                <a:solidFill>
                  <a:srgbClr val="90C42F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ECOSYSTEM APPROACH TO FISHERIES MANAGEMENT (EAFM)</a:t>
            </a:r>
            <a:endParaRPr lang="en-MY" sz="2400" b="1" dirty="0">
              <a:solidFill>
                <a:srgbClr val="90C42F"/>
              </a:solidFill>
              <a:latin typeface="Arial Black" panose="020B0A040201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50" y="3991478"/>
            <a:ext cx="1038256" cy="104098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867333" y="1521481"/>
            <a:ext cx="510520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  <a:defRPr/>
            </a:pPr>
            <a:r>
              <a:rPr lang="id-ID" sz="2000" dirty="0">
                <a:latin typeface="Candara" pitchFamily="34" charset="0"/>
                <a:ea typeface="Calibri" pitchFamily="34" charset="0"/>
                <a:cs typeface="Times New Roman" pitchFamily="18" charset="0"/>
              </a:rPr>
              <a:t>Workshop on EAFM in Collaboration with </a:t>
            </a:r>
            <a:r>
              <a:rPr lang="en-US" sz="2000" dirty="0">
                <a:latin typeface="Candara" pitchFamily="34" charset="0"/>
                <a:ea typeface="Calibri" pitchFamily="34" charset="0"/>
                <a:cs typeface="Times New Roman" pitchFamily="18" charset="0"/>
              </a:rPr>
              <a:t> CMAR </a:t>
            </a:r>
            <a:r>
              <a:rPr lang="id-ID" sz="2000" dirty="0">
                <a:latin typeface="Candara" pitchFamily="34" charset="0"/>
                <a:ea typeface="Calibri" pitchFamily="34" charset="0"/>
                <a:cs typeface="Times New Roman" pitchFamily="18" charset="0"/>
              </a:rPr>
              <a:t> August 2018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id-ID" sz="2000" dirty="0">
                <a:latin typeface="Candara" pitchFamily="34" charset="0"/>
                <a:cs typeface="Times New Roman" pitchFamily="18" charset="0"/>
              </a:rPr>
              <a:t>Capasity Building on </a:t>
            </a:r>
            <a:r>
              <a:rPr lang="en-US" sz="2000" dirty="0">
                <a:latin typeface="Candara" pitchFamily="34" charset="0"/>
                <a:cs typeface="Times New Roman" pitchFamily="18" charset="0"/>
              </a:rPr>
              <a:t>post-harvest </a:t>
            </a:r>
            <a:r>
              <a:rPr lang="en-US" sz="2000" dirty="0">
                <a:latin typeface="Candara" pitchFamily="34" charset="0"/>
                <a:ea typeface="Calibri" pitchFamily="34" charset="0"/>
                <a:cs typeface="Times New Roman" pitchFamily="18" charset="0"/>
              </a:rPr>
              <a:t>in small scale fisheries</a:t>
            </a:r>
            <a:r>
              <a:rPr lang="id-ID" sz="2000" dirty="0">
                <a:latin typeface="Candara" pitchFamily="34" charset="0"/>
                <a:ea typeface="Calibri" pitchFamily="34" charset="0"/>
                <a:cs typeface="Times New Roman" pitchFamily="18" charset="0"/>
              </a:rPr>
              <a:t> and also EAFM Implementation</a:t>
            </a:r>
            <a:endParaRPr lang="id-ID" sz="2000" dirty="0">
              <a:solidFill>
                <a:srgbClr val="FF0000"/>
              </a:solidFill>
              <a:latin typeface="Candara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303" y="3700066"/>
            <a:ext cx="2044947" cy="136276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973" y="3856047"/>
            <a:ext cx="3421745" cy="22831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Curved Left Arrow 19"/>
          <p:cNvSpPr/>
          <p:nvPr/>
        </p:nvSpPr>
        <p:spPr>
          <a:xfrm rot="20999707">
            <a:off x="11190897" y="2110319"/>
            <a:ext cx="725640" cy="2223840"/>
          </a:xfrm>
          <a:prstGeom prst="curvedLef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696" y="4864105"/>
            <a:ext cx="2172209" cy="1447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55528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32921" y="0"/>
            <a:ext cx="10515600" cy="1325563"/>
          </a:xfrm>
        </p:spPr>
        <p:txBody>
          <a:bodyPr>
            <a:normAutofit/>
          </a:bodyPr>
          <a:lstStyle/>
          <a:p>
            <a:r>
              <a:rPr lang="en-PH" sz="3600" b="1" dirty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I. Progress/Achievements Towards NPOA</a:t>
            </a:r>
            <a:endParaRPr lang="en-PH" sz="3600" dirty="0">
              <a:solidFill>
                <a:srgbClr val="474443"/>
              </a:solidFill>
              <a:latin typeface="Arial Black" panose="020B0A040201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FFF6D3-7BD4-4F78-90B8-5941E92FC3B4}"/>
              </a:ext>
            </a:extLst>
          </p:cNvPr>
          <p:cNvSpPr txBox="1"/>
          <p:nvPr/>
        </p:nvSpPr>
        <p:spPr>
          <a:xfrm>
            <a:off x="763603" y="1002265"/>
            <a:ext cx="2187505" cy="9848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MY" sz="3600" b="1" dirty="0">
                <a:solidFill>
                  <a:srgbClr val="90C42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MPAs</a:t>
            </a:r>
          </a:p>
          <a:p>
            <a:endParaRPr lang="en-MY" sz="17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3" t="92857" r="7644" b="89"/>
          <a:stretch/>
        </p:blipFill>
        <p:spPr>
          <a:xfrm>
            <a:off x="-27215" y="6590805"/>
            <a:ext cx="12219215" cy="2610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37AB91-77CB-4C59-A004-CEAE758741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16697" y="5092510"/>
            <a:ext cx="1023018" cy="1588708"/>
          </a:xfrm>
          <a:prstGeom prst="rect">
            <a:avLst/>
          </a:prstGeom>
        </p:spPr>
      </p:pic>
      <p:pic>
        <p:nvPicPr>
          <p:cNvPr id="4" name="Picture 3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C6EF125A-0984-4D71-870E-0431A06132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620" y="1430620"/>
            <a:ext cx="6568440" cy="3421380"/>
          </a:xfrm>
          <a:prstGeom prst="rect">
            <a:avLst/>
          </a:prstGeom>
        </p:spPr>
      </p:pic>
      <p:pic>
        <p:nvPicPr>
          <p:cNvPr id="12" name="Picture 11" descr="E:\KERJA\Proposal\MC ARTHUR\VISIT KARIMUNJAWA\whiteisland-7507_sm.jpg">
            <a:extLst>
              <a:ext uri="{FF2B5EF4-FFF2-40B4-BE49-F238E27FC236}">
                <a16:creationId xmlns:a16="http://schemas.microsoft.com/office/drawing/2014/main" id="{D1F7AEE5-A76D-4F36-AB7E-F503000FE6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10909" y="5088428"/>
            <a:ext cx="1107132" cy="1586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2C6C0A9-44BC-4B06-B815-B9BA689B74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626" y="5088428"/>
            <a:ext cx="2565307" cy="158602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98846" y="1774024"/>
            <a:ext cx="5024356" cy="20541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US" dirty="0"/>
          </a:p>
          <a:p>
            <a:pPr algn="just"/>
            <a:endParaRPr lang="en-US" b="1" dirty="0"/>
          </a:p>
          <a:p>
            <a:pPr algn="just"/>
            <a:endParaRPr lang="en-US" b="1" dirty="0"/>
          </a:p>
          <a:p>
            <a:pPr algn="just"/>
            <a:endParaRPr lang="en-US" b="1" dirty="0"/>
          </a:p>
          <a:p>
            <a:pPr algn="just"/>
            <a:r>
              <a:rPr lang="en-US" b="1" dirty="0"/>
              <a:t>4 Actions:</a:t>
            </a:r>
          </a:p>
          <a:p>
            <a:pPr marL="285750" indent="-285750" algn="just">
              <a:buFontTx/>
              <a:buChar char="-"/>
            </a:pPr>
            <a:r>
              <a:rPr lang="en-US" dirty="0"/>
              <a:t>1,7 mil ha</a:t>
            </a:r>
          </a:p>
          <a:p>
            <a:pPr marL="285750" indent="-285750" algn="just">
              <a:buFontTx/>
              <a:buChar char="-"/>
            </a:pPr>
            <a:r>
              <a:rPr lang="en-US" dirty="0"/>
              <a:t>MPA Network</a:t>
            </a:r>
          </a:p>
          <a:p>
            <a:pPr marL="285750" indent="-285750" algn="just">
              <a:buFontTx/>
              <a:buChar char="-"/>
            </a:pPr>
            <a:r>
              <a:rPr lang="en-US" dirty="0"/>
              <a:t>Participatory process on MPAs planning and management</a:t>
            </a:r>
          </a:p>
          <a:p>
            <a:pPr marL="285750" indent="-285750" algn="just">
              <a:buFontTx/>
              <a:buChar char="-"/>
            </a:pPr>
            <a:r>
              <a:rPr lang="en-US" dirty="0"/>
              <a:t>effectively-managed national marine protected areas system.</a:t>
            </a:r>
            <a:endParaRPr lang="en-AU" dirty="0"/>
          </a:p>
          <a:p>
            <a:pPr marL="285750" indent="-285750" algn="just">
              <a:buFontTx/>
              <a:buChar char="-"/>
            </a:pPr>
            <a:endParaRPr lang="en-AU" dirty="0"/>
          </a:p>
          <a:p>
            <a:pPr marL="285750" indent="-285750" algn="ctr">
              <a:buFontTx/>
              <a:buChar char="-"/>
            </a:pPr>
            <a:endParaRPr lang="en-US" dirty="0"/>
          </a:p>
          <a:p>
            <a:pPr algn="ctr"/>
            <a:endParaRPr lang="en-US" dirty="0"/>
          </a:p>
          <a:p>
            <a:pPr algn="just"/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17524" y="3902848"/>
            <a:ext cx="5024355" cy="158728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US" b="1" dirty="0"/>
          </a:p>
          <a:p>
            <a:pPr algn="just"/>
            <a:endParaRPr lang="en-US" dirty="0"/>
          </a:p>
          <a:p>
            <a:pPr algn="just"/>
            <a:r>
              <a:rPr lang="en-US" dirty="0"/>
              <a:t>Tra</a:t>
            </a:r>
            <a:r>
              <a:rPr lang="en-US" b="1" dirty="0"/>
              <a:t>ining and Socialization:</a:t>
            </a:r>
          </a:p>
          <a:p>
            <a:pPr marL="285750" indent="-285750" algn="just">
              <a:buFontTx/>
              <a:buChar char="-"/>
            </a:pPr>
            <a:r>
              <a:rPr lang="en-US" dirty="0"/>
              <a:t>Gita </a:t>
            </a:r>
            <a:r>
              <a:rPr lang="en-US" dirty="0" err="1"/>
              <a:t>Laut</a:t>
            </a:r>
            <a:r>
              <a:rPr lang="en-US" dirty="0"/>
              <a:t>, Youth Ocean Camps, Beach School</a:t>
            </a:r>
          </a:p>
          <a:p>
            <a:pPr marL="285750" indent="-285750" algn="just">
              <a:buFontTx/>
              <a:buChar char="-"/>
            </a:pPr>
            <a:r>
              <a:rPr lang="en-US" dirty="0"/>
              <a:t>Training MPA’s sustainable financing, competency and training of trainer</a:t>
            </a:r>
            <a:endParaRPr lang="en-AU" dirty="0"/>
          </a:p>
          <a:p>
            <a:pPr marL="285750" indent="-285750" algn="just">
              <a:buFontTx/>
              <a:buChar char="-"/>
            </a:pPr>
            <a:endParaRPr lang="en-US" dirty="0"/>
          </a:p>
          <a:p>
            <a:pPr marL="285750" indent="-285750" algn="just">
              <a:buFontTx/>
              <a:buChar char="-"/>
            </a:pP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317524" y="5564830"/>
            <a:ext cx="5061712" cy="9144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US" b="1" dirty="0"/>
          </a:p>
          <a:p>
            <a:pPr algn="just"/>
            <a:r>
              <a:rPr lang="en-US" b="1" dirty="0"/>
              <a:t>The enactment:</a:t>
            </a:r>
          </a:p>
          <a:p>
            <a:pPr algn="just"/>
            <a:r>
              <a:rPr lang="en-US" dirty="0"/>
              <a:t>- Preparation on legalization of sustainable marine protected areas management</a:t>
            </a:r>
            <a:endParaRPr lang="en-MY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598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32921" y="0"/>
            <a:ext cx="10515600" cy="969087"/>
          </a:xfrm>
        </p:spPr>
        <p:txBody>
          <a:bodyPr>
            <a:normAutofit/>
          </a:bodyPr>
          <a:lstStyle/>
          <a:p>
            <a:r>
              <a:rPr lang="en-PH" sz="3600" b="1" dirty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I. Progress/Achievements Towards NPOA</a:t>
            </a:r>
            <a:endParaRPr lang="en-PH" sz="3600" dirty="0">
              <a:solidFill>
                <a:srgbClr val="474443"/>
              </a:solidFill>
              <a:latin typeface="Arial Black" panose="020B0A040201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FFF6D3-7BD4-4F78-90B8-5941E92FC3B4}"/>
              </a:ext>
            </a:extLst>
          </p:cNvPr>
          <p:cNvSpPr txBox="1"/>
          <p:nvPr/>
        </p:nvSpPr>
        <p:spPr>
          <a:xfrm>
            <a:off x="3385665" y="2737838"/>
            <a:ext cx="6197909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endParaRPr lang="en-MY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2"/>
          <a:srcRect l="7534" t="4202" r="7532" b="9404"/>
          <a:stretch/>
        </p:blipFill>
        <p:spPr bwMode="auto">
          <a:xfrm>
            <a:off x="1743794" y="2469419"/>
            <a:ext cx="4451265" cy="17115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3"/>
          <a:srcRect l="36632" t="12080" r="37075" b="22534"/>
          <a:stretch/>
        </p:blipFill>
        <p:spPr bwMode="auto">
          <a:xfrm>
            <a:off x="9989148" y="4257675"/>
            <a:ext cx="1802802" cy="23364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0" name="Picture 9" descr="D:\2018\2. Kegiatan\5. CTI-CFF\6. SOM 14_MM 7\Bahan SOM\Official SOM14 documents\SOM-14 Documents\Session 10 Country Reports\20171218_m5Ap1YxzT_penghargaan_SPI_terbaik_nasional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703" y="4806983"/>
            <a:ext cx="1809810" cy="1253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D:\2018\2. Kegiatan\5. CTI-CFF\6. SOM 14_MM 7\Bahan SOM\Official SOM14 documents\SOM-14 Documents\Session 10 Country Reports\Menteri-Susi-resmikan-pandu-laut-nusantara_Ismail-PohanINDOPOS_Indopos_(1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619" y="4342937"/>
            <a:ext cx="1536066" cy="928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D:\2018\2. Kegiatan\5. CTI-CFF\6. SOM 14_MM 7\Bahan SOM\Official SOM14 documents\SOM-14 Documents\Session 10 Country Reports\indonesia-coastal-carbon-storage-4-63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746" y="2414887"/>
            <a:ext cx="1769915" cy="9959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D:\2018\2. Kegiatan\5. CTI-CFF\6. SOM 14_MM 7\Bahan SOM\Official SOM14 documents\SOM-14 Documents\Session 10 Country Reports\LOGO_ICCTF-2012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619" y="6098798"/>
            <a:ext cx="1815147" cy="436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49" y="1651628"/>
            <a:ext cx="1114161" cy="7353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4940" y="1638422"/>
            <a:ext cx="477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id-ID" sz="1600" b="1" dirty="0">
                <a:latin typeface="Calibri" panose="020F0502020204030204" pitchFamily="34" charset="0"/>
              </a:rPr>
              <a:t>One Map Policy:</a:t>
            </a:r>
          </a:p>
          <a:p>
            <a:pPr marL="228600" indent="-228600">
              <a:buFont typeface="+mj-lt"/>
              <a:buAutoNum type="arabicPeriod"/>
            </a:pPr>
            <a:r>
              <a:rPr lang="id-ID" altLang="en-US" sz="1600" b="1" dirty="0">
                <a:latin typeface="Calibri" panose="020F0502020204030204" pitchFamily="34" charset="0"/>
              </a:rPr>
              <a:t>M</a:t>
            </a:r>
            <a:r>
              <a:rPr lang="en-US" altLang="en-US" sz="1600" b="1" dirty="0" err="1">
                <a:latin typeface="Calibri" panose="020F0502020204030204" pitchFamily="34" charset="0"/>
              </a:rPr>
              <a:t>ainstreaming</a:t>
            </a:r>
            <a:r>
              <a:rPr lang="en-US" altLang="en-US" sz="1600" b="1" dirty="0">
                <a:latin typeface="Calibri" panose="020F0502020204030204" pitchFamily="34" charset="0"/>
              </a:rPr>
              <a:t> CCA </a:t>
            </a:r>
            <a:endParaRPr lang="id-ID" altLang="en-US" sz="1600" b="1" dirty="0">
              <a:latin typeface="Calibri" panose="020F050202020403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id-ID" altLang="en-US" sz="1600" b="1" dirty="0">
                <a:latin typeface="Calibri" panose="020F0502020204030204" pitchFamily="34" charset="0"/>
              </a:rPr>
              <a:t>Climate Budget tagging</a:t>
            </a:r>
            <a:endParaRPr lang="id-ID" sz="1600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39" y="5202024"/>
            <a:ext cx="790979" cy="79305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19114" y="4457831"/>
            <a:ext cx="50596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id-ID" sz="1400" b="1" dirty="0">
                <a:latin typeface="Calibri" panose="020F0502020204030204" pitchFamily="34" charset="0"/>
              </a:rPr>
              <a:t>Climate Adaptation Campaign : Gita Laut, Pandu Laut, Coastal Youth Camp</a:t>
            </a:r>
          </a:p>
          <a:p>
            <a:pPr marL="228600" indent="-228600" algn="just">
              <a:spcBef>
                <a:spcPct val="0"/>
              </a:spcBef>
              <a:buFont typeface="+mj-lt"/>
              <a:buAutoNum type="arabicPeriod"/>
            </a:pPr>
            <a:r>
              <a:rPr lang="id-ID" altLang="en-US" sz="1400" b="1" dirty="0">
                <a:latin typeface="Calibri" panose="020F0502020204030204" pitchFamily="34" charset="0"/>
              </a:rPr>
              <a:t>Research on Climate Impact on the Ocean and Fisheries </a:t>
            </a:r>
          </a:p>
          <a:p>
            <a:pPr marL="228600" indent="-228600" algn="just">
              <a:spcBef>
                <a:spcPct val="0"/>
              </a:spcBef>
              <a:buFont typeface="+mj-lt"/>
              <a:buAutoNum type="arabicPeriod"/>
            </a:pPr>
            <a:r>
              <a:rPr lang="id-ID" altLang="en-US" sz="1400" b="1" dirty="0">
                <a:latin typeface="Calibri" panose="020F0502020204030204" pitchFamily="34" charset="0"/>
              </a:rPr>
              <a:t>Community and Ecosystem based Climate Adaptation Program : Program Kampung Iklim (Proklim), PKPT, APIK, SPARC</a:t>
            </a:r>
          </a:p>
          <a:p>
            <a:pPr marL="228600" indent="-228600" algn="just">
              <a:spcBef>
                <a:spcPct val="0"/>
              </a:spcBef>
              <a:buFont typeface="+mj-lt"/>
              <a:buAutoNum type="arabicPeriod"/>
            </a:pPr>
            <a:r>
              <a:rPr lang="id-ID" altLang="en-US" sz="1400" b="1" dirty="0">
                <a:latin typeface="Calibri" panose="020F0502020204030204" pitchFamily="34" charset="0"/>
              </a:rPr>
              <a:t>Indonesia Climate Change Trust Fund: Project on </a:t>
            </a:r>
            <a:r>
              <a:rPr lang="en-US" altLang="en-US" sz="1400" b="1" dirty="0">
                <a:latin typeface="Calibri" panose="020F0502020204030204" pitchFamily="34" charset="0"/>
              </a:rPr>
              <a:t> </a:t>
            </a:r>
            <a:r>
              <a:rPr lang="id-ID" altLang="en-US" sz="1400" b="1" dirty="0">
                <a:latin typeface="Calibri" panose="020F0502020204030204" pitchFamily="34" charset="0"/>
              </a:rPr>
              <a:t>Increase Community Resilience towards Disaster and Climate Change in Lembeh Island and Likupang Beach, North Sulawesi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3900" y="723900"/>
            <a:ext cx="462534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MY" sz="1600" b="1" dirty="0">
                <a:solidFill>
                  <a:srgbClr val="90C42F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CLIMATE CHANGE ADAPTATION</a:t>
            </a:r>
          </a:p>
          <a:p>
            <a:pPr algn="just"/>
            <a:r>
              <a:rPr lang="en-MY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CTI-CFF NATIONAL PROGRAMS</a:t>
            </a:r>
            <a:endParaRPr lang="id-ID" sz="16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029" y="1479653"/>
            <a:ext cx="728970" cy="72109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004501" y="1200961"/>
            <a:ext cx="47701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id-ID" sz="1400" b="1" dirty="0">
                <a:latin typeface="Calibri" panose="020F0502020204030204" pitchFamily="34" charset="0"/>
              </a:rPr>
              <a:t>Workshop Low Carbon Development Plan and Climate Resilience</a:t>
            </a:r>
          </a:p>
          <a:p>
            <a:pPr marL="228600" indent="-228600" algn="just">
              <a:spcBef>
                <a:spcPct val="0"/>
              </a:spcBef>
              <a:buFont typeface="+mj-lt"/>
              <a:buAutoNum type="arabicPeriod"/>
            </a:pPr>
            <a:r>
              <a:rPr lang="id-ID" altLang="en-US" sz="1400" b="1" dirty="0">
                <a:latin typeface="Calibri" panose="020F0502020204030204" pitchFamily="34" charset="0"/>
              </a:rPr>
              <a:t>Workshop on Indonesia Blue Carbon Strategy Framework </a:t>
            </a:r>
          </a:p>
          <a:p>
            <a:pPr marL="228600" indent="-228600" algn="just">
              <a:spcBef>
                <a:spcPct val="0"/>
              </a:spcBef>
              <a:buFont typeface="+mj-lt"/>
              <a:buAutoNum type="arabicPeriod"/>
            </a:pPr>
            <a:r>
              <a:rPr lang="id-ID" altLang="en-US" sz="1400" b="1" dirty="0">
                <a:latin typeface="Calibri" panose="020F0502020204030204" pitchFamily="34" charset="0"/>
              </a:rPr>
              <a:t>5th Our Ocean Conference : Climate Related Impacts to the Ocean</a:t>
            </a:r>
          </a:p>
        </p:txBody>
      </p:sp>
      <p:pic>
        <p:nvPicPr>
          <p:cNvPr id="20" name="Picture 19"/>
          <p:cNvPicPr/>
          <p:nvPr/>
        </p:nvPicPr>
        <p:blipFill>
          <a:blip r:embed="rId11"/>
          <a:stretch>
            <a:fillRect/>
          </a:stretch>
        </p:blipFill>
        <p:spPr>
          <a:xfrm>
            <a:off x="9086850" y="2359517"/>
            <a:ext cx="2628900" cy="163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7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4">
            <a:extLst>
              <a:ext uri="{FF2B5EF4-FFF2-40B4-BE49-F238E27FC236}">
                <a16:creationId xmlns:a16="http://schemas.microsoft.com/office/drawing/2014/main" id="{4A6234C0-5FB8-4ECA-9AA0-906077D66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" t="1370" r="2071" b="1308"/>
          <a:stretch>
            <a:fillRect/>
          </a:stretch>
        </p:blipFill>
        <p:spPr bwMode="auto">
          <a:xfrm>
            <a:off x="9816735" y="885736"/>
            <a:ext cx="1846526" cy="27543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32921" y="103654"/>
            <a:ext cx="10515600" cy="740937"/>
          </a:xfrm>
        </p:spPr>
        <p:txBody>
          <a:bodyPr>
            <a:normAutofit/>
          </a:bodyPr>
          <a:lstStyle/>
          <a:p>
            <a:r>
              <a:rPr lang="en-PH" sz="3400" b="1" dirty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I. Progress/Achievements Towards NPOA</a:t>
            </a:r>
            <a:endParaRPr lang="en-PH" sz="3400" dirty="0">
              <a:solidFill>
                <a:srgbClr val="474443"/>
              </a:solidFill>
              <a:latin typeface="Arial Black" panose="020B0A040201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FFF6D3-7BD4-4F78-90B8-5941E92FC3B4}"/>
              </a:ext>
            </a:extLst>
          </p:cNvPr>
          <p:cNvSpPr txBox="1"/>
          <p:nvPr/>
        </p:nvSpPr>
        <p:spPr>
          <a:xfrm>
            <a:off x="232921" y="850174"/>
            <a:ext cx="6055468" cy="5531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MY" sz="2000" b="1" u="sng" dirty="0">
                <a:solidFill>
                  <a:srgbClr val="90C42F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THREATENED SPECIES</a:t>
            </a:r>
          </a:p>
          <a:p>
            <a:pPr marL="342900" lvl="0" indent="-342900">
              <a:lnSpc>
                <a:spcPct val="114000"/>
              </a:lnSpc>
              <a:buFont typeface="+mj-lt"/>
              <a:buAutoNum type="arabicPeriod"/>
            </a:pPr>
            <a:r>
              <a:rPr lang="en-US" sz="160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National assessment reports and national conservation plans on threatened species (sharks and rays, sea turtles and marine mammals);</a:t>
            </a:r>
            <a:endParaRPr lang="en-US" altLang="en-US" sz="1600" dirty="0">
              <a:latin typeface="Calibri" panose="020F0502020204030204" pitchFamily="34" charset="0"/>
              <a:ea typeface="Helvetica" charset="0"/>
              <a:cs typeface="Calibri" panose="020F0502020204030204" pitchFamily="34" charset="0"/>
              <a:sym typeface="Calibri" charset="0"/>
            </a:endParaRPr>
          </a:p>
          <a:p>
            <a:pPr marL="342900" indent="-342900">
              <a:lnSpc>
                <a:spcPct val="114000"/>
              </a:lnSpc>
              <a:buFont typeface="+mj-lt"/>
              <a:buAutoNum type="arabicPeriod"/>
            </a:pP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National Plan of Action on Marine Mammals Conservation through </a:t>
            </a:r>
            <a:r>
              <a:rPr lang="en-US" sz="16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Minister of Marine Affairs and Fisheries </a:t>
            </a: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Decree Number 79 Number 2018</a:t>
            </a: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  <a:sym typeface="Calibri" charset="0"/>
              </a:rPr>
              <a:t>;</a:t>
            </a:r>
            <a:endParaRPr lang="en-US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14000"/>
              </a:lnSpc>
              <a:buFont typeface="+mj-lt"/>
              <a:buAutoNum type="arabicPeriod"/>
            </a:pP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Export ban for Hammerhead Sharks and Oceanic Whitetip Shark through </a:t>
            </a:r>
            <a:r>
              <a:rPr lang="en-US" sz="16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Minister of Marine Affairs and Fisheries </a:t>
            </a: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Regulation Number 5 Year 2018 ;</a:t>
            </a:r>
            <a:endParaRPr lang="en-US" sz="1600" dirty="0"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Guideline of Survey and Monitoring for Dugong and Seagrass;</a:t>
            </a:r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Satellite tagging for whale shark in West Papua and Sumbawa;</a:t>
            </a:r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Guideline for stranded marine mammals handling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Manta Ray Population monitoring in West Papua;</a:t>
            </a:r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Bycatch mitigation study for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Mobula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using LED in East Flores; and </a:t>
            </a:r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US" alt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WebGIS</a:t>
            </a: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for dugong and seagrass distribution </a:t>
            </a: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http://db.oseanografi.lipi.go.id/dugong</a:t>
            </a:r>
            <a:endParaRPr lang="en-US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US" alt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Accoustic</a:t>
            </a: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tagging for whale sharks in Gorontalo; and</a:t>
            </a:r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Photo ID monitoring for whale sharks in </a:t>
            </a:r>
            <a:r>
              <a:rPr lang="en-US" alt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Berau</a:t>
            </a: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A17586-47A0-4D79-B3C9-21BDE56DA6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205" y="1341447"/>
            <a:ext cx="1515900" cy="202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04D5B3-718C-456A-8C86-457BF4232C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087" y="946748"/>
            <a:ext cx="1613644" cy="2151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C3C22612-7264-4575-97D0-ECAFCEF0C9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911" y="3823963"/>
            <a:ext cx="1653097" cy="2331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FF29A9B-D818-4E00-89EF-771DCD485327}"/>
              </a:ext>
            </a:extLst>
          </p:cNvPr>
          <p:cNvGrpSpPr/>
          <p:nvPr/>
        </p:nvGrpSpPr>
        <p:grpSpPr>
          <a:xfrm>
            <a:off x="8404446" y="4219575"/>
            <a:ext cx="1653098" cy="2181225"/>
            <a:chOff x="10441627" y="1345474"/>
            <a:chExt cx="1392162" cy="1862423"/>
          </a:xfrm>
        </p:grpSpPr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6D8F6E7D-E72B-49DA-94BE-48FA73D23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16"/>
            <a:stretch>
              <a:fillRect/>
            </a:stretch>
          </p:blipFill>
          <p:spPr bwMode="auto">
            <a:xfrm>
              <a:off x="10441627" y="1345474"/>
              <a:ext cx="1392162" cy="101608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54C1EB0-1AE4-469F-84F0-6A5CA6E9F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1627" y="2409050"/>
              <a:ext cx="1392161" cy="79884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052AD6A-E779-4746-9AD0-0E8C81CA1B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065" y="4625075"/>
            <a:ext cx="1653098" cy="1666874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99442970-4E47-49A1-B1B3-62C650289774}"/>
              </a:ext>
            </a:extLst>
          </p:cNvPr>
          <p:cNvSpPr/>
          <p:nvPr/>
        </p:nvSpPr>
        <p:spPr>
          <a:xfrm>
            <a:off x="6168767" y="850174"/>
            <a:ext cx="432058" cy="44522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1</a:t>
            </a:r>
            <a:endParaRPr lang="en-ID" sz="14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F1B02AF-5160-4BE6-BBC3-54CDD5BF45EE}"/>
              </a:ext>
            </a:extLst>
          </p:cNvPr>
          <p:cNvSpPr/>
          <p:nvPr/>
        </p:nvSpPr>
        <p:spPr>
          <a:xfrm>
            <a:off x="9730240" y="806915"/>
            <a:ext cx="432058" cy="44522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3</a:t>
            </a:r>
            <a:endParaRPr lang="en-ID" sz="14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2F09923-2932-4F1E-A36C-631CFCCC1C27}"/>
              </a:ext>
            </a:extLst>
          </p:cNvPr>
          <p:cNvSpPr/>
          <p:nvPr/>
        </p:nvSpPr>
        <p:spPr>
          <a:xfrm>
            <a:off x="10223371" y="2087069"/>
            <a:ext cx="432058" cy="44522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4</a:t>
            </a:r>
            <a:endParaRPr lang="en-ID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FEBEC14-6FB8-49C3-8BBF-938D5ACFA9A2}"/>
              </a:ext>
            </a:extLst>
          </p:cNvPr>
          <p:cNvSpPr/>
          <p:nvPr/>
        </p:nvSpPr>
        <p:spPr>
          <a:xfrm>
            <a:off x="6405439" y="3612238"/>
            <a:ext cx="432058" cy="44522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6</a:t>
            </a:r>
            <a:endParaRPr lang="en-ID" sz="1400" b="1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5BDA731-204B-41FF-A964-818C7B4A39C6}"/>
              </a:ext>
            </a:extLst>
          </p:cNvPr>
          <p:cNvSpPr/>
          <p:nvPr/>
        </p:nvSpPr>
        <p:spPr>
          <a:xfrm>
            <a:off x="8305634" y="4060340"/>
            <a:ext cx="432058" cy="44522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9</a:t>
            </a:r>
            <a:endParaRPr lang="en-ID" sz="1400" b="1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22E018F-28B4-4DB8-A726-21B74F328A9C}"/>
              </a:ext>
            </a:extLst>
          </p:cNvPr>
          <p:cNvSpPr/>
          <p:nvPr/>
        </p:nvSpPr>
        <p:spPr>
          <a:xfrm>
            <a:off x="10141979" y="4387252"/>
            <a:ext cx="543488" cy="55856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11</a:t>
            </a:r>
            <a:endParaRPr lang="en-ID" sz="1400" b="1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825C41E5-D4EF-4B24-9BC8-107FD60569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400" y="1584932"/>
            <a:ext cx="1670755" cy="2344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../../../../../../Desktop/Screen%20Shot%202018-11-27%20at%20">
            <a:extLst>
              <a:ext uri="{FF2B5EF4-FFF2-40B4-BE49-F238E27FC236}">
                <a16:creationId xmlns:a16="http://schemas.microsoft.com/office/drawing/2014/main" id="{551D30B8-7CAA-4CA1-AAAF-FA1448E3C666}"/>
              </a:ext>
            </a:extLst>
          </p:cNvPr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3" r="34418" b="16134"/>
          <a:stretch/>
        </p:blipFill>
        <p:spPr bwMode="auto">
          <a:xfrm>
            <a:off x="10372997" y="2262900"/>
            <a:ext cx="1586082" cy="2124351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6076B551-D3EE-44AE-B4C7-0B2044D3994D}"/>
              </a:ext>
            </a:extLst>
          </p:cNvPr>
          <p:cNvSpPr/>
          <p:nvPr/>
        </p:nvSpPr>
        <p:spPr>
          <a:xfrm>
            <a:off x="10253409" y="2099976"/>
            <a:ext cx="432058" cy="44522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4</a:t>
            </a:r>
            <a:endParaRPr lang="en-ID" sz="1400" b="1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B73EEE7-4FE5-4CA7-8D37-0985476B54FD}"/>
              </a:ext>
            </a:extLst>
          </p:cNvPr>
          <p:cNvSpPr/>
          <p:nvPr/>
        </p:nvSpPr>
        <p:spPr>
          <a:xfrm>
            <a:off x="8707981" y="1341862"/>
            <a:ext cx="432058" cy="44522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2</a:t>
            </a:r>
            <a:endParaRPr lang="en-ID" sz="1400" b="1" dirty="0"/>
          </a:p>
        </p:txBody>
      </p:sp>
    </p:spTree>
    <p:extLst>
      <p:ext uri="{BB962C8B-B14F-4D97-AF65-F5344CB8AC3E}">
        <p14:creationId xmlns:p14="http://schemas.microsoft.com/office/powerpoint/2010/main" val="1742278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60828" y="14009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PH" sz="3200" b="1" dirty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II. Constraints/Issues/Challenges </a:t>
            </a:r>
            <a:br>
              <a:rPr lang="en-PH" sz="3200" b="1" dirty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PH" sz="3200" b="1" dirty="0">
                <a:solidFill>
                  <a:srgbClr val="474443"/>
                </a:solidFill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Affecting Implementation of Identified Activities</a:t>
            </a:r>
            <a:endParaRPr lang="en-PH" sz="3200" dirty="0">
              <a:solidFill>
                <a:srgbClr val="474443"/>
              </a:solidFill>
              <a:latin typeface="Arial Black" panose="020B0A040201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0828" y="1546071"/>
            <a:ext cx="11324894" cy="4039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Seascapes management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Finding effective coordination mechanism with other countries relates to the management of priority seascapes </a:t>
            </a:r>
            <a:endParaRPr lang="en-PH" sz="2400" dirty="0">
              <a:latin typeface="Calibri" panose="020F050202020403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57188" indent="-357188">
              <a:lnSpc>
                <a:spcPct val="107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Marine debris and pollution </a:t>
            </a:r>
          </a:p>
          <a:p>
            <a:pPr marL="357188" indent="-357188">
              <a:lnSpc>
                <a:spcPct val="107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Harmonize regulations</a:t>
            </a:r>
            <a:r>
              <a:rPr lang="id-ID" sz="2400" dirty="0">
                <a:latin typeface="Calibri" panose="020F0502020204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en-US" sz="2400" dirty="0">
                <a:latin typeface="Calibri" panose="020F0502020204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programs </a:t>
            </a:r>
            <a:r>
              <a:rPr lang="id-ID" sz="2400" dirty="0">
                <a:latin typeface="Calibri" panose="020F0502020204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data accessibility</a:t>
            </a:r>
            <a:r>
              <a:rPr lang="en-US" sz="2400" dirty="0">
                <a:latin typeface="Calibri" panose="020F0502020204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related  to CCA among the various  authorities and other stakeholders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PH" sz="2400" dirty="0">
                <a:latin typeface="Calibri" panose="020F0502020204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Habitat degradation and conversion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PH" sz="2400" dirty="0">
                <a:latin typeface="Calibri" panose="020F0502020204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Irresponsible and unsustainable tourism management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PH" sz="2400" dirty="0">
                <a:latin typeface="Calibri" panose="020F0502020204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Monitoring, control and surveillance toward certain species in some locations</a:t>
            </a:r>
          </a:p>
          <a:p>
            <a:pPr marL="457200" indent="-457200">
              <a:lnSpc>
                <a:spcPct val="107000"/>
              </a:lnSpc>
              <a:buFont typeface="+mj-lt"/>
              <a:buAutoNum type="arabicPeriod"/>
            </a:pPr>
            <a:endParaRPr lang="en-US" sz="2400" dirty="0">
              <a:latin typeface="Calibri" panose="020F050202020403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3883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4050</TotalTime>
  <Words>1152</Words>
  <Application>Microsoft Office PowerPoint</Application>
  <PresentationFormat>Widescreen</PresentationFormat>
  <Paragraphs>167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Arial</vt:lpstr>
      <vt:lpstr>Arial Black</vt:lpstr>
      <vt:lpstr>Calibri</vt:lpstr>
      <vt:lpstr>Candara</vt:lpstr>
      <vt:lpstr>Helvetica</vt:lpstr>
      <vt:lpstr>inherit</vt:lpstr>
      <vt:lpstr>Open Sans</vt:lpstr>
      <vt:lpstr>Open Sans Extrabold</vt:lpstr>
      <vt:lpstr>Segoe UI</vt:lpstr>
      <vt:lpstr>Segoe UI Black</vt:lpstr>
      <vt:lpstr>Segoe UI Semibold</vt:lpstr>
      <vt:lpstr>Segoe UI Semilight</vt:lpstr>
      <vt:lpstr>Wingdings</vt:lpstr>
      <vt:lpstr>Office Theme</vt:lpstr>
      <vt:lpstr>PowerPoint Presentation</vt:lpstr>
      <vt:lpstr>Topic Outline</vt:lpstr>
      <vt:lpstr>PowerPoint Presentation</vt:lpstr>
      <vt:lpstr>I. Progress/Achievements Towards NPOA</vt:lpstr>
      <vt:lpstr>I. Progress/Achievements Towards NPOA</vt:lpstr>
      <vt:lpstr>I. Progress/Achievements Towards NPOA</vt:lpstr>
      <vt:lpstr>I. Progress/Achievements Towards NPOA</vt:lpstr>
      <vt:lpstr>I. Progress/Achievements Towards NPOA</vt:lpstr>
      <vt:lpstr>II. Constraints/Issues/Challenges  Affecting Implementation of Identified Activities</vt:lpstr>
      <vt:lpstr>III. National Roadmap 2019 </vt:lpstr>
      <vt:lpstr>IV. SUCCESS STORY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janet janet</dc:creator>
  <cp:lastModifiedBy>Jasmin Saad</cp:lastModifiedBy>
  <cp:revision>172</cp:revision>
  <cp:lastPrinted>2018-12-07T09:17:27Z</cp:lastPrinted>
  <dcterms:created xsi:type="dcterms:W3CDTF">2018-11-08T04:12:31Z</dcterms:created>
  <dcterms:modified xsi:type="dcterms:W3CDTF">2018-12-13T04:17:10Z</dcterms:modified>
</cp:coreProperties>
</file>