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75" r:id="rId4"/>
    <p:sldId id="276" r:id="rId5"/>
    <p:sldId id="277" r:id="rId6"/>
    <p:sldId id="272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4" autoAdjust="0"/>
    <p:restoredTop sz="95361"/>
  </p:normalViewPr>
  <p:slideViewPr>
    <p:cSldViewPr snapToGrid="0">
      <p:cViewPr varScale="1">
        <p:scale>
          <a:sx n="64" d="100"/>
          <a:sy n="64" d="100"/>
        </p:scale>
        <p:origin x="67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6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3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1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6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2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2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9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2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5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2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4800600" y="575421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w Cen MT" panose="020B0602020104020603" pitchFamily="34" charset="0"/>
              </a:rPr>
              <a:t>The 12</a:t>
            </a:r>
            <a:r>
              <a:rPr lang="en-US" sz="2400" b="1" baseline="30000" dirty="0">
                <a:latin typeface="Tw Cen MT" panose="020B0602020104020603" pitchFamily="34" charset="0"/>
              </a:rPr>
              <a:t>th</a:t>
            </a:r>
            <a:r>
              <a:rPr lang="en-US" sz="2400" b="1" dirty="0">
                <a:latin typeface="Tw Cen MT" panose="020B0602020104020603" pitchFamily="34" charset="0"/>
              </a:rPr>
              <a:t> Senior Officials’ Meeting (SOM-12)</a:t>
            </a:r>
          </a:p>
          <a:p>
            <a:pPr algn="ctr"/>
            <a:r>
              <a:rPr lang="en-US" sz="2400" b="1" dirty="0">
                <a:latin typeface="Tw Cen MT" panose="020B0602020104020603" pitchFamily="34" charset="0"/>
              </a:rPr>
              <a:t>1-2 November 2016</a:t>
            </a:r>
          </a:p>
          <a:p>
            <a:pPr algn="ctr"/>
            <a:r>
              <a:rPr lang="en-US" sz="2400" b="1" dirty="0">
                <a:latin typeface="Tw Cen MT" panose="020B0602020104020603" pitchFamily="34" charset="0"/>
              </a:rPr>
              <a:t>Port Moresby – Papua New Guinea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0240" y="2023940"/>
            <a:ext cx="6461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>
                <a:latin typeface="Tw Cen MT" panose="020B0602020104020603" pitchFamily="34" charset="0"/>
              </a:rPr>
              <a:t>Session 5: </a:t>
            </a:r>
            <a:endParaRPr lang="en-GB" sz="2400" b="1" dirty="0">
              <a:latin typeface="Tw Cen MT" panose="020B0602020104020603" pitchFamily="34" charset="0"/>
            </a:endParaRPr>
          </a:p>
          <a:p>
            <a:pPr algn="ctr"/>
            <a:r>
              <a:rPr lang="en-GB" sz="2400" b="1" dirty="0">
                <a:latin typeface="Tw Cen MT" panose="020B0602020104020603" pitchFamily="34" charset="0"/>
              </a:rPr>
              <a:t>Progress on the amendment to the Agreement on Establishment and Staff Regulation of CTI-CFF Regional Secretariat in relation to the Executive Director appointment mechanism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30240" y="4394802"/>
            <a:ext cx="6461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+mj-lt"/>
              </a:rPr>
              <a:t>Widi</a:t>
            </a:r>
            <a:r>
              <a:rPr lang="en-US" sz="2000" b="1" dirty="0">
                <a:latin typeface="+mj-lt"/>
              </a:rPr>
              <a:t> A. </a:t>
            </a:r>
            <a:r>
              <a:rPr lang="en-US" sz="2000" b="1" dirty="0" err="1">
                <a:latin typeface="+mj-lt"/>
              </a:rPr>
              <a:t>Pratikto</a:t>
            </a:r>
            <a:r>
              <a:rPr lang="en-US" sz="2000" b="1" dirty="0">
                <a:latin typeface="+mj-lt"/>
              </a:rPr>
              <a:t> Ph.D.</a:t>
            </a:r>
          </a:p>
          <a:p>
            <a:pPr algn="ctr"/>
            <a:r>
              <a:rPr lang="en-US" sz="2000" b="1" dirty="0">
                <a:latin typeface="+mj-lt"/>
              </a:rPr>
              <a:t>CTI-CFF Regional Secretariat</a:t>
            </a:r>
          </a:p>
          <a:p>
            <a:pPr algn="ctr"/>
            <a:r>
              <a:rPr lang="en-US" sz="2000" b="1" dirty="0">
                <a:latin typeface="+mj-lt"/>
              </a:rPr>
              <a:t>1 November 2016</a:t>
            </a:r>
          </a:p>
        </p:txBody>
      </p:sp>
    </p:spTree>
    <p:extLst>
      <p:ext uri="{BB962C8B-B14F-4D97-AF65-F5344CB8AC3E}">
        <p14:creationId xmlns:p14="http://schemas.microsoft.com/office/powerpoint/2010/main" val="11295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Tw Cen MT" panose="020B0602020104020603" pitchFamily="34" charset="0"/>
              </a:rPr>
              <a:t>BACKGROUND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3666" y="1606021"/>
            <a:ext cx="10045521" cy="6581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200" dirty="0"/>
              <a:t>Proposal from Timor-Leste on this matter was remained pending since there is no proposal signed by the Minister of Timor-Leste is submitted in SOM-11 in Manado.</a:t>
            </a:r>
          </a:p>
          <a:p>
            <a:pPr algn="just">
              <a:lnSpc>
                <a:spcPct val="120000"/>
              </a:lnSpc>
            </a:pPr>
            <a:endParaRPr lang="en-US" sz="2200" dirty="0"/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200" dirty="0"/>
              <a:t>Following up to the SOM-11 decision, Minister of Agriculture and Fisheries of the Democratic Republic of Timor-Leste has submitted subsequently the amendment proposal to Regional Secretariat to be circulated to CTI-CFF member countries (Ref. 122/GM-MAP/II/2016 as of 25 February 2016).</a:t>
            </a:r>
          </a:p>
          <a:p>
            <a:pPr algn="just">
              <a:lnSpc>
                <a:spcPct val="120000"/>
              </a:lnSpc>
            </a:pPr>
            <a:endParaRPr lang="en-US" sz="2200" dirty="0"/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200" dirty="0"/>
              <a:t>Regional Secretariat has circulated Timor-Leste’s proposal to member countries as of 23 May 2016.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endParaRPr lang="en-US" sz="2200" dirty="0"/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endParaRPr lang="en-US" sz="2200" dirty="0"/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endParaRPr lang="en-US" sz="2200" dirty="0"/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endParaRPr lang="en-US" sz="2200" dirty="0"/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endParaRPr lang="en-US" sz="2200" dirty="0"/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1269" y="2635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Tw Cen MT" panose="020B0602020104020603" pitchFamily="34" charset="0"/>
              </a:rPr>
              <a:t>PROPOSED AMENDMENT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74800"/>
            <a:ext cx="10058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PROPOSED TEXT</a:t>
            </a:r>
          </a:p>
          <a:p>
            <a:r>
              <a:rPr lang="en-US" sz="2000" b="1" i="1" dirty="0"/>
              <a:t>Amendment on Agreement on the Establishment of CTI-CFF Regional Secretariat</a:t>
            </a:r>
          </a:p>
          <a:p>
            <a:endParaRPr lang="en-US" sz="2000" b="1" dirty="0"/>
          </a:p>
          <a:p>
            <a:pPr algn="ctr"/>
            <a:r>
              <a:rPr lang="en-US" sz="2000" b="1" dirty="0"/>
              <a:t>Article 6</a:t>
            </a:r>
            <a:endParaRPr lang="en-ID" sz="2000" b="1" dirty="0"/>
          </a:p>
          <a:p>
            <a:pPr algn="ctr"/>
            <a:r>
              <a:rPr lang="en-US" sz="2000" b="1" dirty="0"/>
              <a:t>Executive Director</a:t>
            </a:r>
            <a:endParaRPr lang="en-ID" sz="2000" b="1" dirty="0"/>
          </a:p>
          <a:p>
            <a:r>
              <a:rPr lang="en-US" sz="2000" dirty="0"/>
              <a:t> </a:t>
            </a:r>
            <a:endParaRPr lang="en-ID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000" dirty="0"/>
              <a:t>The Executive Director shall be the chief administrative officer of the Secretariat and shall act in that capacity at all times.</a:t>
            </a:r>
            <a:endParaRPr lang="en-ID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000" dirty="0"/>
              <a:t>The Executive Director shall be appointed </a:t>
            </a:r>
            <a:r>
              <a:rPr lang="en-US" sz="2000" b="1" u="sng" dirty="0"/>
              <a:t>by the CTI Council of Ministers (CTI COM)</a:t>
            </a:r>
            <a:r>
              <a:rPr lang="en-US" sz="2000" dirty="0"/>
              <a:t> as outlined in the Staff Regulation for a </a:t>
            </a:r>
            <a:r>
              <a:rPr lang="en-US" sz="2000" b="1" u="sng" dirty="0"/>
              <a:t>non-renewable term of office of 2 (two) years</a:t>
            </a:r>
            <a:r>
              <a:rPr lang="en-US" sz="2000" dirty="0"/>
              <a:t>. </a:t>
            </a:r>
            <a:endParaRPr lang="en-ID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000" dirty="0"/>
              <a:t>The recruitment policy, duties and the terms and conditions of service of the Executive Director shall be as prescribed in the Staff Regulation.</a:t>
            </a:r>
            <a:endParaRPr lang="en-ID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000" dirty="0"/>
              <a:t>The Executive Director shall be </a:t>
            </a:r>
            <a:r>
              <a:rPr lang="en-US" sz="2000" b="1" u="sng" dirty="0"/>
              <a:t>selected from among nationals of the Parties based on alphabetical rotation</a:t>
            </a:r>
            <a:r>
              <a:rPr lang="en-US" sz="2000" dirty="0"/>
              <a:t>.</a:t>
            </a:r>
            <a:endParaRPr lang="en-ID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585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1269" y="2635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Bebas Neue Bold" panose="020B0606020202050201" pitchFamily="34" charset="0"/>
              </a:rPr>
              <a:t>PROPOSED AMENDMENT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74800"/>
            <a:ext cx="10058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PROPOSED TEXT</a:t>
            </a:r>
          </a:p>
          <a:p>
            <a:r>
              <a:rPr lang="en-US" sz="2000" b="1" i="1" dirty="0"/>
              <a:t>Amendment on Agreement on the Establishment of CTI-CFF Regional Secretariat</a:t>
            </a:r>
          </a:p>
          <a:p>
            <a:endParaRPr lang="en-US" sz="2000" b="1" dirty="0"/>
          </a:p>
          <a:p>
            <a:pPr algn="ctr"/>
            <a:r>
              <a:rPr lang="en-US" sz="2000" b="1" dirty="0"/>
              <a:t>Article 7</a:t>
            </a:r>
            <a:endParaRPr lang="en-ID" sz="2000" b="1" dirty="0"/>
          </a:p>
          <a:p>
            <a:pPr algn="ctr"/>
            <a:r>
              <a:rPr lang="en-US" sz="2000" b="1" dirty="0"/>
              <a:t>Deputy Executive Directors</a:t>
            </a:r>
            <a:endParaRPr lang="en-ID" sz="2000" b="1" dirty="0"/>
          </a:p>
          <a:p>
            <a:r>
              <a:rPr lang="en-US" sz="2000" dirty="0"/>
              <a:t> </a:t>
            </a:r>
            <a:endParaRPr lang="en-ID" sz="200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Two Deputy Executive Directors shall be appointed through a merit based process as outlined in the Staff Regulations for a term of </a:t>
            </a:r>
            <a:r>
              <a:rPr lang="en-US" sz="2000" b="1" u="sng" dirty="0"/>
              <a:t>two (2) years</a:t>
            </a:r>
            <a:r>
              <a:rPr lang="en-US" sz="2000" dirty="0"/>
              <a:t> and may be reappointed by the CTI COM for one term. </a:t>
            </a:r>
            <a:endParaRPr lang="en-ID" sz="200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Each of the Deputy Executive Directors shall lead the following areas of work respectively:</a:t>
            </a:r>
            <a:r>
              <a:rPr lang="en-ID" sz="2000" dirty="0"/>
              <a:t> </a:t>
            </a:r>
            <a:r>
              <a:rPr lang="en-US" sz="2000" dirty="0"/>
              <a:t>Corporate Services, and</a:t>
            </a:r>
            <a:r>
              <a:rPr lang="en-ID" sz="2000" dirty="0"/>
              <a:t> </a:t>
            </a:r>
            <a:r>
              <a:rPr lang="en-US" sz="2000" dirty="0"/>
              <a:t>Program Services.</a:t>
            </a:r>
            <a:endParaRPr lang="en-ID" sz="2000" dirty="0"/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The recruitment policy, duties, and terms and conditions of service of the Deputy Executive Directors shall be as prescribed in the Staff Regulations.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The Deputy Executive Directors shall be nationals of a Party.</a:t>
            </a:r>
            <a:r>
              <a:rPr lang="en-ID" sz="2000" dirty="0"/>
              <a:t>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2786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21269" y="2635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Bebas Neue Bold" panose="020B0606020202050201" pitchFamily="34" charset="0"/>
              </a:rPr>
              <a:t>PROPOSED AMENDMENT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9733" y="1371600"/>
            <a:ext cx="10058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PROPOSED TEXT</a:t>
            </a:r>
          </a:p>
          <a:p>
            <a:r>
              <a:rPr lang="en-US" sz="2000" b="1" i="1" dirty="0"/>
              <a:t>Amendment on CTI-CFF Staff Regulations</a:t>
            </a:r>
          </a:p>
          <a:p>
            <a:endParaRPr lang="en-US" sz="2000" dirty="0"/>
          </a:p>
          <a:p>
            <a:pPr algn="ctr"/>
            <a:r>
              <a:rPr lang="en-US" sz="1600" b="1" dirty="0"/>
              <a:t>Regulation 7</a:t>
            </a:r>
            <a:endParaRPr lang="en-ID" sz="1600" b="1" dirty="0"/>
          </a:p>
          <a:p>
            <a:pPr algn="ctr"/>
            <a:r>
              <a:rPr lang="en-US" sz="1600" b="1" dirty="0"/>
              <a:t>Recruitment Policy for the Executive Director and Deputy Executive Directors</a:t>
            </a:r>
            <a:endParaRPr lang="en-ID" sz="1600" dirty="0"/>
          </a:p>
          <a:p>
            <a:r>
              <a:rPr lang="en-US" sz="1600" dirty="0"/>
              <a:t>…</a:t>
            </a:r>
            <a:endParaRPr lang="en-ID" sz="1600" dirty="0"/>
          </a:p>
          <a:p>
            <a:pPr marL="457200" indent="-457200">
              <a:buAutoNum type="arabicPeriod" startAt="3"/>
            </a:pPr>
            <a:r>
              <a:rPr lang="en-US" sz="1600" dirty="0"/>
              <a:t>The CTI COM or, where responsibility has been delegated, the CTI CSO shall convene an Appointment Committee to select and recruit vacancies for the position of Executive Director </a:t>
            </a:r>
            <a:r>
              <a:rPr lang="en-US" sz="1600" b="1" u="sng" dirty="0"/>
              <a:t>from among nationals of the Party resulting from the rotation and Deputy Executive Directors from among nationals of the Parties</a:t>
            </a:r>
            <a:r>
              <a:rPr lang="en-US" sz="1600" dirty="0"/>
              <a:t>.</a:t>
            </a:r>
            <a:endParaRPr lang="en-ID" sz="1600" dirty="0"/>
          </a:p>
          <a:p>
            <a:r>
              <a:rPr lang="en-US" sz="1600" dirty="0"/>
              <a:t>…</a:t>
            </a:r>
            <a:endParaRPr lang="en-ID" sz="1600" dirty="0"/>
          </a:p>
          <a:p>
            <a:pPr marL="439738" lvl="0" indent="-439738"/>
            <a:r>
              <a:rPr lang="en-US" sz="1600" dirty="0"/>
              <a:t>6.    Vacancies for the Executive Director or Deputy Executive Directors will be advertised in the Parties. In addition </a:t>
            </a:r>
            <a:r>
              <a:rPr lang="en-US" sz="1600" b="1" u="sng" dirty="0"/>
              <a:t>Party resulting from the rotation may nominate candidate for vacant Executive Director position and Parties may nominate candidates for vacant Deputy Executive Director positions</a:t>
            </a:r>
            <a:r>
              <a:rPr lang="en-US" sz="1600" dirty="0"/>
              <a:t>. Regardless of whether nominated by a Party or applying themselves, all candidates will be subjected to the same appointment process and selection criteria. Appointment shall be subject to open competition among nationals of Party </a:t>
            </a:r>
            <a:r>
              <a:rPr lang="en-US" sz="1600" b="1" u="sng" dirty="0"/>
              <a:t>for Executive Director position and among nationals of Parties for Deputy Executive Director positions</a:t>
            </a:r>
            <a:r>
              <a:rPr lang="en-US" sz="1600" dirty="0"/>
              <a:t> regardless of race, </a:t>
            </a:r>
            <a:r>
              <a:rPr lang="en-US" sz="1600" dirty="0" err="1"/>
              <a:t>colour</a:t>
            </a:r>
            <a:r>
              <a:rPr lang="en-US" sz="1600" dirty="0"/>
              <a:t>, gender, mother tongue, religion and beliefs, or the national, ethnic or social origin.</a:t>
            </a:r>
          </a:p>
          <a:p>
            <a:pPr lvl="0"/>
            <a:endParaRPr lang="en-ID" sz="1600" dirty="0"/>
          </a:p>
          <a:p>
            <a:endParaRPr lang="en-ID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8755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Bebas Neue Bold" panose="020B0606020202050201" pitchFamily="34" charset="0"/>
              </a:rPr>
              <a:t>RECOMMENDATION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3598" y="1794933"/>
            <a:ext cx="987213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30000"/>
              </a:lnSpc>
              <a:buFont typeface="Arial"/>
              <a:buChar char="•"/>
            </a:pPr>
            <a:r>
              <a:rPr lang="en-US" sz="2400" dirty="0"/>
              <a:t>To acknowledge and appreciate Timor-Leste for the submission of the amendment proposal on Agreement on the Establishment of CTI-CFF Regional Secretariat along with CTI-CFF Staff Regulations, pertaining Executive Director appointment mechanism.</a:t>
            </a:r>
          </a:p>
          <a:p>
            <a:pPr marL="342900" indent="-342900" algn="just">
              <a:lnSpc>
                <a:spcPct val="130000"/>
              </a:lnSpc>
              <a:buFont typeface="Arial"/>
              <a:buChar char="•"/>
            </a:pPr>
            <a:endParaRPr lang="en-US" sz="2400" dirty="0"/>
          </a:p>
          <a:p>
            <a:pPr marL="342900" indent="-342900" algn="just">
              <a:lnSpc>
                <a:spcPct val="130000"/>
              </a:lnSpc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545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618"/>
          </a:xfrm>
        </p:spPr>
      </p:pic>
    </p:spTree>
    <p:extLst>
      <p:ext uri="{BB962C8B-B14F-4D97-AF65-F5344CB8AC3E}">
        <p14:creationId xmlns:p14="http://schemas.microsoft.com/office/powerpoint/2010/main" val="91288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1250</TotalTime>
  <Words>408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Bebas Neue Bold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reihan raisuli</dc:creator>
  <cp:lastModifiedBy>ILHAM PERINTIS</cp:lastModifiedBy>
  <cp:revision>84</cp:revision>
  <dcterms:created xsi:type="dcterms:W3CDTF">2016-09-05T19:41:43Z</dcterms:created>
  <dcterms:modified xsi:type="dcterms:W3CDTF">2016-10-29T09:14:22Z</dcterms:modified>
</cp:coreProperties>
</file>