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8"/>
  </p:handoutMasterIdLst>
  <p:sldIdLst>
    <p:sldId id="266" r:id="rId2"/>
    <p:sldId id="262" r:id="rId3"/>
    <p:sldId id="271" r:id="rId4"/>
    <p:sldId id="272" r:id="rId5"/>
    <p:sldId id="273" r:id="rId6"/>
    <p:sldId id="270" r:id="rId7"/>
  </p:sldIdLst>
  <p:sldSz cx="12192000" cy="6858000"/>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81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66" autoAdjust="0"/>
    <p:restoredTop sz="95361"/>
  </p:normalViewPr>
  <p:slideViewPr>
    <p:cSldViewPr snapToGrid="0">
      <p:cViewPr varScale="1">
        <p:scale>
          <a:sx n="64" d="100"/>
          <a:sy n="64" d="100"/>
        </p:scale>
        <p:origin x="596"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99012"/>
          </a:xfrm>
          <a:prstGeom prst="rect">
            <a:avLst/>
          </a:prstGeom>
        </p:spPr>
        <p:txBody>
          <a:bodyPr vert="horz" lIns="91440" tIns="45720" rIns="91440" bIns="45720" rtlCol="0"/>
          <a:lstStyle>
            <a:lvl1pPr algn="r">
              <a:defRPr sz="1200"/>
            </a:lvl1pPr>
          </a:lstStyle>
          <a:p>
            <a:fld id="{8C0A0E5D-4B4E-43E1-8EB9-B0DDFB4A7632}" type="datetimeFigureOut">
              <a:rPr lang="en-GB" smtClean="0"/>
              <a:t>29/10/2016</a:t>
            </a:fld>
            <a:endParaRPr lang="en-GB"/>
          </a:p>
        </p:txBody>
      </p:sp>
      <p:sp>
        <p:nvSpPr>
          <p:cNvPr id="4" name="Footer Placeholder 3"/>
          <p:cNvSpPr>
            <a:spLocks noGrp="1"/>
          </p:cNvSpPr>
          <p:nvPr>
            <p:ph type="ftr" sz="quarter" idx="2"/>
          </p:nvPr>
        </p:nvSpPr>
        <p:spPr>
          <a:xfrm>
            <a:off x="0" y="9446678"/>
            <a:ext cx="2971800" cy="4990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9446678"/>
            <a:ext cx="2971800" cy="499011"/>
          </a:xfrm>
          <a:prstGeom prst="rect">
            <a:avLst/>
          </a:prstGeom>
        </p:spPr>
        <p:txBody>
          <a:bodyPr vert="horz" lIns="91440" tIns="45720" rIns="91440" bIns="45720" rtlCol="0" anchor="b"/>
          <a:lstStyle>
            <a:lvl1pPr algn="r">
              <a:defRPr sz="1200"/>
            </a:lvl1pPr>
          </a:lstStyle>
          <a:p>
            <a:fld id="{F4FEE2BB-0E69-4AAC-B74C-7EF6A3CE29A2}" type="slidenum">
              <a:rPr lang="en-GB" smtClean="0"/>
              <a:t>‹#›</a:t>
            </a:fld>
            <a:endParaRPr lang="en-GB"/>
          </a:p>
        </p:txBody>
      </p:sp>
    </p:spTree>
    <p:extLst>
      <p:ext uri="{BB962C8B-B14F-4D97-AF65-F5344CB8AC3E}">
        <p14:creationId xmlns:p14="http://schemas.microsoft.com/office/powerpoint/2010/main" val="373334166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899868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3759630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030118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570468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15479D-D6E2-49DB-9BB7-0D907BCA7389}"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300107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15479D-D6E2-49DB-9BB7-0D907BCA7389}"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981823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15479D-D6E2-49DB-9BB7-0D907BCA7389}" type="datetimeFigureOut">
              <a:rPr lang="en-US" smtClean="0"/>
              <a:t>10/29/2016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10772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15479D-D6E2-49DB-9BB7-0D907BCA7389}" type="datetimeFigureOut">
              <a:rPr lang="en-US" smtClean="0"/>
              <a:t>10/29/2016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921395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15479D-D6E2-49DB-9BB7-0D907BCA7389}" type="datetimeFigureOut">
              <a:rPr lang="en-US" smtClean="0"/>
              <a:t>10/29/2016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095607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15479D-D6E2-49DB-9BB7-0D907BCA7389}"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1921826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15479D-D6E2-49DB-9BB7-0D907BCA7389}"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284E6-C3CA-451B-A1DF-2AED335C46B8}" type="slidenum">
              <a:rPr lang="en-US" smtClean="0"/>
              <a:t>‹#›</a:t>
            </a:fld>
            <a:endParaRPr lang="en-US"/>
          </a:p>
        </p:txBody>
      </p:sp>
    </p:spTree>
    <p:extLst>
      <p:ext uri="{BB962C8B-B14F-4D97-AF65-F5344CB8AC3E}">
        <p14:creationId xmlns:p14="http://schemas.microsoft.com/office/powerpoint/2010/main" val="2306759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15479D-D6E2-49DB-9BB7-0D907BCA7389}" type="datetimeFigureOut">
              <a:rPr lang="en-US" smtClean="0"/>
              <a:t>10/29/2016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2284E6-C3CA-451B-A1DF-2AED335C46B8}" type="slidenum">
              <a:rPr lang="en-US" smtClean="0"/>
              <a:t>‹#›</a:t>
            </a:fld>
            <a:endParaRPr lang="en-US"/>
          </a:p>
        </p:txBody>
      </p:sp>
    </p:spTree>
    <p:extLst>
      <p:ext uri="{BB962C8B-B14F-4D97-AF65-F5344CB8AC3E}">
        <p14:creationId xmlns:p14="http://schemas.microsoft.com/office/powerpoint/2010/main" val="4224526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4800600" y="575421"/>
            <a:ext cx="7391400" cy="1200329"/>
          </a:xfrm>
          <a:prstGeom prst="rect">
            <a:avLst/>
          </a:prstGeom>
          <a:noFill/>
        </p:spPr>
        <p:txBody>
          <a:bodyPr wrap="square" rtlCol="0">
            <a:spAutoFit/>
          </a:bodyPr>
          <a:lstStyle/>
          <a:p>
            <a:pPr algn="ctr"/>
            <a:r>
              <a:rPr lang="en-US" sz="2400" b="1" dirty="0">
                <a:latin typeface="Tw Cen MT" panose="020B0602020104020603" pitchFamily="34" charset="0"/>
              </a:rPr>
              <a:t>The 12</a:t>
            </a:r>
            <a:r>
              <a:rPr lang="en-US" sz="2400" b="1" baseline="30000" dirty="0">
                <a:latin typeface="Tw Cen MT" panose="020B0602020104020603" pitchFamily="34" charset="0"/>
              </a:rPr>
              <a:t>th</a:t>
            </a:r>
            <a:r>
              <a:rPr lang="en-US" sz="2400" b="1" dirty="0">
                <a:latin typeface="Tw Cen MT" panose="020B0602020104020603" pitchFamily="34" charset="0"/>
              </a:rPr>
              <a:t> Senior Officials’ Meeting (SOM-12)</a:t>
            </a:r>
          </a:p>
          <a:p>
            <a:pPr algn="ctr"/>
            <a:r>
              <a:rPr lang="en-US" sz="2400" b="1" dirty="0">
                <a:latin typeface="Tw Cen MT" panose="020B0602020104020603" pitchFamily="34" charset="0"/>
              </a:rPr>
              <a:t>1-2 November 2016</a:t>
            </a:r>
          </a:p>
          <a:p>
            <a:pPr algn="ctr"/>
            <a:r>
              <a:rPr lang="en-US" sz="2400" b="1" dirty="0">
                <a:latin typeface="Tw Cen MT" panose="020B0602020104020603" pitchFamily="34" charset="0"/>
              </a:rPr>
              <a:t>Port Moresby – Papua New Guinea</a:t>
            </a:r>
          </a:p>
        </p:txBody>
      </p:sp>
      <p:sp>
        <p:nvSpPr>
          <p:cNvPr id="6" name="TextBox 5"/>
          <p:cNvSpPr txBox="1"/>
          <p:nvPr/>
        </p:nvSpPr>
        <p:spPr>
          <a:xfrm>
            <a:off x="5730240" y="2240149"/>
            <a:ext cx="6461760" cy="830997"/>
          </a:xfrm>
          <a:prstGeom prst="rect">
            <a:avLst/>
          </a:prstGeom>
          <a:noFill/>
        </p:spPr>
        <p:txBody>
          <a:bodyPr wrap="square" rtlCol="0">
            <a:spAutoFit/>
          </a:bodyPr>
          <a:lstStyle/>
          <a:p>
            <a:pPr algn="ctr"/>
            <a:r>
              <a:rPr lang="en-GB" sz="2400" b="1" dirty="0">
                <a:latin typeface="Tw Cen MT" panose="020B0602020104020603" pitchFamily="34" charset="0"/>
              </a:rPr>
              <a:t>Session 19: </a:t>
            </a:r>
          </a:p>
          <a:p>
            <a:pPr algn="ctr"/>
            <a:r>
              <a:rPr lang="en-GB" sz="2400" b="1" dirty="0">
                <a:latin typeface="Tw Cen MT" panose="020B0602020104020603" pitchFamily="34" charset="0"/>
              </a:rPr>
              <a:t>the 13th CTI-CFF Senior Officials’ Meeting</a:t>
            </a:r>
          </a:p>
        </p:txBody>
      </p:sp>
      <p:sp>
        <p:nvSpPr>
          <p:cNvPr id="7" name="TextBox 6"/>
          <p:cNvSpPr txBox="1"/>
          <p:nvPr/>
        </p:nvSpPr>
        <p:spPr>
          <a:xfrm>
            <a:off x="5872701" y="3962932"/>
            <a:ext cx="6461760" cy="1015663"/>
          </a:xfrm>
          <a:prstGeom prst="rect">
            <a:avLst/>
          </a:prstGeom>
          <a:noFill/>
        </p:spPr>
        <p:txBody>
          <a:bodyPr wrap="square" rtlCol="0">
            <a:spAutoFit/>
          </a:bodyPr>
          <a:lstStyle/>
          <a:p>
            <a:pPr algn="ctr"/>
            <a:r>
              <a:rPr lang="en-US" sz="2000" b="1" dirty="0" err="1">
                <a:latin typeface="+mj-lt"/>
              </a:rPr>
              <a:t>Widi</a:t>
            </a:r>
            <a:r>
              <a:rPr lang="en-US" sz="2000" b="1" dirty="0">
                <a:latin typeface="+mj-lt"/>
              </a:rPr>
              <a:t> A. </a:t>
            </a:r>
            <a:r>
              <a:rPr lang="en-US" sz="2000" b="1" dirty="0" err="1">
                <a:latin typeface="+mj-lt"/>
              </a:rPr>
              <a:t>Pratikto</a:t>
            </a:r>
            <a:r>
              <a:rPr lang="en-US" sz="2000" b="1" dirty="0">
                <a:latin typeface="+mj-lt"/>
              </a:rPr>
              <a:t> Ph.D.</a:t>
            </a:r>
          </a:p>
          <a:p>
            <a:pPr algn="ctr"/>
            <a:r>
              <a:rPr lang="en-US" sz="2000" b="1" dirty="0">
                <a:latin typeface="+mj-lt"/>
              </a:rPr>
              <a:t>CTI-CFF Regional Secretariat</a:t>
            </a:r>
          </a:p>
          <a:p>
            <a:pPr algn="ctr"/>
            <a:r>
              <a:rPr lang="en-US" sz="2000" b="1" dirty="0">
                <a:latin typeface="+mj-lt"/>
              </a:rPr>
              <a:t>2 November 2016</a:t>
            </a:r>
          </a:p>
        </p:txBody>
      </p:sp>
    </p:spTree>
    <p:extLst>
      <p:ext uri="{BB962C8B-B14F-4D97-AF65-F5344CB8AC3E}">
        <p14:creationId xmlns:p14="http://schemas.microsoft.com/office/powerpoint/2010/main" val="112956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838203" y="365129"/>
            <a:ext cx="10515600" cy="9953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Tw Cen MT" panose="020B0602020104020603" pitchFamily="34" charset="0"/>
              </a:rPr>
              <a:t>BACKGROUND</a:t>
            </a:r>
          </a:p>
        </p:txBody>
      </p:sp>
      <p:sp>
        <p:nvSpPr>
          <p:cNvPr id="6" name="TextBox 5"/>
          <p:cNvSpPr txBox="1"/>
          <p:nvPr/>
        </p:nvSpPr>
        <p:spPr>
          <a:xfrm>
            <a:off x="609600" y="1868489"/>
            <a:ext cx="10889974" cy="3293209"/>
          </a:xfrm>
          <a:prstGeom prst="rect">
            <a:avLst/>
          </a:prstGeom>
          <a:noFill/>
        </p:spPr>
        <p:txBody>
          <a:bodyPr wrap="square" rtlCol="0">
            <a:spAutoFit/>
          </a:bodyPr>
          <a:lstStyle/>
          <a:p>
            <a:pPr algn="just"/>
            <a:r>
              <a:rPr lang="en-GB" sz="2600" dirty="0">
                <a:latin typeface="Tw Cen MT" panose="020B0602020104020603" pitchFamily="34" charset="0"/>
              </a:rPr>
              <a:t>It is by practice in international fora, the meetings at the level of Minister and Senior Officials to be hosted by the Chair of its organization. </a:t>
            </a:r>
          </a:p>
          <a:p>
            <a:pPr algn="just"/>
            <a:endParaRPr lang="en-GB" sz="2600" dirty="0">
              <a:latin typeface="Tw Cen MT" panose="020B0602020104020603" pitchFamily="34" charset="0"/>
            </a:endParaRPr>
          </a:p>
          <a:p>
            <a:pPr algn="just"/>
            <a:r>
              <a:rPr lang="en-GB" sz="2600" dirty="0">
                <a:latin typeface="Tw Cen MT" panose="020B0602020104020603" pitchFamily="34" charset="0"/>
              </a:rPr>
              <a:t>This is in accordance with the provisions stipulated in the Rule 23 of CTI-CFF Rules of Procedure, which reads as follows:</a:t>
            </a:r>
          </a:p>
          <a:p>
            <a:pPr algn="just"/>
            <a:endParaRPr lang="en-GB" sz="2600" dirty="0">
              <a:latin typeface="Tw Cen MT" panose="020B0602020104020603" pitchFamily="34" charset="0"/>
            </a:endParaRPr>
          </a:p>
          <a:p>
            <a:pPr algn="ctr"/>
            <a:r>
              <a:rPr lang="en-GB" sz="2600" dirty="0">
                <a:latin typeface="Tw Cen MT" panose="020B0602020104020603" pitchFamily="34" charset="0"/>
              </a:rPr>
              <a:t>“</a:t>
            </a:r>
            <a:r>
              <a:rPr lang="en-GB" sz="2600" i="1" dirty="0">
                <a:latin typeface="Tw Cen MT" panose="020B0602020104020603" pitchFamily="34" charset="0"/>
              </a:rPr>
              <a:t>The CTI COM and CTI CSO Meetings shall take place at the country of the Chair, unless the CTI COM or CTI CSO decide otherwise” </a:t>
            </a:r>
          </a:p>
        </p:txBody>
      </p:sp>
    </p:spTree>
    <p:extLst>
      <p:ext uri="{BB962C8B-B14F-4D97-AF65-F5344CB8AC3E}">
        <p14:creationId xmlns:p14="http://schemas.microsoft.com/office/powerpoint/2010/main" val="719885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838203" y="365128"/>
            <a:ext cx="1088371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800" b="1" dirty="0">
                <a:latin typeface="Tw Cen MT" panose="020B0602020104020603" pitchFamily="34" charset="0"/>
              </a:rPr>
              <a:t>RATIONALE OF PLACE OF MEETINGS</a:t>
            </a:r>
          </a:p>
        </p:txBody>
      </p:sp>
      <p:sp>
        <p:nvSpPr>
          <p:cNvPr id="6" name="TextBox 5"/>
          <p:cNvSpPr txBox="1"/>
          <p:nvPr/>
        </p:nvSpPr>
        <p:spPr>
          <a:xfrm>
            <a:off x="364470" y="1436688"/>
            <a:ext cx="11573530" cy="4247317"/>
          </a:xfrm>
          <a:prstGeom prst="rect">
            <a:avLst/>
          </a:prstGeom>
          <a:noFill/>
        </p:spPr>
        <p:txBody>
          <a:bodyPr wrap="square" rtlCol="0">
            <a:spAutoFit/>
          </a:bodyPr>
          <a:lstStyle/>
          <a:p>
            <a:pPr marL="342900" indent="-342900" algn="just">
              <a:buFont typeface="Wingdings" panose="05000000000000000000" pitchFamily="2" charset="2"/>
              <a:buChar char="q"/>
            </a:pPr>
            <a:r>
              <a:rPr lang="en-GB" dirty="0">
                <a:latin typeface="Tw Cen MT" panose="020B0602020104020603" pitchFamily="34" charset="0"/>
              </a:rPr>
              <a:t>the 11th Senior Officials’ Meeting (SOM-11) and the 12th Senior Officials’ Meeting (SOM-12) have acknowledged and recommended to the 6th Ministerial Meeting (MM-6) that there will be a handover of the Chairmanship and Vice-Chairmanship from Papua New Guinea and the Philippines, to the Philippines and Solomon Islands at the occasion of MM-6. </a:t>
            </a:r>
          </a:p>
          <a:p>
            <a:pPr marL="342900" indent="-342900" algn="just">
              <a:buFont typeface="Wingdings" panose="05000000000000000000" pitchFamily="2" charset="2"/>
              <a:buChar char="q"/>
            </a:pPr>
            <a:endParaRPr lang="en-GB" dirty="0">
              <a:latin typeface="Tw Cen MT" panose="020B0602020104020603" pitchFamily="34" charset="0"/>
            </a:endParaRPr>
          </a:p>
          <a:p>
            <a:pPr marL="342900" indent="-342900" algn="just">
              <a:buFont typeface="Wingdings" panose="05000000000000000000" pitchFamily="2" charset="2"/>
              <a:buChar char="q"/>
            </a:pPr>
            <a:r>
              <a:rPr lang="en-GB" dirty="0">
                <a:latin typeface="Tw Cen MT" panose="020B0602020104020603" pitchFamily="34" charset="0"/>
              </a:rPr>
              <a:t>This is also in accordance with Rule 11 (1) &amp; (2), of the CTI-CFF Rules of Procedure:</a:t>
            </a:r>
          </a:p>
          <a:p>
            <a:pPr algn="just"/>
            <a:endParaRPr lang="en-GB" dirty="0">
              <a:latin typeface="Tw Cen MT" panose="020B0602020104020603" pitchFamily="34" charset="0"/>
            </a:endParaRPr>
          </a:p>
          <a:p>
            <a:pPr marL="342900" indent="-342900" algn="just">
              <a:buFont typeface="+mj-lt"/>
              <a:buAutoNum type="arabicParenR"/>
            </a:pPr>
            <a:r>
              <a:rPr lang="en-GB" dirty="0">
                <a:latin typeface="Tw Cen MT" panose="020B0602020104020603" pitchFamily="34" charset="0"/>
              </a:rPr>
              <a:t>The Chair of the CSO shall rotate in time and by CTI-CFF Party, parallel to the CTI COM. The Vice Chair will be parallel with Rule 10 (2). They shall take office upon their appointment for the same term as the CTI COM Chair.</a:t>
            </a:r>
          </a:p>
          <a:p>
            <a:pPr marL="342900" indent="-342900" algn="just">
              <a:buFont typeface="+mj-lt"/>
              <a:buAutoNum type="arabicParenR"/>
            </a:pPr>
            <a:endParaRPr lang="en-GB" dirty="0">
              <a:latin typeface="Tw Cen MT" panose="020B0602020104020603" pitchFamily="34" charset="0"/>
            </a:endParaRPr>
          </a:p>
          <a:p>
            <a:pPr marL="342900" indent="-342900" algn="just">
              <a:buFont typeface="+mj-lt"/>
              <a:buAutoNum type="arabicParenR"/>
            </a:pPr>
            <a:r>
              <a:rPr lang="en-GB" dirty="0">
                <a:latin typeface="Tw Cen MT" panose="020B0602020104020603" pitchFamily="34" charset="0"/>
              </a:rPr>
              <a:t>The rotation of the Chair of the CTI CSO referred to in paragraph (1) above shall be based on the names of the CTI-CFF Parties in alphabetical order. As such, the CTI-CFF Party whose name next follows alphabetically from the CTI-CFF Party of the current Chair will nominate a candidate for election as Chair, at the meeting immediately prior to the conclusion of the term of office of the current Chair. The initial Chair of the CTI CSO will be nominated by the CTI-CFF Party of the initial Chair of the CTI COM.</a:t>
            </a:r>
          </a:p>
        </p:txBody>
      </p:sp>
    </p:spTree>
    <p:extLst>
      <p:ext uri="{BB962C8B-B14F-4D97-AF65-F5344CB8AC3E}">
        <p14:creationId xmlns:p14="http://schemas.microsoft.com/office/powerpoint/2010/main" val="2190091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423333" y="365128"/>
            <a:ext cx="1165013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600" b="1" dirty="0">
                <a:latin typeface="Tw Cen MT" panose="020B0602020104020603" pitchFamily="34" charset="0"/>
              </a:rPr>
              <a:t>TENTATIVE DATE AND VENUE OF THE 13</a:t>
            </a:r>
            <a:r>
              <a:rPr lang="en-US" sz="2600" b="1" baseline="30000" dirty="0">
                <a:latin typeface="Tw Cen MT" panose="020B0602020104020603" pitchFamily="34" charset="0"/>
              </a:rPr>
              <a:t>TH</a:t>
            </a:r>
            <a:r>
              <a:rPr lang="en-US" sz="2600" b="1" dirty="0">
                <a:latin typeface="Tw Cen MT" panose="020B0602020104020603" pitchFamily="34" charset="0"/>
              </a:rPr>
              <a:t> SENIOR OFFICIALS MEETING (SOM-13)</a:t>
            </a:r>
          </a:p>
        </p:txBody>
      </p:sp>
      <p:sp>
        <p:nvSpPr>
          <p:cNvPr id="6" name="TextBox 5"/>
          <p:cNvSpPr txBox="1"/>
          <p:nvPr/>
        </p:nvSpPr>
        <p:spPr>
          <a:xfrm>
            <a:off x="770469" y="1690691"/>
            <a:ext cx="10659531" cy="3539430"/>
          </a:xfrm>
          <a:prstGeom prst="rect">
            <a:avLst/>
          </a:prstGeom>
          <a:noFill/>
        </p:spPr>
        <p:txBody>
          <a:bodyPr wrap="square" rtlCol="0">
            <a:spAutoFit/>
          </a:bodyPr>
          <a:lstStyle/>
          <a:p>
            <a:pPr algn="just"/>
            <a:r>
              <a:rPr lang="en-GB" sz="2800" dirty="0"/>
              <a:t>In line with the abovementioned rules (i.e. Rule 23, Rule 11 (1) &amp; (2) of the CTI-CFF Rules of Procedure:</a:t>
            </a:r>
          </a:p>
          <a:p>
            <a:pPr algn="just"/>
            <a:endParaRPr lang="en-GB" sz="2800" dirty="0"/>
          </a:p>
          <a:p>
            <a:pPr algn="just"/>
            <a:r>
              <a:rPr lang="en-GB" sz="2800" i="1" dirty="0"/>
              <a:t>the 13th Senior Officials’ Meeting is expected to be hosted by the upcoming Chair of CTI-CFF for the period of 2016-2018, which is the Philippines.</a:t>
            </a:r>
          </a:p>
          <a:p>
            <a:pPr algn="just"/>
            <a:endParaRPr lang="en-GB" sz="2800" dirty="0"/>
          </a:p>
          <a:p>
            <a:pPr algn="just"/>
            <a:endParaRPr lang="en-US" sz="2800" dirty="0"/>
          </a:p>
        </p:txBody>
      </p:sp>
    </p:spTree>
    <p:extLst>
      <p:ext uri="{BB962C8B-B14F-4D97-AF65-F5344CB8AC3E}">
        <p14:creationId xmlns:p14="http://schemas.microsoft.com/office/powerpoint/2010/main" val="2625455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5655" cy="6858000"/>
          </a:xfrm>
        </p:spPr>
      </p:pic>
      <p:sp>
        <p:nvSpPr>
          <p:cNvPr id="5" name="Title 1"/>
          <p:cNvSpPr txBox="1">
            <a:spLocks/>
          </p:cNvSpPr>
          <p:nvPr/>
        </p:nvSpPr>
        <p:spPr>
          <a:xfrm>
            <a:off x="838203" y="36512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Bebas Neue Bold" panose="020B0606020202050201" pitchFamily="34" charset="0"/>
              </a:rPr>
              <a:t>RECOMMENDATION</a:t>
            </a:r>
          </a:p>
        </p:txBody>
      </p:sp>
      <p:sp>
        <p:nvSpPr>
          <p:cNvPr id="6" name="TextBox 5"/>
          <p:cNvSpPr txBox="1"/>
          <p:nvPr/>
        </p:nvSpPr>
        <p:spPr>
          <a:xfrm>
            <a:off x="558800" y="1690688"/>
            <a:ext cx="11091333" cy="4093428"/>
          </a:xfrm>
          <a:prstGeom prst="rect">
            <a:avLst/>
          </a:prstGeom>
          <a:noFill/>
        </p:spPr>
        <p:txBody>
          <a:bodyPr wrap="square" rtlCol="0">
            <a:spAutoFit/>
          </a:bodyPr>
          <a:lstStyle/>
          <a:p>
            <a:pPr algn="just"/>
            <a:r>
              <a:rPr lang="en-GB" sz="2600" dirty="0">
                <a:latin typeface="Tw Cen MT" panose="020B0602020104020603" pitchFamily="34" charset="0"/>
              </a:rPr>
              <a:t>Referring to the discussion and consideration among the SOM-12 on session on Tentative Date and Venue for the 13th CTI-CFF Senior Officials’ Meeting, the Senior Officials hereby:</a:t>
            </a:r>
          </a:p>
          <a:p>
            <a:pPr algn="just"/>
            <a:endParaRPr lang="en-GB" sz="2600" dirty="0">
              <a:latin typeface="Tw Cen MT" panose="020B0602020104020603" pitchFamily="34" charset="0"/>
            </a:endParaRPr>
          </a:p>
          <a:p>
            <a:pPr marL="514350" indent="-514350" algn="just">
              <a:buFont typeface="+mj-lt"/>
              <a:buAutoNum type="arabicParenR"/>
            </a:pPr>
            <a:r>
              <a:rPr lang="en-GB" sz="2600" dirty="0">
                <a:latin typeface="Tw Cen MT" panose="020B0602020104020603" pitchFamily="34" charset="0"/>
              </a:rPr>
              <a:t>To recommend the Philippines, as the Chair of CTI-CFF for the period of 2016-2018, to host the 13th Senior Officials’ Meeting (SOM) in 2017.</a:t>
            </a:r>
          </a:p>
          <a:p>
            <a:pPr marL="514350" indent="-514350" algn="just">
              <a:buFont typeface="+mj-lt"/>
              <a:buAutoNum type="arabicParenR"/>
            </a:pPr>
            <a:endParaRPr lang="en-GB" sz="2600" dirty="0">
              <a:latin typeface="Tw Cen MT" panose="020B0602020104020603" pitchFamily="34" charset="0"/>
            </a:endParaRPr>
          </a:p>
          <a:p>
            <a:pPr marL="514350" indent="-514350" algn="just">
              <a:buFont typeface="+mj-lt"/>
              <a:buAutoNum type="arabicParenR"/>
            </a:pPr>
            <a:r>
              <a:rPr lang="en-GB" sz="2600" dirty="0">
                <a:latin typeface="Tw Cen MT" panose="020B0602020104020603" pitchFamily="34" charset="0"/>
              </a:rPr>
              <a:t>To recommend that the exact date and venue to be communicated later on based on consultation between the CTI-CFF Regional Secretariat and the Government of the Philippines for further confirmation.</a:t>
            </a:r>
          </a:p>
        </p:txBody>
      </p:sp>
    </p:spTree>
    <p:extLst>
      <p:ext uri="{BB962C8B-B14F-4D97-AF65-F5344CB8AC3E}">
        <p14:creationId xmlns:p14="http://schemas.microsoft.com/office/powerpoint/2010/main" val="3431457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9618"/>
          </a:xfrm>
        </p:spPr>
      </p:pic>
    </p:spTree>
    <p:extLst>
      <p:ext uri="{BB962C8B-B14F-4D97-AF65-F5344CB8AC3E}">
        <p14:creationId xmlns:p14="http://schemas.microsoft.com/office/powerpoint/2010/main" val="9128843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682</TotalTime>
  <Words>519</Words>
  <Application>Microsoft Office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Bebas Neue Bold</vt:lpstr>
      <vt:lpstr>Calibri</vt:lpstr>
      <vt:lpstr>Calibri Light</vt:lpstr>
      <vt:lpstr>Tw Cen MT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reihan raisuli</dc:creator>
  <cp:lastModifiedBy>ILHAM PERINTIS</cp:lastModifiedBy>
  <cp:revision>23</cp:revision>
  <cp:lastPrinted>2016-10-29T09:49:01Z</cp:lastPrinted>
  <dcterms:created xsi:type="dcterms:W3CDTF">2016-09-05T19:41:43Z</dcterms:created>
  <dcterms:modified xsi:type="dcterms:W3CDTF">2016-10-29T09:50:01Z</dcterms:modified>
</cp:coreProperties>
</file>